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 id="2147493392" r:id="rId5"/>
  </p:sldMasterIdLst>
  <p:notesMasterIdLst>
    <p:notesMasterId r:id="rId23"/>
  </p:notesMasterIdLst>
  <p:handoutMasterIdLst>
    <p:handoutMasterId r:id="rId24"/>
  </p:handoutMasterIdLst>
  <p:sldIdLst>
    <p:sldId id="856" r:id="rId6"/>
    <p:sldId id="409" r:id="rId7"/>
    <p:sldId id="857" r:id="rId8"/>
    <p:sldId id="859" r:id="rId9"/>
    <p:sldId id="870" r:id="rId10"/>
    <p:sldId id="874" r:id="rId11"/>
    <p:sldId id="875" r:id="rId12"/>
    <p:sldId id="575" r:id="rId13"/>
    <p:sldId id="865" r:id="rId14"/>
    <p:sldId id="681" r:id="rId15"/>
    <p:sldId id="867" r:id="rId16"/>
    <p:sldId id="866" r:id="rId17"/>
    <p:sldId id="868" r:id="rId18"/>
    <p:sldId id="871" r:id="rId19"/>
    <p:sldId id="872" r:id="rId20"/>
    <p:sldId id="873" r:id="rId21"/>
    <p:sldId id="858" r:id="rId22"/>
  </p:sldIdLst>
  <p:sldSz cx="9144000" cy="5143500" type="screen16x9"/>
  <p:notesSz cx="7099300" cy="1023461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680" userDrawn="1">
          <p15:clr>
            <a:srgbClr val="A4A3A4"/>
          </p15:clr>
        </p15:guide>
        <p15:guide id="9" pos="7517">
          <p15:clr>
            <a:srgbClr val="A4A3A4"/>
          </p15:clr>
        </p15:guide>
        <p15:guide id="10" orient="horz" pos="1685">
          <p15:clr>
            <a:srgbClr val="A4A3A4"/>
          </p15:clr>
        </p15:guide>
        <p15:guide id="11" orient="horz" pos="161">
          <p15:clr>
            <a:srgbClr val="A4A3A4"/>
          </p15:clr>
        </p15:guide>
        <p15:guide id="12" orient="horz" pos="3084">
          <p15:clr>
            <a:srgbClr val="A4A3A4"/>
          </p15:clr>
        </p15:guide>
        <p15:guide id="13" orient="horz" pos="2544">
          <p15:clr>
            <a:srgbClr val="A4A3A4"/>
          </p15:clr>
        </p15:guide>
        <p15:guide id="14" orient="horz" pos="735" userDrawn="1">
          <p15:clr>
            <a:srgbClr val="A4A3A4"/>
          </p15:clr>
        </p15:guide>
        <p15:guide id="15" orient="horz" pos="1749">
          <p15:clr>
            <a:srgbClr val="A4A3A4"/>
          </p15:clr>
        </p15:guide>
        <p15:guide id="16" orient="horz" pos="531" userDrawn="1">
          <p15:clr>
            <a:srgbClr val="A4A3A4"/>
          </p15:clr>
        </p15:guide>
        <p15:guide id="17" orient="horz" pos="2865">
          <p15:clr>
            <a:srgbClr val="A4A3A4"/>
          </p15:clr>
        </p15:guide>
        <p15:guide id="18" orient="horz" pos="2130">
          <p15:clr>
            <a:srgbClr val="A4A3A4"/>
          </p15:clr>
        </p15:guide>
        <p15:guide id="19" orient="horz" pos="2184">
          <p15:clr>
            <a:srgbClr val="A4A3A4"/>
          </p15:clr>
        </p15:guide>
        <p15:guide id="20" orient="horz" pos="321">
          <p15:clr>
            <a:srgbClr val="A4A3A4"/>
          </p15:clr>
        </p15:guide>
        <p15:guide id="21" orient="horz" pos="1607">
          <p15:clr>
            <a:srgbClr val="A4A3A4"/>
          </p15:clr>
        </p15:guide>
        <p15:guide id="22" pos="2880">
          <p15:clr>
            <a:srgbClr val="A4A3A4"/>
          </p15:clr>
        </p15:guide>
        <p15:guide id="23" pos="156">
          <p15:clr>
            <a:srgbClr val="A4A3A4"/>
          </p15:clr>
        </p15:guide>
        <p15:guide id="24" pos="5598">
          <p15:clr>
            <a:srgbClr val="A4A3A4"/>
          </p15:clr>
        </p15:guide>
        <p15:guide id="25" pos="399">
          <p15:clr>
            <a:srgbClr val="A4A3A4"/>
          </p15:clr>
        </p15:guide>
        <p15:guide id="26" pos="5114">
          <p15:clr>
            <a:srgbClr val="A4A3A4"/>
          </p15:clr>
        </p15:guide>
        <p15:guide id="27" pos="1373">
          <p15:clr>
            <a:srgbClr val="A4A3A4"/>
          </p15:clr>
        </p15:guide>
        <p15:guide id="28" pos="4383">
          <p15:clr>
            <a:srgbClr val="A4A3A4"/>
          </p15:clr>
        </p15:guide>
        <p15:guide id="29" pos="5368">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Delic" initials="AD" lastIdx="5" clrIdx="0">
    <p:extLst/>
  </p:cmAuthor>
  <p:cmAuthor id="2" name="irena corko" initials="ic" lastIdx="1" clrIdx="1">
    <p:extLst>
      <p:ext uri="{19B8F6BF-5375-455C-9EA6-DF929625EA0E}">
        <p15:presenceInfo xmlns:p15="http://schemas.microsoft.com/office/powerpoint/2012/main" userId="S-1-5-21-3343930222-3471731563-1258133589-3366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0C8"/>
    <a:srgbClr val="B4DE86"/>
    <a:srgbClr val="E7E7FF"/>
    <a:srgbClr val="CCCCFF"/>
    <a:srgbClr val="FFCCFF"/>
    <a:srgbClr val="00C72B"/>
    <a:srgbClr val="FF0909"/>
    <a:srgbClr val="FCCF5E"/>
    <a:srgbClr val="AF0909"/>
    <a:srgbClr val="0077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90171" autoAdjust="0"/>
  </p:normalViewPr>
  <p:slideViewPr>
    <p:cSldViewPr snapToGrid="0" snapToObjects="1" showGuides="1">
      <p:cViewPr varScale="1">
        <p:scale>
          <a:sx n="152" d="100"/>
          <a:sy n="152" d="100"/>
        </p:scale>
        <p:origin x="576" y="120"/>
      </p:cViewPr>
      <p:guideLst>
        <p:guide orient="horz" pos="2382"/>
        <p:guide orient="horz" pos="230"/>
        <p:guide orient="horz" pos="4534"/>
        <p:guide orient="horz" pos="4286"/>
        <p:guide pos="4234"/>
        <p:guide pos="237"/>
        <p:guide pos="8229"/>
        <p:guide pos="680"/>
        <p:guide pos="7517"/>
        <p:guide orient="horz" pos="1685"/>
        <p:guide orient="horz" pos="161"/>
        <p:guide orient="horz" pos="3084"/>
        <p:guide orient="horz" pos="2544"/>
        <p:guide orient="horz" pos="735"/>
        <p:guide orient="horz" pos="1749"/>
        <p:guide orient="horz" pos="531"/>
        <p:guide orient="horz" pos="2865"/>
        <p:guide orient="horz" pos="2130"/>
        <p:guide orient="horz" pos="2184"/>
        <p:guide orient="horz" pos="321"/>
        <p:guide orient="horz" pos="1607"/>
        <p:guide pos="2880"/>
        <p:guide pos="156"/>
        <p:guide pos="5598"/>
        <p:guide pos="399"/>
        <p:guide pos="5114"/>
        <p:guide pos="1373"/>
        <p:guide pos="4383"/>
        <p:guide pos="5368"/>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showGuides="1">
      <p:cViewPr varScale="1">
        <p:scale>
          <a:sx n="76" d="100"/>
          <a:sy n="76" d="100"/>
        </p:scale>
        <p:origin x="-3966"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83938603304279"/>
          <c:y val="8.1309810499666624E-2"/>
          <c:w val="0.45346926043274477"/>
          <c:h val="0.72773373132895702"/>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46F8-4788-A56F-7E20E96436E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1E5-40F2-A284-1C5C01A7E7B7}"/>
              </c:ext>
            </c:extLst>
          </c:dPt>
          <c:dLbls>
            <c:dLbl>
              <c:idx val="0"/>
              <c:layout>
                <c:manualLayout>
                  <c:x val="0.15692772135263067"/>
                  <c:y val="-1.761417266148685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6F8-4788-A56F-7E20E96436EF}"/>
                </c:ext>
              </c:extLst>
            </c:dLbl>
            <c:dLbl>
              <c:idx val="1"/>
              <c:layout>
                <c:manualLayout>
                  <c:x val="-0.19385582484187031"/>
                  <c:y val="2.0375167312809628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1E5-40F2-A284-1C5C01A7E7B7}"/>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sr-Latn-R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bave se tjelesnom aktivnošću</c:v>
                </c:pt>
                <c:pt idx="1">
                  <c:v>ne bave se tjelesnom aktivnošću</c:v>
                </c:pt>
              </c:strCache>
            </c:strRef>
          </c:cat>
          <c:val>
            <c:numRef>
              <c:f>Sheet1!$B$2:$B$3</c:f>
              <c:numCache>
                <c:formatCode>0</c:formatCode>
                <c:ptCount val="2"/>
                <c:pt idx="0">
                  <c:v>37.5</c:v>
                </c:pt>
                <c:pt idx="1">
                  <c:v>62.4</c:v>
                </c:pt>
              </c:numCache>
            </c:numRef>
          </c:val>
          <c:extLst>
            <c:ext xmlns:c16="http://schemas.microsoft.com/office/drawing/2014/chart" uri="{C3380CC4-5D6E-409C-BE32-E72D297353CC}">
              <c16:uniqueId val="{00000000-46F8-4788-A56F-7E20E96436EF}"/>
            </c:ext>
          </c:extLst>
        </c:ser>
        <c:dLbls>
          <c:showLegendKey val="0"/>
          <c:showVal val="0"/>
          <c:showCatName val="0"/>
          <c:showSerName val="0"/>
          <c:showPercent val="0"/>
          <c:showBubbleSize val="0"/>
          <c:showLeaderLines val="1"/>
        </c:dLbls>
        <c:firstSliceAng val="200"/>
      </c:pieChart>
      <c:spPr>
        <a:noFill/>
        <a:ln>
          <a:noFill/>
        </a:ln>
        <a:effectLst/>
      </c:spPr>
    </c:plotArea>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17198248905566E-2"/>
          <c:y val="0.11002512983749371"/>
          <c:w val="0.94496560350218883"/>
          <c:h val="0.82237113977774057"/>
        </c:manualLayout>
      </c:layout>
      <c:barChart>
        <c:barDir val="bar"/>
        <c:grouping val="percentStacked"/>
        <c:varyColors val="0"/>
        <c:ser>
          <c:idx val="0"/>
          <c:order val="0"/>
          <c:tx>
            <c:strRef>
              <c:f>Sheet1!$B$1</c:f>
              <c:strCache>
                <c:ptCount val="1"/>
                <c:pt idx="0">
                  <c:v>Ne znam</c:v>
                </c:pt>
              </c:strCache>
            </c:strRef>
          </c:tx>
          <c:spPr>
            <a:solidFill>
              <a:schemeClr val="bg1">
                <a:lumMod val="75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E43C-423E-B12A-EA6C576F1168}"/>
                </c:ext>
              </c:extLst>
            </c:dLbl>
            <c:spPr>
              <a:noFill/>
              <a:ln>
                <a:noFill/>
              </a:ln>
              <a:effectLst/>
            </c:spPr>
            <c:txPr>
              <a:bodyPr rot="0" spcFirstLastPara="1" vertOverflow="ellipsis" vert="horz" wrap="square" lIns="38100" tIns="19050" rIns="38100" bIns="19050" anchor="ctr" anchorCtr="0">
                <a:spAutoFit/>
              </a:bodyPr>
              <a:lstStyle/>
              <a:p>
                <a:pPr algn="ctr">
                  <a:defRPr lang="hr-HR" sz="1000" b="0"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Ukupno</c:v>
                </c:pt>
                <c:pt idx="1">
                  <c:v>Muškarac</c:v>
                </c:pt>
                <c:pt idx="2">
                  <c:v>Žena</c:v>
                </c:pt>
              </c:strCache>
            </c:strRef>
          </c:cat>
          <c:val>
            <c:numRef>
              <c:f>Sheet1!$B$2:$B$4</c:f>
              <c:numCache>
                <c:formatCode>0</c:formatCode>
                <c:ptCount val="3"/>
                <c:pt idx="0">
                  <c:v>0.7</c:v>
                </c:pt>
                <c:pt idx="1">
                  <c:v>1.2</c:v>
                </c:pt>
                <c:pt idx="2">
                  <c:v>0.3</c:v>
                </c:pt>
              </c:numCache>
            </c:numRef>
          </c:val>
          <c:extLst>
            <c:ext xmlns:c16="http://schemas.microsoft.com/office/drawing/2014/chart" uri="{C3380CC4-5D6E-409C-BE32-E72D297353CC}">
              <c16:uniqueId val="{00000000-8B03-46C7-BB9F-40A95581138E}"/>
            </c:ext>
          </c:extLst>
        </c:ser>
        <c:ser>
          <c:idx val="1"/>
          <c:order val="1"/>
          <c:tx>
            <c:strRef>
              <c:f>Sheet1!$C$1</c:f>
              <c:strCache>
                <c:ptCount val="1"/>
                <c:pt idx="0">
                  <c:v>Nikad</c:v>
                </c:pt>
              </c:strCache>
            </c:strRef>
          </c:tx>
          <c:spPr>
            <a:solidFill>
              <a:schemeClr val="accent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Ukupno</c:v>
                </c:pt>
                <c:pt idx="1">
                  <c:v>Muškarac</c:v>
                </c:pt>
                <c:pt idx="2">
                  <c:v>Žena</c:v>
                </c:pt>
              </c:strCache>
            </c:strRef>
          </c:cat>
          <c:val>
            <c:numRef>
              <c:f>Sheet1!$C$2:$C$4</c:f>
              <c:numCache>
                <c:formatCode>0</c:formatCode>
                <c:ptCount val="3"/>
                <c:pt idx="0">
                  <c:v>61.8</c:v>
                </c:pt>
                <c:pt idx="1">
                  <c:v>59.1</c:v>
                </c:pt>
                <c:pt idx="2">
                  <c:v>64.2</c:v>
                </c:pt>
              </c:numCache>
            </c:numRef>
          </c:val>
          <c:extLst>
            <c:ext xmlns:c16="http://schemas.microsoft.com/office/drawing/2014/chart" uri="{C3380CC4-5D6E-409C-BE32-E72D297353CC}">
              <c16:uniqueId val="{00000001-8B03-46C7-BB9F-40A95581138E}"/>
            </c:ext>
          </c:extLst>
        </c:ser>
        <c:ser>
          <c:idx val="2"/>
          <c:order val="2"/>
          <c:tx>
            <c:strRef>
              <c:f>Sheet1!$D$1</c:f>
              <c:strCache>
                <c:ptCount val="1"/>
                <c:pt idx="0">
                  <c:v>Manje od jednom mjesečno</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Ukupno</c:v>
                </c:pt>
                <c:pt idx="1">
                  <c:v>Muškarac</c:v>
                </c:pt>
                <c:pt idx="2">
                  <c:v>Žena</c:v>
                </c:pt>
              </c:strCache>
            </c:strRef>
          </c:cat>
          <c:val>
            <c:numRef>
              <c:f>Sheet1!$D$2:$D$4</c:f>
              <c:numCache>
                <c:formatCode>0</c:formatCode>
                <c:ptCount val="3"/>
                <c:pt idx="0">
                  <c:v>5.0999999999999996</c:v>
                </c:pt>
                <c:pt idx="1">
                  <c:v>6.2</c:v>
                </c:pt>
                <c:pt idx="2">
                  <c:v>4.0999999999999996</c:v>
                </c:pt>
              </c:numCache>
            </c:numRef>
          </c:val>
          <c:extLst>
            <c:ext xmlns:c16="http://schemas.microsoft.com/office/drawing/2014/chart" uri="{C3380CC4-5D6E-409C-BE32-E72D297353CC}">
              <c16:uniqueId val="{00000002-8B03-46C7-BB9F-40A95581138E}"/>
            </c:ext>
          </c:extLst>
        </c:ser>
        <c:ser>
          <c:idx val="3"/>
          <c:order val="3"/>
          <c:tx>
            <c:strRef>
              <c:f>Sheet1!$E$1</c:f>
              <c:strCache>
                <c:ptCount val="1"/>
                <c:pt idx="0">
                  <c:v>1 do 3 puta mjesečno</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Ukupno</c:v>
                </c:pt>
                <c:pt idx="1">
                  <c:v>Muškarac</c:v>
                </c:pt>
                <c:pt idx="2">
                  <c:v>Žena</c:v>
                </c:pt>
              </c:strCache>
            </c:strRef>
          </c:cat>
          <c:val>
            <c:numRef>
              <c:f>Sheet1!$E$2:$E$4</c:f>
              <c:numCache>
                <c:formatCode>0</c:formatCode>
                <c:ptCount val="3"/>
                <c:pt idx="0">
                  <c:v>3.3</c:v>
                </c:pt>
                <c:pt idx="1">
                  <c:v>3.7</c:v>
                </c:pt>
                <c:pt idx="2">
                  <c:v>2.9</c:v>
                </c:pt>
              </c:numCache>
            </c:numRef>
          </c:val>
          <c:extLst>
            <c:ext xmlns:c16="http://schemas.microsoft.com/office/drawing/2014/chart" uri="{C3380CC4-5D6E-409C-BE32-E72D297353CC}">
              <c16:uniqueId val="{00000003-8B03-46C7-BB9F-40A95581138E}"/>
            </c:ext>
          </c:extLst>
        </c:ser>
        <c:ser>
          <c:idx val="4"/>
          <c:order val="4"/>
          <c:tx>
            <c:strRef>
              <c:f>Sheet1!$F$1</c:f>
              <c:strCache>
                <c:ptCount val="1"/>
                <c:pt idx="0">
                  <c:v>1 do 2 puta tjedno</c:v>
                </c:pt>
              </c:strCache>
            </c:strRef>
          </c:tx>
          <c:spPr>
            <a:solidFill>
              <a:srgbClr val="B4DE86"/>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Ukupno</c:v>
                </c:pt>
                <c:pt idx="1">
                  <c:v>Muškarac</c:v>
                </c:pt>
                <c:pt idx="2">
                  <c:v>Žena</c:v>
                </c:pt>
              </c:strCache>
            </c:strRef>
          </c:cat>
          <c:val>
            <c:numRef>
              <c:f>Sheet1!$F$2:$F$4</c:f>
              <c:numCache>
                <c:formatCode>0</c:formatCode>
                <c:ptCount val="3"/>
                <c:pt idx="0">
                  <c:v>12.4</c:v>
                </c:pt>
                <c:pt idx="1">
                  <c:v>12.6</c:v>
                </c:pt>
                <c:pt idx="2">
                  <c:v>12.3</c:v>
                </c:pt>
              </c:numCache>
            </c:numRef>
          </c:val>
          <c:extLst>
            <c:ext xmlns:c16="http://schemas.microsoft.com/office/drawing/2014/chart" uri="{C3380CC4-5D6E-409C-BE32-E72D297353CC}">
              <c16:uniqueId val="{00000004-8B03-46C7-BB9F-40A95581138E}"/>
            </c:ext>
          </c:extLst>
        </c:ser>
        <c:ser>
          <c:idx val="5"/>
          <c:order val="5"/>
          <c:tx>
            <c:strRef>
              <c:f>Sheet1!$G$1</c:f>
              <c:strCache>
                <c:ptCount val="1"/>
                <c:pt idx="0">
                  <c:v>3 do 4 puta tjedno</c:v>
                </c:pt>
              </c:strCache>
            </c:strRef>
          </c:tx>
          <c:spPr>
            <a:solidFill>
              <a:srgbClr val="92D050"/>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Ukupno</c:v>
                </c:pt>
                <c:pt idx="1">
                  <c:v>Muškarac</c:v>
                </c:pt>
                <c:pt idx="2">
                  <c:v>Žena</c:v>
                </c:pt>
              </c:strCache>
            </c:strRef>
          </c:cat>
          <c:val>
            <c:numRef>
              <c:f>Sheet1!$G$2:$G$4</c:f>
              <c:numCache>
                <c:formatCode>0</c:formatCode>
                <c:ptCount val="3"/>
                <c:pt idx="0">
                  <c:v>7.4</c:v>
                </c:pt>
                <c:pt idx="1">
                  <c:v>8.3000000000000007</c:v>
                </c:pt>
                <c:pt idx="2">
                  <c:v>6.5</c:v>
                </c:pt>
              </c:numCache>
            </c:numRef>
          </c:val>
          <c:extLst>
            <c:ext xmlns:c16="http://schemas.microsoft.com/office/drawing/2014/chart" uri="{C3380CC4-5D6E-409C-BE32-E72D297353CC}">
              <c16:uniqueId val="{00000005-8B03-46C7-BB9F-40A95581138E}"/>
            </c:ext>
          </c:extLst>
        </c:ser>
        <c:ser>
          <c:idx val="6"/>
          <c:order val="6"/>
          <c:tx>
            <c:strRef>
              <c:f>Sheet1!$H$1</c:f>
              <c:strCache>
                <c:ptCount val="1"/>
                <c:pt idx="0">
                  <c:v>5 puta tjedno ili češće</c:v>
                </c:pt>
              </c:strCache>
            </c:strRef>
          </c:tx>
          <c:spPr>
            <a:solidFill>
              <a:srgbClr val="00B050"/>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Ukupno</c:v>
                </c:pt>
                <c:pt idx="1">
                  <c:v>Muškarac</c:v>
                </c:pt>
                <c:pt idx="2">
                  <c:v>Žena</c:v>
                </c:pt>
              </c:strCache>
            </c:strRef>
          </c:cat>
          <c:val>
            <c:numRef>
              <c:f>Sheet1!$H$2:$H$4</c:f>
              <c:numCache>
                <c:formatCode>0</c:formatCode>
                <c:ptCount val="3"/>
                <c:pt idx="0">
                  <c:v>9.3000000000000007</c:v>
                </c:pt>
                <c:pt idx="1">
                  <c:v>8.9</c:v>
                </c:pt>
                <c:pt idx="2">
                  <c:v>9.6999999999999993</c:v>
                </c:pt>
              </c:numCache>
            </c:numRef>
          </c:val>
          <c:extLst>
            <c:ext xmlns:c16="http://schemas.microsoft.com/office/drawing/2014/chart" uri="{C3380CC4-5D6E-409C-BE32-E72D297353CC}">
              <c16:uniqueId val="{00000006-8B03-46C7-BB9F-40A95581138E}"/>
            </c:ext>
          </c:extLst>
        </c:ser>
        <c:dLbls>
          <c:showLegendKey val="0"/>
          <c:showVal val="0"/>
          <c:showCatName val="0"/>
          <c:showSerName val="0"/>
          <c:showPercent val="0"/>
          <c:showBubbleSize val="0"/>
        </c:dLbls>
        <c:gapWidth val="50"/>
        <c:overlap val="100"/>
        <c:axId val="305573840"/>
        <c:axId val="305578432"/>
      </c:barChart>
      <c:catAx>
        <c:axId val="305573840"/>
        <c:scaling>
          <c:orientation val="maxMin"/>
        </c:scaling>
        <c:delete val="1"/>
        <c:axPos val="l"/>
        <c:numFmt formatCode="General" sourceLinked="1"/>
        <c:majorTickMark val="out"/>
        <c:minorTickMark val="none"/>
        <c:tickLblPos val="nextTo"/>
        <c:crossAx val="305578432"/>
        <c:crosses val="autoZero"/>
        <c:auto val="1"/>
        <c:lblAlgn val="ctr"/>
        <c:lblOffset val="100"/>
        <c:noMultiLvlLbl val="0"/>
      </c:catAx>
      <c:valAx>
        <c:axId val="305578432"/>
        <c:scaling>
          <c:orientation val="minMax"/>
        </c:scaling>
        <c:delete val="1"/>
        <c:axPos val="t"/>
        <c:numFmt formatCode="0%" sourceLinked="1"/>
        <c:majorTickMark val="out"/>
        <c:minorTickMark val="none"/>
        <c:tickLblPos val="nextTo"/>
        <c:crossAx val="305573840"/>
        <c:crosses val="autoZero"/>
        <c:crossBetween val="between"/>
      </c:valAx>
      <c:spPr>
        <a:noFill/>
        <a:ln w="25400">
          <a:noFill/>
        </a:ln>
        <a:effectLst>
          <a:glow>
            <a:schemeClr val="accent1">
              <a:alpha val="39000"/>
            </a:schemeClr>
          </a:glow>
        </a:effectLst>
      </c:spPr>
    </c:plotArea>
    <c:legend>
      <c:legendPos val="t"/>
      <c:layout>
        <c:manualLayout>
          <c:xMode val="edge"/>
          <c:yMode val="edge"/>
          <c:x val="3.5637844797702184E-2"/>
          <c:y val="2.8368794326241134E-2"/>
          <c:w val="0.94601978408359322"/>
          <c:h val="0.117691777889465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a:softEdge rad="12700"/>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156636335565051E-2"/>
          <c:y val="0.10317742960580735"/>
          <c:w val="0.94332617655654727"/>
          <c:h val="0.85929145176002242"/>
        </c:manualLayout>
      </c:layout>
      <c:barChart>
        <c:barDir val="bar"/>
        <c:grouping val="percentStacked"/>
        <c:varyColors val="0"/>
        <c:ser>
          <c:idx val="0"/>
          <c:order val="0"/>
          <c:tx>
            <c:strRef>
              <c:f>Sheet1!$B$1</c:f>
              <c:strCache>
                <c:ptCount val="1"/>
                <c:pt idx="0">
                  <c:v>Ne znam</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r-HR" sz="1000" b="0"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Ukupno</c:v>
                </c:pt>
                <c:pt idx="1">
                  <c:v>15-20</c:v>
                </c:pt>
                <c:pt idx="2">
                  <c:v>21-30</c:v>
                </c:pt>
                <c:pt idx="3">
                  <c:v>31-40</c:v>
                </c:pt>
                <c:pt idx="4">
                  <c:v>41-50</c:v>
                </c:pt>
                <c:pt idx="5">
                  <c:v>51-60</c:v>
                </c:pt>
                <c:pt idx="6">
                  <c:v>61 i više</c:v>
                </c:pt>
              </c:strCache>
            </c:strRef>
          </c:cat>
          <c:val>
            <c:numRef>
              <c:f>Sheet1!$B$2:$B$8</c:f>
              <c:numCache>
                <c:formatCode>General</c:formatCode>
                <c:ptCount val="7"/>
                <c:pt idx="0" formatCode="0">
                  <c:v>0.7</c:v>
                </c:pt>
                <c:pt idx="2" formatCode="0">
                  <c:v>0.6</c:v>
                </c:pt>
                <c:pt idx="3" formatCode="0">
                  <c:v>1.2</c:v>
                </c:pt>
                <c:pt idx="4" formatCode="0">
                  <c:v>2</c:v>
                </c:pt>
                <c:pt idx="5" formatCode="0">
                  <c:v>0.7</c:v>
                </c:pt>
              </c:numCache>
            </c:numRef>
          </c:val>
          <c:extLst>
            <c:ext xmlns:c16="http://schemas.microsoft.com/office/drawing/2014/chart" uri="{C3380CC4-5D6E-409C-BE32-E72D297353CC}">
              <c16:uniqueId val="{00000000-8B03-46C7-BB9F-40A95581138E}"/>
            </c:ext>
          </c:extLst>
        </c:ser>
        <c:ser>
          <c:idx val="1"/>
          <c:order val="1"/>
          <c:tx>
            <c:strRef>
              <c:f>Sheet1!$C$1</c:f>
              <c:strCache>
                <c:ptCount val="1"/>
                <c:pt idx="0">
                  <c:v>Nikad</c:v>
                </c:pt>
              </c:strCache>
            </c:strRef>
          </c:tx>
          <c:spPr>
            <a:solidFill>
              <a:schemeClr val="accent1">
                <a:lumMod val="75000"/>
              </a:schemeClr>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Ukupno</c:v>
                </c:pt>
                <c:pt idx="1">
                  <c:v>15-20</c:v>
                </c:pt>
                <c:pt idx="2">
                  <c:v>21-30</c:v>
                </c:pt>
                <c:pt idx="3">
                  <c:v>31-40</c:v>
                </c:pt>
                <c:pt idx="4">
                  <c:v>41-50</c:v>
                </c:pt>
                <c:pt idx="5">
                  <c:v>51-60</c:v>
                </c:pt>
                <c:pt idx="6">
                  <c:v>61 i više</c:v>
                </c:pt>
              </c:strCache>
            </c:strRef>
          </c:cat>
          <c:val>
            <c:numRef>
              <c:f>Sheet1!$C$2:$C$8</c:f>
              <c:numCache>
                <c:formatCode>0</c:formatCode>
                <c:ptCount val="7"/>
                <c:pt idx="0">
                  <c:v>61.8</c:v>
                </c:pt>
                <c:pt idx="1">
                  <c:v>24.6</c:v>
                </c:pt>
                <c:pt idx="2">
                  <c:v>54.4</c:v>
                </c:pt>
                <c:pt idx="3">
                  <c:v>51.5</c:v>
                </c:pt>
                <c:pt idx="4">
                  <c:v>63.3</c:v>
                </c:pt>
                <c:pt idx="5">
                  <c:v>69.7</c:v>
                </c:pt>
                <c:pt idx="6">
                  <c:v>79.599999999999994</c:v>
                </c:pt>
              </c:numCache>
            </c:numRef>
          </c:val>
          <c:extLst>
            <c:ext xmlns:c16="http://schemas.microsoft.com/office/drawing/2014/chart" uri="{C3380CC4-5D6E-409C-BE32-E72D297353CC}">
              <c16:uniqueId val="{00000001-8B03-46C7-BB9F-40A95581138E}"/>
            </c:ext>
          </c:extLst>
        </c:ser>
        <c:ser>
          <c:idx val="2"/>
          <c:order val="2"/>
          <c:tx>
            <c:strRef>
              <c:f>Sheet1!$D$1</c:f>
              <c:strCache>
                <c:ptCount val="1"/>
                <c:pt idx="0">
                  <c:v>Manje od jednom mjesečno</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Ukupno</c:v>
                </c:pt>
                <c:pt idx="1">
                  <c:v>15-20</c:v>
                </c:pt>
                <c:pt idx="2">
                  <c:v>21-30</c:v>
                </c:pt>
                <c:pt idx="3">
                  <c:v>31-40</c:v>
                </c:pt>
                <c:pt idx="4">
                  <c:v>41-50</c:v>
                </c:pt>
                <c:pt idx="5">
                  <c:v>51-60</c:v>
                </c:pt>
                <c:pt idx="6">
                  <c:v>61 i više</c:v>
                </c:pt>
              </c:strCache>
            </c:strRef>
          </c:cat>
          <c:val>
            <c:numRef>
              <c:f>Sheet1!$D$2:$D$8</c:f>
              <c:numCache>
                <c:formatCode>0</c:formatCode>
                <c:ptCount val="7"/>
                <c:pt idx="0">
                  <c:v>5.0999999999999996</c:v>
                </c:pt>
                <c:pt idx="1">
                  <c:v>0.8</c:v>
                </c:pt>
                <c:pt idx="2">
                  <c:v>8.6999999999999993</c:v>
                </c:pt>
                <c:pt idx="3">
                  <c:v>9.9</c:v>
                </c:pt>
                <c:pt idx="4">
                  <c:v>5.0999999999999996</c:v>
                </c:pt>
                <c:pt idx="5">
                  <c:v>2.6</c:v>
                </c:pt>
                <c:pt idx="6">
                  <c:v>3.6</c:v>
                </c:pt>
              </c:numCache>
            </c:numRef>
          </c:val>
          <c:extLst>
            <c:ext xmlns:c16="http://schemas.microsoft.com/office/drawing/2014/chart" uri="{C3380CC4-5D6E-409C-BE32-E72D297353CC}">
              <c16:uniqueId val="{00000002-8B03-46C7-BB9F-40A95581138E}"/>
            </c:ext>
          </c:extLst>
        </c:ser>
        <c:ser>
          <c:idx val="3"/>
          <c:order val="3"/>
          <c:tx>
            <c:strRef>
              <c:f>Sheet1!$E$1</c:f>
              <c:strCache>
                <c:ptCount val="1"/>
                <c:pt idx="0">
                  <c:v>1 do 3 puta mjesečno</c:v>
                </c:pt>
              </c:strCache>
            </c:strRef>
          </c:tx>
          <c:spPr>
            <a:solidFill>
              <a:schemeClr val="accent2"/>
            </a:solidFill>
            <a:ln>
              <a:noFill/>
            </a:ln>
            <a:effectLst/>
          </c:spPr>
          <c:invertIfNegative val="0"/>
          <c:dLbls>
            <c:dLbl>
              <c:idx val="1"/>
              <c:layout>
                <c:manualLayout>
                  <c:x val="6.5577969107096573E-3"/>
                  <c:y val="3.5482945534121725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9FB-4A9D-B971-6AD60F3C4A5C}"/>
                </c:ext>
              </c:extLst>
            </c:dLbl>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Ukupno</c:v>
                </c:pt>
                <c:pt idx="1">
                  <c:v>15-20</c:v>
                </c:pt>
                <c:pt idx="2">
                  <c:v>21-30</c:v>
                </c:pt>
                <c:pt idx="3">
                  <c:v>31-40</c:v>
                </c:pt>
                <c:pt idx="4">
                  <c:v>41-50</c:v>
                </c:pt>
                <c:pt idx="5">
                  <c:v>51-60</c:v>
                </c:pt>
                <c:pt idx="6">
                  <c:v>61 i više</c:v>
                </c:pt>
              </c:strCache>
            </c:strRef>
          </c:cat>
          <c:val>
            <c:numRef>
              <c:f>Sheet1!$E$2:$E$8</c:f>
              <c:numCache>
                <c:formatCode>0</c:formatCode>
                <c:ptCount val="7"/>
                <c:pt idx="0">
                  <c:v>3.3</c:v>
                </c:pt>
                <c:pt idx="1">
                  <c:v>2.2000000000000002</c:v>
                </c:pt>
                <c:pt idx="2">
                  <c:v>6.3</c:v>
                </c:pt>
                <c:pt idx="3">
                  <c:v>3.3</c:v>
                </c:pt>
                <c:pt idx="4">
                  <c:v>4.7</c:v>
                </c:pt>
                <c:pt idx="5">
                  <c:v>4</c:v>
                </c:pt>
                <c:pt idx="6">
                  <c:v>0.7</c:v>
                </c:pt>
              </c:numCache>
            </c:numRef>
          </c:val>
          <c:extLst>
            <c:ext xmlns:c16="http://schemas.microsoft.com/office/drawing/2014/chart" uri="{C3380CC4-5D6E-409C-BE32-E72D297353CC}">
              <c16:uniqueId val="{00000003-8B03-46C7-BB9F-40A95581138E}"/>
            </c:ext>
          </c:extLst>
        </c:ser>
        <c:ser>
          <c:idx val="4"/>
          <c:order val="4"/>
          <c:tx>
            <c:strRef>
              <c:f>Sheet1!$F$1</c:f>
              <c:strCache>
                <c:ptCount val="1"/>
                <c:pt idx="0">
                  <c:v>1 do 2 puta tjedno</c:v>
                </c:pt>
              </c:strCache>
            </c:strRef>
          </c:tx>
          <c:spPr>
            <a:solidFill>
              <a:srgbClr val="B4DE86"/>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Ukupno</c:v>
                </c:pt>
                <c:pt idx="1">
                  <c:v>15-20</c:v>
                </c:pt>
                <c:pt idx="2">
                  <c:v>21-30</c:v>
                </c:pt>
                <c:pt idx="3">
                  <c:v>31-40</c:v>
                </c:pt>
                <c:pt idx="4">
                  <c:v>41-50</c:v>
                </c:pt>
                <c:pt idx="5">
                  <c:v>51-60</c:v>
                </c:pt>
                <c:pt idx="6">
                  <c:v>61 i više</c:v>
                </c:pt>
              </c:strCache>
            </c:strRef>
          </c:cat>
          <c:val>
            <c:numRef>
              <c:f>Sheet1!$F$2:$F$8</c:f>
              <c:numCache>
                <c:formatCode>0</c:formatCode>
                <c:ptCount val="7"/>
                <c:pt idx="0">
                  <c:v>12.4</c:v>
                </c:pt>
                <c:pt idx="1">
                  <c:v>28.2</c:v>
                </c:pt>
                <c:pt idx="2">
                  <c:v>11.8</c:v>
                </c:pt>
                <c:pt idx="3">
                  <c:v>18.100000000000001</c:v>
                </c:pt>
                <c:pt idx="4">
                  <c:v>11.6</c:v>
                </c:pt>
                <c:pt idx="5">
                  <c:v>11.7</c:v>
                </c:pt>
                <c:pt idx="6">
                  <c:v>4.4000000000000004</c:v>
                </c:pt>
              </c:numCache>
            </c:numRef>
          </c:val>
          <c:extLst>
            <c:ext xmlns:c16="http://schemas.microsoft.com/office/drawing/2014/chart" uri="{C3380CC4-5D6E-409C-BE32-E72D297353CC}">
              <c16:uniqueId val="{00000004-8B03-46C7-BB9F-40A95581138E}"/>
            </c:ext>
          </c:extLst>
        </c:ser>
        <c:ser>
          <c:idx val="5"/>
          <c:order val="5"/>
          <c:tx>
            <c:strRef>
              <c:f>Sheet1!$G$1</c:f>
              <c:strCache>
                <c:ptCount val="1"/>
                <c:pt idx="0">
                  <c:v>3 do 4 puta tjedno</c:v>
                </c:pt>
              </c:strCache>
            </c:strRef>
          </c:tx>
          <c:spPr>
            <a:solidFill>
              <a:srgbClr val="92D050"/>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Ukupno</c:v>
                </c:pt>
                <c:pt idx="1">
                  <c:v>15-20</c:v>
                </c:pt>
                <c:pt idx="2">
                  <c:v>21-30</c:v>
                </c:pt>
                <c:pt idx="3">
                  <c:v>31-40</c:v>
                </c:pt>
                <c:pt idx="4">
                  <c:v>41-50</c:v>
                </c:pt>
                <c:pt idx="5">
                  <c:v>51-60</c:v>
                </c:pt>
                <c:pt idx="6">
                  <c:v>61 i više</c:v>
                </c:pt>
              </c:strCache>
            </c:strRef>
          </c:cat>
          <c:val>
            <c:numRef>
              <c:f>Sheet1!$G$2:$G$8</c:f>
              <c:numCache>
                <c:formatCode>0</c:formatCode>
                <c:ptCount val="7"/>
                <c:pt idx="0">
                  <c:v>7.4</c:v>
                </c:pt>
                <c:pt idx="1">
                  <c:v>25.9</c:v>
                </c:pt>
                <c:pt idx="2">
                  <c:v>9.3000000000000007</c:v>
                </c:pt>
                <c:pt idx="3">
                  <c:v>7.3</c:v>
                </c:pt>
                <c:pt idx="4">
                  <c:v>7.6</c:v>
                </c:pt>
                <c:pt idx="5">
                  <c:v>1.5</c:v>
                </c:pt>
                <c:pt idx="6">
                  <c:v>3</c:v>
                </c:pt>
              </c:numCache>
            </c:numRef>
          </c:val>
          <c:extLst>
            <c:ext xmlns:c16="http://schemas.microsoft.com/office/drawing/2014/chart" uri="{C3380CC4-5D6E-409C-BE32-E72D297353CC}">
              <c16:uniqueId val="{00000005-8B03-46C7-BB9F-40A95581138E}"/>
            </c:ext>
          </c:extLst>
        </c:ser>
        <c:ser>
          <c:idx val="6"/>
          <c:order val="6"/>
          <c:tx>
            <c:strRef>
              <c:f>Sheet1!$H$1</c:f>
              <c:strCache>
                <c:ptCount val="1"/>
                <c:pt idx="0">
                  <c:v>5 puta tjedno ili češće</c:v>
                </c:pt>
              </c:strCache>
            </c:strRef>
          </c:tx>
          <c:spPr>
            <a:solidFill>
              <a:srgbClr val="00B050"/>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Ukupno</c:v>
                </c:pt>
                <c:pt idx="1">
                  <c:v>15-20</c:v>
                </c:pt>
                <c:pt idx="2">
                  <c:v>21-30</c:v>
                </c:pt>
                <c:pt idx="3">
                  <c:v>31-40</c:v>
                </c:pt>
                <c:pt idx="4">
                  <c:v>41-50</c:v>
                </c:pt>
                <c:pt idx="5">
                  <c:v>51-60</c:v>
                </c:pt>
                <c:pt idx="6">
                  <c:v>61 i više</c:v>
                </c:pt>
              </c:strCache>
            </c:strRef>
          </c:cat>
          <c:val>
            <c:numRef>
              <c:f>Sheet1!$H$2:$H$8</c:f>
              <c:numCache>
                <c:formatCode>0</c:formatCode>
                <c:ptCount val="7"/>
                <c:pt idx="0">
                  <c:v>9.3000000000000007</c:v>
                </c:pt>
                <c:pt idx="1">
                  <c:v>18.3</c:v>
                </c:pt>
                <c:pt idx="2">
                  <c:v>8.9</c:v>
                </c:pt>
                <c:pt idx="3">
                  <c:v>8.8000000000000007</c:v>
                </c:pt>
                <c:pt idx="4">
                  <c:v>5.6</c:v>
                </c:pt>
                <c:pt idx="5">
                  <c:v>9.8000000000000007</c:v>
                </c:pt>
                <c:pt idx="6">
                  <c:v>8.6999999999999993</c:v>
                </c:pt>
              </c:numCache>
            </c:numRef>
          </c:val>
          <c:extLst>
            <c:ext xmlns:c16="http://schemas.microsoft.com/office/drawing/2014/chart" uri="{C3380CC4-5D6E-409C-BE32-E72D297353CC}">
              <c16:uniqueId val="{00000006-8B03-46C7-BB9F-40A95581138E}"/>
            </c:ext>
          </c:extLst>
        </c:ser>
        <c:dLbls>
          <c:showLegendKey val="0"/>
          <c:showVal val="0"/>
          <c:showCatName val="0"/>
          <c:showSerName val="0"/>
          <c:showPercent val="0"/>
          <c:showBubbleSize val="0"/>
        </c:dLbls>
        <c:gapWidth val="50"/>
        <c:overlap val="100"/>
        <c:axId val="305573840"/>
        <c:axId val="305578432"/>
      </c:barChart>
      <c:catAx>
        <c:axId val="305573840"/>
        <c:scaling>
          <c:orientation val="maxMin"/>
        </c:scaling>
        <c:delete val="1"/>
        <c:axPos val="l"/>
        <c:numFmt formatCode="General" sourceLinked="1"/>
        <c:majorTickMark val="out"/>
        <c:minorTickMark val="none"/>
        <c:tickLblPos val="nextTo"/>
        <c:crossAx val="305578432"/>
        <c:crosses val="autoZero"/>
        <c:auto val="1"/>
        <c:lblAlgn val="ctr"/>
        <c:lblOffset val="100"/>
        <c:noMultiLvlLbl val="0"/>
      </c:catAx>
      <c:valAx>
        <c:axId val="305578432"/>
        <c:scaling>
          <c:orientation val="minMax"/>
        </c:scaling>
        <c:delete val="1"/>
        <c:axPos val="t"/>
        <c:numFmt formatCode="0%" sourceLinked="1"/>
        <c:majorTickMark val="none"/>
        <c:minorTickMark val="none"/>
        <c:tickLblPos val="nextTo"/>
        <c:crossAx val="305573840"/>
        <c:crosses val="autoZero"/>
        <c:crossBetween val="between"/>
      </c:valAx>
      <c:spPr>
        <a:noFill/>
        <a:ln w="25400">
          <a:noFill/>
        </a:ln>
        <a:effectLst/>
      </c:spPr>
    </c:plotArea>
    <c:legend>
      <c:legendPos val="b"/>
      <c:layout>
        <c:manualLayout>
          <c:xMode val="edge"/>
          <c:yMode val="edge"/>
          <c:x val="1.7670568593276571E-2"/>
          <c:y val="2.0278614245270248E-3"/>
          <c:w val="0.9613018973523334"/>
          <c:h val="0.1769562860710270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286662938594906"/>
          <c:y val="0"/>
          <c:w val="0.54529640787327127"/>
          <c:h val="1"/>
        </c:manualLayout>
      </c:layout>
      <c:barChart>
        <c:barDir val="bar"/>
        <c:grouping val="clustered"/>
        <c:varyColors val="0"/>
        <c:ser>
          <c:idx val="0"/>
          <c:order val="0"/>
          <c:tx>
            <c:strRef>
              <c:f>Sheet1!$B$1</c:f>
              <c:strCache>
                <c:ptCount val="1"/>
                <c:pt idx="0">
                  <c:v>Frequency</c:v>
                </c:pt>
              </c:strCache>
            </c:strRef>
          </c:tx>
          <c:spPr>
            <a:solidFill>
              <a:schemeClr val="accent2"/>
            </a:solidFill>
            <a:ln>
              <a:noFill/>
            </a:ln>
          </c:spPr>
          <c:invertIfNegative val="0"/>
          <c:dPt>
            <c:idx val="0"/>
            <c:invertIfNegative val="0"/>
            <c:bubble3D val="0"/>
            <c:extLst>
              <c:ext xmlns:c16="http://schemas.microsoft.com/office/drawing/2014/chart" uri="{C3380CC4-5D6E-409C-BE32-E72D297353CC}">
                <c16:uniqueId val="{00000000-AEC5-45AA-A876-2196978903C8}"/>
              </c:ext>
            </c:extLst>
          </c:dPt>
          <c:dPt>
            <c:idx val="1"/>
            <c:invertIfNegative val="0"/>
            <c:bubble3D val="0"/>
            <c:extLst>
              <c:ext xmlns:c16="http://schemas.microsoft.com/office/drawing/2014/chart" uri="{C3380CC4-5D6E-409C-BE32-E72D297353CC}">
                <c16:uniqueId val="{00000001-AEC5-45AA-A876-2196978903C8}"/>
              </c:ext>
            </c:extLst>
          </c:dPt>
          <c:dPt>
            <c:idx val="2"/>
            <c:invertIfNegative val="0"/>
            <c:bubble3D val="0"/>
            <c:extLst>
              <c:ext xmlns:c16="http://schemas.microsoft.com/office/drawing/2014/chart" uri="{C3380CC4-5D6E-409C-BE32-E72D297353CC}">
                <c16:uniqueId val="{00000002-AEC5-45AA-A876-2196978903C8}"/>
              </c:ext>
            </c:extLst>
          </c:dPt>
          <c:dLbls>
            <c:numFmt formatCode="0&quot;%&quot;" sourceLinked="0"/>
            <c:spPr>
              <a:noFill/>
              <a:ln>
                <a:noFill/>
              </a:ln>
              <a:effectLst/>
            </c:spPr>
            <c:txPr>
              <a:bodyPr/>
              <a:lstStyle/>
              <a:p>
                <a:pPr>
                  <a:defRPr sz="1050"/>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Do 30 minuta</c:v>
                </c:pt>
                <c:pt idx="1">
                  <c:v>31 do 60 minuta</c:v>
                </c:pt>
                <c:pt idx="2">
                  <c:v>61 do 90 minuta</c:v>
                </c:pt>
                <c:pt idx="3">
                  <c:v>91 do 120 minuta</c:v>
                </c:pt>
                <c:pt idx="4">
                  <c:v>Više od 120 minuta</c:v>
                </c:pt>
                <c:pt idx="5">
                  <c:v>Ne znam</c:v>
                </c:pt>
              </c:strCache>
            </c:strRef>
          </c:cat>
          <c:val>
            <c:numRef>
              <c:f>Sheet1!$B$2:$B$7</c:f>
              <c:numCache>
                <c:formatCode>General</c:formatCode>
                <c:ptCount val="6"/>
                <c:pt idx="0">
                  <c:v>25.1</c:v>
                </c:pt>
                <c:pt idx="1">
                  <c:v>35.4</c:v>
                </c:pt>
                <c:pt idx="2">
                  <c:v>19</c:v>
                </c:pt>
                <c:pt idx="3">
                  <c:v>8.8000000000000007</c:v>
                </c:pt>
                <c:pt idx="4">
                  <c:v>8.6</c:v>
                </c:pt>
                <c:pt idx="5">
                  <c:v>3.1</c:v>
                </c:pt>
              </c:numCache>
            </c:numRef>
          </c:val>
          <c:extLst>
            <c:ext xmlns:c16="http://schemas.microsoft.com/office/drawing/2014/chart" uri="{C3380CC4-5D6E-409C-BE32-E72D297353CC}">
              <c16:uniqueId val="{00000003-AEC5-45AA-A876-2196978903C8}"/>
            </c:ext>
          </c:extLst>
        </c:ser>
        <c:dLbls>
          <c:showLegendKey val="0"/>
          <c:showVal val="0"/>
          <c:showCatName val="0"/>
          <c:showSerName val="0"/>
          <c:showPercent val="0"/>
          <c:showBubbleSize val="0"/>
        </c:dLbls>
        <c:gapWidth val="9"/>
        <c:axId val="76494720"/>
        <c:axId val="76496256"/>
      </c:barChart>
      <c:catAx>
        <c:axId val="76494720"/>
        <c:scaling>
          <c:orientation val="maxMin"/>
        </c:scaling>
        <c:delete val="0"/>
        <c:axPos val="l"/>
        <c:numFmt formatCode="General" sourceLinked="1"/>
        <c:majorTickMark val="out"/>
        <c:minorTickMark val="none"/>
        <c:tickLblPos val="nextTo"/>
        <c:spPr>
          <a:ln>
            <a:noFill/>
          </a:ln>
        </c:spPr>
        <c:txPr>
          <a:bodyPr/>
          <a:lstStyle/>
          <a:p>
            <a:pPr>
              <a:defRPr sz="1000"/>
            </a:pPr>
            <a:endParaRPr lang="sr-Latn-RS"/>
          </a:p>
        </c:txPr>
        <c:crossAx val="76496256"/>
        <c:crosses val="autoZero"/>
        <c:auto val="1"/>
        <c:lblAlgn val="ctr"/>
        <c:lblOffset val="100"/>
        <c:noMultiLvlLbl val="0"/>
      </c:catAx>
      <c:valAx>
        <c:axId val="76496256"/>
        <c:scaling>
          <c:orientation val="minMax"/>
          <c:max val="50"/>
        </c:scaling>
        <c:delete val="1"/>
        <c:axPos val="t"/>
        <c:numFmt formatCode="General" sourceLinked="1"/>
        <c:majorTickMark val="out"/>
        <c:minorTickMark val="none"/>
        <c:tickLblPos val="nextTo"/>
        <c:crossAx val="76494720"/>
        <c:crosses val="autoZero"/>
        <c:crossBetween val="between"/>
      </c:valAx>
    </c:plotArea>
    <c:plotVisOnly val="1"/>
    <c:dispBlanksAs val="gap"/>
    <c:showDLblsOverMax val="0"/>
  </c:chart>
  <c:txPr>
    <a:bodyPr/>
    <a:lstStyle/>
    <a:p>
      <a:pPr>
        <a:defRPr sz="1800"/>
      </a:pPr>
      <a:endParaRPr lang="sr-Latn-R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0459535327682591"/>
          <c:y val="0"/>
          <c:w val="0.58629074131789538"/>
          <c:h val="1"/>
        </c:manualLayout>
      </c:layout>
      <c:barChart>
        <c:barDir val="bar"/>
        <c:grouping val="clustered"/>
        <c:varyColors val="0"/>
        <c:ser>
          <c:idx val="0"/>
          <c:order val="0"/>
          <c:tx>
            <c:strRef>
              <c:f>Sheet1!$B$1</c:f>
              <c:strCache>
                <c:ptCount val="1"/>
                <c:pt idx="0">
                  <c:v>Frequency</c:v>
                </c:pt>
              </c:strCache>
            </c:strRef>
          </c:tx>
          <c:spPr>
            <a:solidFill>
              <a:srgbClr val="92D050"/>
            </a:solidFill>
            <a:ln>
              <a:noFill/>
            </a:ln>
          </c:spPr>
          <c:invertIfNegative val="0"/>
          <c:dPt>
            <c:idx val="0"/>
            <c:invertIfNegative val="0"/>
            <c:bubble3D val="0"/>
            <c:extLst>
              <c:ext xmlns:c16="http://schemas.microsoft.com/office/drawing/2014/chart" uri="{C3380CC4-5D6E-409C-BE32-E72D297353CC}">
                <c16:uniqueId val="{00000000-AEC5-45AA-A876-2196978903C8}"/>
              </c:ext>
            </c:extLst>
          </c:dPt>
          <c:dPt>
            <c:idx val="1"/>
            <c:invertIfNegative val="0"/>
            <c:bubble3D val="0"/>
            <c:extLst>
              <c:ext xmlns:c16="http://schemas.microsoft.com/office/drawing/2014/chart" uri="{C3380CC4-5D6E-409C-BE32-E72D297353CC}">
                <c16:uniqueId val="{00000001-AEC5-45AA-A876-2196978903C8}"/>
              </c:ext>
            </c:extLst>
          </c:dPt>
          <c:dPt>
            <c:idx val="2"/>
            <c:invertIfNegative val="0"/>
            <c:bubble3D val="0"/>
            <c:extLst>
              <c:ext xmlns:c16="http://schemas.microsoft.com/office/drawing/2014/chart" uri="{C3380CC4-5D6E-409C-BE32-E72D297353CC}">
                <c16:uniqueId val="{00000002-AEC5-45AA-A876-2196978903C8}"/>
              </c:ext>
            </c:extLst>
          </c:dPt>
          <c:dLbls>
            <c:numFmt formatCode="0&quot;%&quot;" sourceLinked="0"/>
            <c:spPr>
              <a:noFill/>
              <a:ln>
                <a:noFill/>
              </a:ln>
              <a:effectLst/>
            </c:spPr>
            <c:txPr>
              <a:bodyPr/>
              <a:lstStyle/>
              <a:p>
                <a:pPr>
                  <a:defRPr sz="1050"/>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U parku - prirodi - na otvorenom</c:v>
                </c:pt>
                <c:pt idx="1">
                  <c:v>Kod kuće</c:v>
                </c:pt>
                <c:pt idx="2">
                  <c:v>Sportski klub</c:v>
                </c:pt>
                <c:pt idx="3">
                  <c:v>Sportski centar</c:v>
                </c:pt>
                <c:pt idx="4">
                  <c:v>Zdravstveni ili fitnes centar</c:v>
                </c:pt>
                <c:pt idx="5">
                  <c:v>U školi ili na fakultetu</c:v>
                </c:pt>
                <c:pt idx="6">
                  <c:v>Na poslu</c:v>
                </c:pt>
                <c:pt idx="7">
                  <c:v>Negdje drugdje</c:v>
                </c:pt>
              </c:strCache>
            </c:strRef>
          </c:cat>
          <c:val>
            <c:numRef>
              <c:f>Sheet1!$B$2:$B$9</c:f>
              <c:numCache>
                <c:formatCode>General</c:formatCode>
                <c:ptCount val="8"/>
                <c:pt idx="0">
                  <c:v>46.4</c:v>
                </c:pt>
                <c:pt idx="1">
                  <c:v>26.8</c:v>
                </c:pt>
                <c:pt idx="2">
                  <c:v>11.2</c:v>
                </c:pt>
                <c:pt idx="3">
                  <c:v>9.8000000000000007</c:v>
                </c:pt>
                <c:pt idx="4">
                  <c:v>9.4</c:v>
                </c:pt>
                <c:pt idx="5">
                  <c:v>4.3</c:v>
                </c:pt>
                <c:pt idx="6">
                  <c:v>2.7</c:v>
                </c:pt>
                <c:pt idx="7">
                  <c:v>6.3</c:v>
                </c:pt>
              </c:numCache>
            </c:numRef>
          </c:val>
          <c:extLst>
            <c:ext xmlns:c16="http://schemas.microsoft.com/office/drawing/2014/chart" uri="{C3380CC4-5D6E-409C-BE32-E72D297353CC}">
              <c16:uniqueId val="{00000003-AEC5-45AA-A876-2196978903C8}"/>
            </c:ext>
          </c:extLst>
        </c:ser>
        <c:dLbls>
          <c:showLegendKey val="0"/>
          <c:showVal val="0"/>
          <c:showCatName val="0"/>
          <c:showSerName val="0"/>
          <c:showPercent val="0"/>
          <c:showBubbleSize val="0"/>
        </c:dLbls>
        <c:gapWidth val="9"/>
        <c:axId val="76494720"/>
        <c:axId val="76496256"/>
      </c:barChart>
      <c:catAx>
        <c:axId val="76494720"/>
        <c:scaling>
          <c:orientation val="maxMin"/>
        </c:scaling>
        <c:delete val="0"/>
        <c:axPos val="l"/>
        <c:numFmt formatCode="General" sourceLinked="1"/>
        <c:majorTickMark val="out"/>
        <c:minorTickMark val="none"/>
        <c:tickLblPos val="nextTo"/>
        <c:spPr>
          <a:ln>
            <a:noFill/>
          </a:ln>
        </c:spPr>
        <c:txPr>
          <a:bodyPr/>
          <a:lstStyle/>
          <a:p>
            <a:pPr>
              <a:defRPr sz="1000"/>
            </a:pPr>
            <a:endParaRPr lang="sr-Latn-RS"/>
          </a:p>
        </c:txPr>
        <c:crossAx val="76496256"/>
        <c:crosses val="autoZero"/>
        <c:auto val="1"/>
        <c:lblAlgn val="ctr"/>
        <c:lblOffset val="100"/>
        <c:noMultiLvlLbl val="0"/>
      </c:catAx>
      <c:valAx>
        <c:axId val="76496256"/>
        <c:scaling>
          <c:orientation val="minMax"/>
          <c:max val="50"/>
        </c:scaling>
        <c:delete val="1"/>
        <c:axPos val="t"/>
        <c:numFmt formatCode="General" sourceLinked="1"/>
        <c:majorTickMark val="out"/>
        <c:minorTickMark val="none"/>
        <c:tickLblPos val="nextTo"/>
        <c:crossAx val="76494720"/>
        <c:crosses val="autoZero"/>
        <c:crossBetween val="between"/>
      </c:valAx>
    </c:plotArea>
    <c:plotVisOnly val="1"/>
    <c:dispBlanksAs val="gap"/>
    <c:showDLblsOverMax val="0"/>
  </c:chart>
  <c:txPr>
    <a:bodyPr/>
    <a:lstStyle/>
    <a:p>
      <a:pPr>
        <a:defRPr sz="1800"/>
      </a:pPr>
      <a:endParaRPr lang="sr-Latn-R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0459535327682591"/>
          <c:y val="0"/>
          <c:w val="0.58629074131789538"/>
          <c:h val="1"/>
        </c:manualLayout>
      </c:layout>
      <c:barChart>
        <c:barDir val="bar"/>
        <c:grouping val="clustered"/>
        <c:varyColors val="0"/>
        <c:ser>
          <c:idx val="0"/>
          <c:order val="0"/>
          <c:tx>
            <c:strRef>
              <c:f>Sheet1!$B$1</c:f>
              <c:strCache>
                <c:ptCount val="1"/>
                <c:pt idx="0">
                  <c:v>Frequency</c:v>
                </c:pt>
              </c:strCache>
            </c:strRef>
          </c:tx>
          <c:spPr>
            <a:solidFill>
              <a:schemeClr val="accent1">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0-AEC5-45AA-A876-2196978903C8}"/>
              </c:ext>
            </c:extLst>
          </c:dPt>
          <c:dPt>
            <c:idx val="1"/>
            <c:invertIfNegative val="0"/>
            <c:bubble3D val="0"/>
            <c:extLst>
              <c:ext xmlns:c16="http://schemas.microsoft.com/office/drawing/2014/chart" uri="{C3380CC4-5D6E-409C-BE32-E72D297353CC}">
                <c16:uniqueId val="{00000001-AEC5-45AA-A876-2196978903C8}"/>
              </c:ext>
            </c:extLst>
          </c:dPt>
          <c:dPt>
            <c:idx val="2"/>
            <c:invertIfNegative val="0"/>
            <c:bubble3D val="0"/>
            <c:extLst>
              <c:ext xmlns:c16="http://schemas.microsoft.com/office/drawing/2014/chart" uri="{C3380CC4-5D6E-409C-BE32-E72D297353CC}">
                <c16:uniqueId val="{00000002-AEC5-45AA-A876-2196978903C8}"/>
              </c:ext>
            </c:extLst>
          </c:dPt>
          <c:dLbls>
            <c:numFmt formatCode="0&quot;%&quot;" sourceLinked="0"/>
            <c:spPr>
              <a:noFill/>
              <a:ln>
                <a:noFill/>
              </a:ln>
              <a:effectLst/>
            </c:spPr>
            <c:txPr>
              <a:bodyPr/>
              <a:lstStyle/>
              <a:p>
                <a:pPr>
                  <a:defRPr sz="1050"/>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Poboljšati zdravlje</c:v>
                </c:pt>
                <c:pt idx="1">
                  <c:v>Poboljšati kondiciju</c:v>
                </c:pt>
                <c:pt idx="2">
                  <c:v>Opustiti se</c:v>
                </c:pt>
                <c:pt idx="3">
                  <c:v>Biti s prijateljima</c:v>
                </c:pt>
                <c:pt idx="4">
                  <c:v>Zabaviti se</c:v>
                </c:pt>
                <c:pt idx="5">
                  <c:v>Poboljšati svoj izgled</c:v>
                </c:pt>
                <c:pt idx="6">
                  <c:v>Kontrolirati svoju težinu</c:v>
                </c:pt>
                <c:pt idx="7">
                  <c:v>Poboljšati tjelesnu izvedbu</c:v>
                </c:pt>
                <c:pt idx="8">
                  <c:v>Osjetiti duh natjecanja</c:v>
                </c:pt>
                <c:pt idx="9">
                  <c:v>Spriječiti učinke starenja</c:v>
                </c:pt>
                <c:pt idx="10">
                  <c:v>Poboljšati samopoštovanje</c:v>
                </c:pt>
                <c:pt idx="11">
                  <c:v>Razviti nove vještine</c:v>
                </c:pt>
                <c:pt idx="12">
                  <c:v>Steći nova poznanstva</c:v>
                </c:pt>
                <c:pt idx="13">
                  <c:v>Sresti ljude drugih kultura</c:v>
                </c:pt>
                <c:pt idx="14">
                  <c:v>Za bolju integraciju u društvo</c:v>
                </c:pt>
                <c:pt idx="15">
                  <c:v>Nešto drugo</c:v>
                </c:pt>
              </c:strCache>
            </c:strRef>
          </c:cat>
          <c:val>
            <c:numRef>
              <c:f>Sheet1!$B$2:$B$17</c:f>
              <c:numCache>
                <c:formatCode>General</c:formatCode>
                <c:ptCount val="16"/>
                <c:pt idx="0">
                  <c:v>61.4</c:v>
                </c:pt>
                <c:pt idx="1">
                  <c:v>37.9</c:v>
                </c:pt>
                <c:pt idx="2">
                  <c:v>36.6</c:v>
                </c:pt>
                <c:pt idx="3">
                  <c:v>28.7</c:v>
                </c:pt>
                <c:pt idx="4">
                  <c:v>26.6</c:v>
                </c:pt>
                <c:pt idx="5">
                  <c:v>24.9</c:v>
                </c:pt>
                <c:pt idx="6">
                  <c:v>17.899999999999999</c:v>
                </c:pt>
                <c:pt idx="7">
                  <c:v>12.9</c:v>
                </c:pt>
                <c:pt idx="8">
                  <c:v>9.5</c:v>
                </c:pt>
                <c:pt idx="9">
                  <c:v>9.3000000000000007</c:v>
                </c:pt>
                <c:pt idx="10">
                  <c:v>5.4</c:v>
                </c:pt>
                <c:pt idx="11">
                  <c:v>5.0999999999999996</c:v>
                </c:pt>
                <c:pt idx="12">
                  <c:v>4.9000000000000004</c:v>
                </c:pt>
                <c:pt idx="13">
                  <c:v>3.1</c:v>
                </c:pt>
                <c:pt idx="14">
                  <c:v>2.4</c:v>
                </c:pt>
                <c:pt idx="15">
                  <c:v>9.6999999999999993</c:v>
                </c:pt>
              </c:numCache>
            </c:numRef>
          </c:val>
          <c:extLst>
            <c:ext xmlns:c16="http://schemas.microsoft.com/office/drawing/2014/chart" uri="{C3380CC4-5D6E-409C-BE32-E72D297353CC}">
              <c16:uniqueId val="{00000003-AEC5-45AA-A876-2196978903C8}"/>
            </c:ext>
          </c:extLst>
        </c:ser>
        <c:dLbls>
          <c:showLegendKey val="0"/>
          <c:showVal val="0"/>
          <c:showCatName val="0"/>
          <c:showSerName val="0"/>
          <c:showPercent val="0"/>
          <c:showBubbleSize val="0"/>
        </c:dLbls>
        <c:gapWidth val="9"/>
        <c:axId val="76494720"/>
        <c:axId val="76496256"/>
      </c:barChart>
      <c:catAx>
        <c:axId val="76494720"/>
        <c:scaling>
          <c:orientation val="maxMin"/>
        </c:scaling>
        <c:delete val="0"/>
        <c:axPos val="l"/>
        <c:numFmt formatCode="General" sourceLinked="1"/>
        <c:majorTickMark val="out"/>
        <c:minorTickMark val="none"/>
        <c:tickLblPos val="nextTo"/>
        <c:spPr>
          <a:ln>
            <a:noFill/>
          </a:ln>
        </c:spPr>
        <c:txPr>
          <a:bodyPr/>
          <a:lstStyle/>
          <a:p>
            <a:pPr>
              <a:defRPr sz="1000"/>
            </a:pPr>
            <a:endParaRPr lang="sr-Latn-RS"/>
          </a:p>
        </c:txPr>
        <c:crossAx val="76496256"/>
        <c:crosses val="autoZero"/>
        <c:auto val="1"/>
        <c:lblAlgn val="ctr"/>
        <c:lblOffset val="100"/>
        <c:noMultiLvlLbl val="0"/>
      </c:catAx>
      <c:valAx>
        <c:axId val="76496256"/>
        <c:scaling>
          <c:orientation val="minMax"/>
          <c:max val="65"/>
        </c:scaling>
        <c:delete val="1"/>
        <c:axPos val="t"/>
        <c:numFmt formatCode="General" sourceLinked="1"/>
        <c:majorTickMark val="out"/>
        <c:minorTickMark val="none"/>
        <c:tickLblPos val="nextTo"/>
        <c:crossAx val="76494720"/>
        <c:crosses val="autoZero"/>
        <c:crossBetween val="between"/>
      </c:valAx>
    </c:plotArea>
    <c:plotVisOnly val="1"/>
    <c:dispBlanksAs val="gap"/>
    <c:showDLblsOverMax val="0"/>
  </c:chart>
  <c:txPr>
    <a:bodyPr/>
    <a:lstStyle/>
    <a:p>
      <a:pPr>
        <a:defRPr sz="1800"/>
      </a:pPr>
      <a:endParaRPr lang="sr-Latn-R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0459535327682591"/>
          <c:y val="0"/>
          <c:w val="0.58629074131789538"/>
          <c:h val="1"/>
        </c:manualLayout>
      </c:layout>
      <c:barChart>
        <c:barDir val="bar"/>
        <c:grouping val="clustered"/>
        <c:varyColors val="0"/>
        <c:ser>
          <c:idx val="0"/>
          <c:order val="0"/>
          <c:tx>
            <c:strRef>
              <c:f>Sheet1!$B$1</c:f>
              <c:strCache>
                <c:ptCount val="1"/>
                <c:pt idx="0">
                  <c:v>Frequency</c:v>
                </c:pt>
              </c:strCache>
            </c:strRef>
          </c:tx>
          <c:spPr>
            <a:solidFill>
              <a:schemeClr val="tx2">
                <a:lumMod val="40000"/>
                <a:lumOff val="60000"/>
              </a:schemeClr>
            </a:solidFill>
            <a:ln>
              <a:noFill/>
            </a:ln>
            <a:effectLst/>
          </c:spPr>
          <c:invertIfNegative val="0"/>
          <c:dPt>
            <c:idx val="0"/>
            <c:invertIfNegative val="0"/>
            <c:bubble3D val="0"/>
            <c:extLst>
              <c:ext xmlns:c16="http://schemas.microsoft.com/office/drawing/2014/chart" uri="{C3380CC4-5D6E-409C-BE32-E72D297353CC}">
                <c16:uniqueId val="{00000000-AEC5-45AA-A876-2196978903C8}"/>
              </c:ext>
            </c:extLst>
          </c:dPt>
          <c:dPt>
            <c:idx val="1"/>
            <c:invertIfNegative val="0"/>
            <c:bubble3D val="0"/>
            <c:extLst>
              <c:ext xmlns:c16="http://schemas.microsoft.com/office/drawing/2014/chart" uri="{C3380CC4-5D6E-409C-BE32-E72D297353CC}">
                <c16:uniqueId val="{00000001-AEC5-45AA-A876-2196978903C8}"/>
              </c:ext>
            </c:extLst>
          </c:dPt>
          <c:dPt>
            <c:idx val="2"/>
            <c:invertIfNegative val="0"/>
            <c:bubble3D val="0"/>
            <c:extLst>
              <c:ext xmlns:c16="http://schemas.microsoft.com/office/drawing/2014/chart" uri="{C3380CC4-5D6E-409C-BE32-E72D297353CC}">
                <c16:uniqueId val="{00000002-AEC5-45AA-A876-2196978903C8}"/>
              </c:ext>
            </c:extLst>
          </c:dPt>
          <c:dLbls>
            <c:numFmt formatCode="0&quot;%&quot;" sourceLinked="0"/>
            <c:spPr>
              <a:noFill/>
              <a:ln>
                <a:noFill/>
              </a:ln>
              <a:effectLst/>
            </c:spPr>
            <c:txPr>
              <a:bodyPr/>
              <a:lstStyle/>
              <a:p>
                <a:pPr>
                  <a:defRPr sz="1050"/>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Ne trošim ništa</c:v>
                </c:pt>
                <c:pt idx="1">
                  <c:v>Manje od 100 kuna</c:v>
                </c:pt>
                <c:pt idx="2">
                  <c:v>100 - 200 kuna</c:v>
                </c:pt>
                <c:pt idx="3">
                  <c:v>201 - 300 kuna</c:v>
                </c:pt>
                <c:pt idx="4">
                  <c:v>301 - 400 kuna</c:v>
                </c:pt>
                <c:pt idx="5">
                  <c:v>401 - 500 kuna</c:v>
                </c:pt>
                <c:pt idx="6">
                  <c:v>501 - 1000 kuna</c:v>
                </c:pt>
                <c:pt idx="7">
                  <c:v>Više od 1000 kuna</c:v>
                </c:pt>
              </c:strCache>
            </c:strRef>
          </c:cat>
          <c:val>
            <c:numRef>
              <c:f>Sheet1!$B$2:$B$9</c:f>
              <c:numCache>
                <c:formatCode>#0.0</c:formatCode>
                <c:ptCount val="8"/>
                <c:pt idx="0">
                  <c:v>60.6</c:v>
                </c:pt>
                <c:pt idx="1">
                  <c:v>11.9</c:v>
                </c:pt>
                <c:pt idx="2">
                  <c:v>16.899999999999999</c:v>
                </c:pt>
                <c:pt idx="3">
                  <c:v>6.8</c:v>
                </c:pt>
                <c:pt idx="4">
                  <c:v>1.9</c:v>
                </c:pt>
                <c:pt idx="5">
                  <c:v>0.9</c:v>
                </c:pt>
                <c:pt idx="6">
                  <c:v>0.7</c:v>
                </c:pt>
                <c:pt idx="7">
                  <c:v>0.4</c:v>
                </c:pt>
              </c:numCache>
            </c:numRef>
          </c:val>
          <c:extLst>
            <c:ext xmlns:c16="http://schemas.microsoft.com/office/drawing/2014/chart" uri="{C3380CC4-5D6E-409C-BE32-E72D297353CC}">
              <c16:uniqueId val="{00000003-AEC5-45AA-A876-2196978903C8}"/>
            </c:ext>
          </c:extLst>
        </c:ser>
        <c:dLbls>
          <c:showLegendKey val="0"/>
          <c:showVal val="0"/>
          <c:showCatName val="0"/>
          <c:showSerName val="0"/>
          <c:showPercent val="0"/>
          <c:showBubbleSize val="0"/>
        </c:dLbls>
        <c:gapWidth val="9"/>
        <c:axId val="76494720"/>
        <c:axId val="76496256"/>
      </c:barChart>
      <c:catAx>
        <c:axId val="76494720"/>
        <c:scaling>
          <c:orientation val="maxMin"/>
        </c:scaling>
        <c:delete val="0"/>
        <c:axPos val="l"/>
        <c:numFmt formatCode="General" sourceLinked="1"/>
        <c:majorTickMark val="out"/>
        <c:minorTickMark val="none"/>
        <c:tickLblPos val="nextTo"/>
        <c:spPr>
          <a:ln>
            <a:noFill/>
          </a:ln>
        </c:spPr>
        <c:txPr>
          <a:bodyPr/>
          <a:lstStyle/>
          <a:p>
            <a:pPr>
              <a:defRPr sz="1000"/>
            </a:pPr>
            <a:endParaRPr lang="sr-Latn-RS"/>
          </a:p>
        </c:txPr>
        <c:crossAx val="76496256"/>
        <c:crosses val="autoZero"/>
        <c:auto val="1"/>
        <c:lblAlgn val="ctr"/>
        <c:lblOffset val="100"/>
        <c:noMultiLvlLbl val="0"/>
      </c:catAx>
      <c:valAx>
        <c:axId val="76496256"/>
        <c:scaling>
          <c:orientation val="minMax"/>
          <c:max val="65"/>
        </c:scaling>
        <c:delete val="1"/>
        <c:axPos val="t"/>
        <c:numFmt formatCode="#0.0" sourceLinked="1"/>
        <c:majorTickMark val="out"/>
        <c:minorTickMark val="none"/>
        <c:tickLblPos val="nextTo"/>
        <c:crossAx val="76494720"/>
        <c:crosses val="autoZero"/>
        <c:crossBetween val="between"/>
      </c:valAx>
    </c:plotArea>
    <c:plotVisOnly val="1"/>
    <c:dispBlanksAs val="gap"/>
    <c:showDLblsOverMax val="0"/>
  </c:chart>
  <c:txPr>
    <a:bodyPr/>
    <a:lstStyle/>
    <a:p>
      <a:pPr>
        <a:defRPr sz="1800"/>
      </a:pPr>
      <a:endParaRPr lang="sr-Latn-R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3.9646696948662109E-2"/>
          <c:y val="0"/>
          <c:w val="0.93014712489525975"/>
          <c:h val="1"/>
        </c:manualLayout>
      </c:layout>
      <c:barChart>
        <c:barDir val="col"/>
        <c:grouping val="clustered"/>
        <c:varyColors val="0"/>
        <c:ser>
          <c:idx val="0"/>
          <c:order val="0"/>
          <c:tx>
            <c:strRef>
              <c:f>Sheet1!$B$1</c:f>
              <c:strCache>
                <c:ptCount val="1"/>
                <c:pt idx="0">
                  <c:v>Frequency</c:v>
                </c:pt>
              </c:strCache>
            </c:strRef>
          </c:tx>
          <c:spPr>
            <a:solidFill>
              <a:srgbClr val="92D050"/>
            </a:solidFill>
            <a:ln>
              <a:noFill/>
            </a:ln>
          </c:spPr>
          <c:invertIfNegative val="0"/>
          <c:dPt>
            <c:idx val="0"/>
            <c:invertIfNegative val="0"/>
            <c:bubble3D val="0"/>
            <c:extLst>
              <c:ext xmlns:c16="http://schemas.microsoft.com/office/drawing/2014/chart" uri="{C3380CC4-5D6E-409C-BE32-E72D297353CC}">
                <c16:uniqueId val="{00000000-ECE1-46BB-BB20-145177EACC8F}"/>
              </c:ext>
            </c:extLst>
          </c:dPt>
          <c:dPt>
            <c:idx val="1"/>
            <c:invertIfNegative val="0"/>
            <c:bubble3D val="0"/>
            <c:extLst>
              <c:ext xmlns:c16="http://schemas.microsoft.com/office/drawing/2014/chart" uri="{C3380CC4-5D6E-409C-BE32-E72D297353CC}">
                <c16:uniqueId val="{00000001-ECE1-46BB-BB20-145177EACC8F}"/>
              </c:ext>
            </c:extLst>
          </c:dPt>
          <c:dPt>
            <c:idx val="2"/>
            <c:invertIfNegative val="0"/>
            <c:bubble3D val="0"/>
            <c:extLst>
              <c:ext xmlns:c16="http://schemas.microsoft.com/office/drawing/2014/chart" uri="{C3380CC4-5D6E-409C-BE32-E72D297353CC}">
                <c16:uniqueId val="{00000002-ECE1-46BB-BB20-145177EACC8F}"/>
              </c:ext>
            </c:extLst>
          </c:dPt>
          <c:dLbls>
            <c:numFmt formatCode="0&quot;%&quot;" sourceLinked="0"/>
            <c:spPr>
              <a:noFill/>
              <a:ln>
                <a:noFill/>
              </a:ln>
              <a:effectLst/>
            </c:spPr>
            <c:txPr>
              <a:bodyPr/>
              <a:lstStyle/>
              <a:p>
                <a:pPr>
                  <a:defRPr sz="1050"/>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1 sat ili manje</c:v>
                </c:pt>
                <c:pt idx="1">
                  <c:v>1 do 2 sata</c:v>
                </c:pt>
                <c:pt idx="2">
                  <c:v>2 do 3 sata</c:v>
                </c:pt>
                <c:pt idx="3">
                  <c:v>3 do 4 sata</c:v>
                </c:pt>
                <c:pt idx="4">
                  <c:v>4 do 5 sati</c:v>
                </c:pt>
                <c:pt idx="5">
                  <c:v>5 do 6 sati</c:v>
                </c:pt>
                <c:pt idx="6">
                  <c:v>6 do 7 sati</c:v>
                </c:pt>
                <c:pt idx="7">
                  <c:v>7 do 8 sati</c:v>
                </c:pt>
                <c:pt idx="8">
                  <c:v>Više od 8 sati</c:v>
                </c:pt>
              </c:strCache>
            </c:strRef>
          </c:cat>
          <c:val>
            <c:numRef>
              <c:f>Sheet1!$B$2:$B$10</c:f>
              <c:numCache>
                <c:formatCode>General</c:formatCode>
                <c:ptCount val="9"/>
                <c:pt idx="0">
                  <c:v>10.4</c:v>
                </c:pt>
                <c:pt idx="1">
                  <c:v>13.5</c:v>
                </c:pt>
                <c:pt idx="2">
                  <c:v>16.3</c:v>
                </c:pt>
                <c:pt idx="3">
                  <c:v>14.6</c:v>
                </c:pt>
                <c:pt idx="4">
                  <c:v>10.7</c:v>
                </c:pt>
                <c:pt idx="5">
                  <c:v>6.4</c:v>
                </c:pt>
                <c:pt idx="6">
                  <c:v>5.0999999999999996</c:v>
                </c:pt>
                <c:pt idx="7">
                  <c:v>7.4</c:v>
                </c:pt>
                <c:pt idx="8">
                  <c:v>15.5</c:v>
                </c:pt>
              </c:numCache>
            </c:numRef>
          </c:val>
          <c:extLst>
            <c:ext xmlns:c16="http://schemas.microsoft.com/office/drawing/2014/chart" uri="{C3380CC4-5D6E-409C-BE32-E72D297353CC}">
              <c16:uniqueId val="{00000003-ECE1-46BB-BB20-145177EACC8F}"/>
            </c:ext>
          </c:extLst>
        </c:ser>
        <c:dLbls>
          <c:showLegendKey val="0"/>
          <c:showVal val="0"/>
          <c:showCatName val="0"/>
          <c:showSerName val="0"/>
          <c:showPercent val="0"/>
          <c:showBubbleSize val="0"/>
        </c:dLbls>
        <c:gapWidth val="30"/>
        <c:axId val="76494720"/>
        <c:axId val="76496256"/>
      </c:barChart>
      <c:catAx>
        <c:axId val="76494720"/>
        <c:scaling>
          <c:orientation val="minMax"/>
        </c:scaling>
        <c:delete val="0"/>
        <c:axPos val="b"/>
        <c:numFmt formatCode="General" sourceLinked="1"/>
        <c:majorTickMark val="out"/>
        <c:minorTickMark val="none"/>
        <c:tickLblPos val="nextTo"/>
        <c:spPr>
          <a:ln>
            <a:noFill/>
          </a:ln>
        </c:spPr>
        <c:txPr>
          <a:bodyPr/>
          <a:lstStyle/>
          <a:p>
            <a:pPr>
              <a:defRPr sz="1050"/>
            </a:pPr>
            <a:endParaRPr lang="sr-Latn-RS"/>
          </a:p>
        </c:txPr>
        <c:crossAx val="76496256"/>
        <c:crosses val="autoZero"/>
        <c:auto val="1"/>
        <c:lblAlgn val="ctr"/>
        <c:lblOffset val="100"/>
        <c:noMultiLvlLbl val="0"/>
      </c:catAx>
      <c:valAx>
        <c:axId val="76496256"/>
        <c:scaling>
          <c:orientation val="minMax"/>
          <c:max val="50"/>
        </c:scaling>
        <c:delete val="1"/>
        <c:axPos val="l"/>
        <c:numFmt formatCode="General" sourceLinked="1"/>
        <c:majorTickMark val="out"/>
        <c:minorTickMark val="none"/>
        <c:tickLblPos val="nextTo"/>
        <c:crossAx val="76494720"/>
        <c:crosses val="autoZero"/>
        <c:crossBetween val="between"/>
      </c:valAx>
    </c:plotArea>
    <c:plotVisOnly val="1"/>
    <c:dispBlanksAs val="gap"/>
    <c:showDLblsOverMax val="0"/>
  </c:chart>
  <c:txPr>
    <a:bodyPr/>
    <a:lstStyle/>
    <a:p>
      <a:pPr>
        <a:defRPr sz="1800"/>
      </a:pPr>
      <a:endParaRPr lang="sr-Latn-R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01/02/2018</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01/02/2018</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a:p>
        </p:txBody>
      </p:sp>
    </p:spTree>
    <p:extLst>
      <p:ext uri="{BB962C8B-B14F-4D97-AF65-F5344CB8AC3E}">
        <p14:creationId xmlns:p14="http://schemas.microsoft.com/office/powerpoint/2010/main" val="366122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dirty="0"/>
          </a:p>
        </p:txBody>
      </p:sp>
    </p:spTree>
    <p:extLst>
      <p:ext uri="{BB962C8B-B14F-4D97-AF65-F5344CB8AC3E}">
        <p14:creationId xmlns:p14="http://schemas.microsoft.com/office/powerpoint/2010/main" val="217982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a:t>
            </a:fld>
            <a:endParaRPr lang="en-GB"/>
          </a:p>
        </p:txBody>
      </p:sp>
    </p:spTree>
    <p:extLst>
      <p:ext uri="{BB962C8B-B14F-4D97-AF65-F5344CB8AC3E}">
        <p14:creationId xmlns:p14="http://schemas.microsoft.com/office/powerpoint/2010/main" val="271019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a:t>
            </a:fld>
            <a:endParaRPr lang="en-GB"/>
          </a:p>
        </p:txBody>
      </p:sp>
    </p:spTree>
    <p:extLst>
      <p:ext uri="{BB962C8B-B14F-4D97-AF65-F5344CB8AC3E}">
        <p14:creationId xmlns:p14="http://schemas.microsoft.com/office/powerpoint/2010/main" val="414573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1580591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8</a:t>
            </a:fld>
            <a:endParaRPr lang="en-GB"/>
          </a:p>
        </p:txBody>
      </p:sp>
    </p:spTree>
    <p:extLst>
      <p:ext uri="{BB962C8B-B14F-4D97-AF65-F5344CB8AC3E}">
        <p14:creationId xmlns:p14="http://schemas.microsoft.com/office/powerpoint/2010/main" val="50599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17</a:t>
            </a:fld>
            <a:endParaRPr lang="en-GB"/>
          </a:p>
        </p:txBody>
      </p:sp>
    </p:spTree>
    <p:extLst>
      <p:ext uri="{BB962C8B-B14F-4D97-AF65-F5344CB8AC3E}">
        <p14:creationId xmlns:p14="http://schemas.microsoft.com/office/powerpoint/2010/main" val="53432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473340"/>
            <a:ext cx="8646971" cy="249299"/>
          </a:xfrm>
        </p:spPr>
        <p:txBody>
          <a:bodyPr/>
          <a:lstStyle>
            <a:lvl1pPr>
              <a:defRPr sz="1800"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14397"/>
            <a:ext cx="6718167" cy="442661"/>
          </a:xfrm>
        </p:spPr>
        <p:txBody>
          <a:bodyPr anchor="b">
            <a:noAutofit/>
          </a:bodyPr>
          <a:lstStyle>
            <a:lvl1pPr marL="0" indent="0">
              <a:buNone/>
              <a:defRPr sz="14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24598" y="4726099"/>
            <a:ext cx="6718075" cy="318287"/>
          </a:xfrm>
        </p:spPr>
        <p:txBody>
          <a:bodyPr anchor="b">
            <a:normAutofit/>
          </a:bodyPr>
          <a:lstStyle>
            <a:lvl1pPr algn="l">
              <a:lnSpc>
                <a:spcPct val="95000"/>
              </a:lnSpc>
              <a:spcBef>
                <a:spcPts val="204"/>
              </a:spcBef>
              <a:defRPr sz="9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6723160"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15283"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332691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2594345"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a:p>
        </p:txBody>
      </p:sp>
      <p:sp>
        <p:nvSpPr>
          <p:cNvPr id="2" name="Title 1"/>
          <p:cNvSpPr>
            <a:spLocks noGrp="1"/>
          </p:cNvSpPr>
          <p:nvPr>
            <p:ph type="ctrTitle" hasCustomPrompt="1"/>
          </p:nvPr>
        </p:nvSpPr>
        <p:spPr>
          <a:xfrm>
            <a:off x="4176000" y="2152234"/>
            <a:ext cx="469905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0" y="2864332"/>
            <a:ext cx="4699059" cy="13323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0" y="1389063"/>
            <a:ext cx="4699059" cy="637454"/>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689036" y="672878"/>
            <a:ext cx="1165276" cy="633412"/>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031450"/>
            <a:ext cx="4699059" cy="595972"/>
          </a:xfrm>
          <a:prstGeom prst="rect">
            <a:avLst/>
          </a:prstGeom>
        </p:spPr>
        <p:txBody>
          <a:bodyPr lIns="0" tIns="0" rIns="0" bIns="0"/>
          <a:lstStyle>
            <a:lvl1pPr>
              <a:defRPr sz="10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pic>
        <p:nvPicPr>
          <p:cNvPr id="20" name="Picture 19" descr="IPSOS_GAMECHANGERS_blue.png"/>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6965726" y="4658133"/>
            <a:ext cx="1380186" cy="277168"/>
          </a:xfrm>
          <a:prstGeom prst="rect">
            <a:avLst/>
          </a:prstGeom>
        </p:spPr>
      </p:pic>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23" name="Picture 22" descr="IPSOS_GAMECHANGERS_blue.png"/>
          <p:cNvPicPr>
            <a:picLocks noChangeAspect="1"/>
          </p:cNvPicPr>
          <p:nvPr userDrawn="1"/>
        </p:nvPicPr>
        <p:blipFill rotWithShape="1">
          <a:blip r:embed="rId4" cstate="screen">
            <a:extLst>
              <a:ext uri="{28A0092B-C50C-407E-A947-70E740481C1C}">
                <a14:useLocalDpi xmlns:a14="http://schemas.microsoft.com/office/drawing/2010/main"/>
              </a:ext>
            </a:extLst>
          </a:blip>
          <a:srcRect t="-9671" b="-1"/>
          <a:stretch/>
        </p:blipFill>
        <p:spPr>
          <a:xfrm>
            <a:off x="8521945" y="4594687"/>
            <a:ext cx="377327" cy="355982"/>
          </a:xfrm>
          <a:prstGeom prst="rect">
            <a:avLst/>
          </a:prstGeom>
        </p:spPr>
      </p:pic>
      <p:sp>
        <p:nvSpPr>
          <p:cNvPr id="6" name="Picture Placeholder 5"/>
          <p:cNvSpPr>
            <a:spLocks noGrp="1"/>
          </p:cNvSpPr>
          <p:nvPr>
            <p:ph type="pic" sz="quarter" idx="10"/>
          </p:nvPr>
        </p:nvSpPr>
        <p:spPr>
          <a:xfrm>
            <a:off x="743381"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sp>
        <p:nvSpPr>
          <p:cNvPr id="16" name="Picture Placeholder 5"/>
          <p:cNvSpPr>
            <a:spLocks noGrp="1"/>
          </p:cNvSpPr>
          <p:nvPr>
            <p:ph type="pic" sz="quarter" idx="11"/>
          </p:nvPr>
        </p:nvSpPr>
        <p:spPr>
          <a:xfrm>
            <a:off x="3818226"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sp>
        <p:nvSpPr>
          <p:cNvPr id="19" name="Picture Placeholder 5"/>
          <p:cNvSpPr>
            <a:spLocks noGrp="1"/>
          </p:cNvSpPr>
          <p:nvPr>
            <p:ph type="pic" sz="quarter" idx="12"/>
          </p:nvPr>
        </p:nvSpPr>
        <p:spPr>
          <a:xfrm>
            <a:off x="6893072"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pic>
        <p:nvPicPr>
          <p:cNvPr id="10" name="Picture 2" descr="C:\Users\Graphics Dude Ltd\Graphics Dude Ltd\Work\PC - IM - 150415A (template pt2)\Graphics\Tags\MarketingElectronic-Col.png"/>
          <p:cNvPicPr>
            <a:picLocks noChangeAspect="1" noChangeArrowheads="1"/>
          </p:cNvPicPr>
          <p:nvPr userDrawn="1"/>
        </p:nvPicPr>
        <p:blipFill>
          <a:blip r:embed="rId5" cstate="screen">
            <a:biLevel thresh="25000"/>
            <a:extLst>
              <a:ext uri="{28A0092B-C50C-407E-A947-70E740481C1C}">
                <a14:useLocalDpi xmlns:a14="http://schemas.microsoft.com/office/drawing/2010/main"/>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404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7870391"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0527" y="1388443"/>
            <a:ext cx="1912119"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hr-HR"/>
              <a:t>Uredite stilove teksta matrice</a:t>
            </a:r>
          </a:p>
        </p:txBody>
      </p:sp>
      <p:sp>
        <p:nvSpPr>
          <p:cNvPr id="14" name="Text Placeholder 10"/>
          <p:cNvSpPr>
            <a:spLocks noGrp="1"/>
          </p:cNvSpPr>
          <p:nvPr>
            <p:ph type="body" sz="quarter" idx="19"/>
          </p:nvPr>
        </p:nvSpPr>
        <p:spPr>
          <a:xfrm>
            <a:off x="2477192" y="1388443"/>
            <a:ext cx="1912119"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hr-HR"/>
              <a:t>Uredite stilove teksta matrice</a:t>
            </a:r>
          </a:p>
        </p:txBody>
      </p:sp>
      <p:sp>
        <p:nvSpPr>
          <p:cNvPr id="17" name="Text Placeholder 10"/>
          <p:cNvSpPr>
            <a:spLocks noGrp="1"/>
          </p:cNvSpPr>
          <p:nvPr>
            <p:ph type="body" sz="quarter" idx="22"/>
          </p:nvPr>
        </p:nvSpPr>
        <p:spPr>
          <a:xfrm>
            <a:off x="4713857" y="1388443"/>
            <a:ext cx="1912119"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hr-HR"/>
              <a:t>Uredite stilove teksta matrice</a:t>
            </a:r>
          </a:p>
        </p:txBody>
      </p:sp>
      <p:sp>
        <p:nvSpPr>
          <p:cNvPr id="20" name="Text Placeholder 10"/>
          <p:cNvSpPr>
            <a:spLocks noGrp="1"/>
          </p:cNvSpPr>
          <p:nvPr>
            <p:ph type="body" sz="quarter" idx="25"/>
          </p:nvPr>
        </p:nvSpPr>
        <p:spPr>
          <a:xfrm>
            <a:off x="6950523" y="1388443"/>
            <a:ext cx="1912119" cy="442661"/>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hr-HR"/>
              <a:t>Uredite stilove teksta matrice</a:t>
            </a:r>
          </a:p>
        </p:txBody>
      </p:sp>
      <p:sp>
        <p:nvSpPr>
          <p:cNvPr id="21" name="Text Placeholder 9"/>
          <p:cNvSpPr>
            <a:spLocks noGrp="1"/>
          </p:cNvSpPr>
          <p:nvPr>
            <p:ph type="body" sz="quarter" idx="20"/>
          </p:nvPr>
        </p:nvSpPr>
        <p:spPr>
          <a:xfrm>
            <a:off x="240527" y="2001691"/>
            <a:ext cx="1912119" cy="2029761"/>
          </a:xfrm>
        </p:spPr>
        <p:txBody>
          <a:bodyPr lIns="73459" rIns="24486"/>
          <a:lstStyle>
            <a:lvl1pPr>
              <a:defRPr sz="1500"/>
            </a:lvl1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sp>
        <p:nvSpPr>
          <p:cNvPr id="22" name="Text Placeholder 9"/>
          <p:cNvSpPr>
            <a:spLocks noGrp="1"/>
          </p:cNvSpPr>
          <p:nvPr>
            <p:ph type="body" sz="quarter" idx="21"/>
          </p:nvPr>
        </p:nvSpPr>
        <p:spPr>
          <a:xfrm>
            <a:off x="2477192" y="2001691"/>
            <a:ext cx="1912119" cy="2029761"/>
          </a:xfrm>
        </p:spPr>
        <p:txBody>
          <a:bodyPr lIns="73459" rIns="24486"/>
          <a:lstStyle>
            <a:lvl1pPr>
              <a:defRPr sz="1500"/>
            </a:lvl1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sp>
        <p:nvSpPr>
          <p:cNvPr id="23" name="Text Placeholder 9"/>
          <p:cNvSpPr>
            <a:spLocks noGrp="1"/>
          </p:cNvSpPr>
          <p:nvPr>
            <p:ph type="body" sz="quarter" idx="26"/>
          </p:nvPr>
        </p:nvSpPr>
        <p:spPr>
          <a:xfrm>
            <a:off x="4713857" y="2001691"/>
            <a:ext cx="1912119" cy="2029761"/>
          </a:xfrm>
        </p:spPr>
        <p:txBody>
          <a:bodyPr lIns="73459" rIns="24486"/>
          <a:lstStyle>
            <a:lvl1pPr>
              <a:defRPr sz="1500"/>
            </a:lvl1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sp>
        <p:nvSpPr>
          <p:cNvPr id="24" name="Text Placeholder 9"/>
          <p:cNvSpPr>
            <a:spLocks noGrp="1"/>
          </p:cNvSpPr>
          <p:nvPr>
            <p:ph type="body" sz="quarter" idx="27"/>
          </p:nvPr>
        </p:nvSpPr>
        <p:spPr>
          <a:xfrm>
            <a:off x="6950523" y="2001691"/>
            <a:ext cx="1912119" cy="2029761"/>
          </a:xfrm>
        </p:spPr>
        <p:txBody>
          <a:bodyPr lIns="73459" rIns="24486"/>
          <a:lstStyle>
            <a:lvl1pPr>
              <a:defRPr sz="1500"/>
            </a:lvl1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sp>
        <p:nvSpPr>
          <p:cNvPr id="16" name="Text Placeholder 6"/>
          <p:cNvSpPr>
            <a:spLocks noGrp="1"/>
          </p:cNvSpPr>
          <p:nvPr>
            <p:ph type="body" sz="quarter" idx="16" hasCustomPrompt="1"/>
          </p:nvPr>
        </p:nvSpPr>
        <p:spPr>
          <a:xfrm>
            <a:off x="240527" y="4215715"/>
            <a:ext cx="6717639" cy="318287"/>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467622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473340"/>
            <a:ext cx="8646971" cy="249299"/>
          </a:xfrm>
        </p:spPr>
        <p:txBody>
          <a:bodyPr/>
          <a:lstStyle>
            <a:lvl1pPr>
              <a:defRPr sz="1800"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14397"/>
            <a:ext cx="6718167" cy="442661"/>
          </a:xfrm>
        </p:spPr>
        <p:txBody>
          <a:bodyPr anchor="b">
            <a:noAutofit/>
          </a:bodyPr>
          <a:lstStyle>
            <a:lvl1pPr marL="0" indent="0">
              <a:buNone/>
              <a:defRPr sz="14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24598" y="4726099"/>
            <a:ext cx="6718075" cy="318287"/>
          </a:xfrm>
        </p:spPr>
        <p:txBody>
          <a:bodyPr anchor="b">
            <a:normAutofit/>
          </a:bodyPr>
          <a:lstStyle>
            <a:lvl1pPr algn="l">
              <a:lnSpc>
                <a:spcPct val="95000"/>
              </a:lnSpc>
              <a:spcBef>
                <a:spcPts val="204"/>
              </a:spcBef>
              <a:defRPr sz="9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4007239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4194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15348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5143500"/>
          </a:xfrm>
        </p:spPr>
        <p:txBody>
          <a:bodyPr/>
          <a:lstStyle/>
          <a:p>
            <a:r>
              <a:rPr lang="en-US" dirty="0"/>
              <a:t>Click icon to add picture</a:t>
            </a:r>
            <a:endParaRPr lang="en-GB" dirty="0"/>
          </a:p>
        </p:txBody>
      </p:sp>
      <p:sp>
        <p:nvSpPr>
          <p:cNvPr id="2" name="Title 1"/>
          <p:cNvSpPr>
            <a:spLocks noGrp="1"/>
          </p:cNvSpPr>
          <p:nvPr>
            <p:ph type="ctrTitle" hasCustomPrompt="1"/>
          </p:nvPr>
        </p:nvSpPr>
        <p:spPr>
          <a:xfrm>
            <a:off x="4769527" y="2152234"/>
            <a:ext cx="407899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769527" y="2864332"/>
            <a:ext cx="4078999" cy="13323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4442946" y="4031450"/>
            <a:ext cx="4444025" cy="260192"/>
          </a:xfrm>
          <a:prstGeom prst="rect">
            <a:avLst/>
          </a:prstGeom>
        </p:spPr>
        <p:txBody>
          <a:bodyPr lIns="62195" tIns="31098" rIns="62195" bIns="31098"/>
          <a:lstStyle>
            <a:lvl1pPr algn="l">
              <a:defRPr sz="800">
                <a:solidFill>
                  <a:schemeClr val="bg2"/>
                </a:solidFill>
              </a:defRPr>
            </a:lvl1pPr>
          </a:lstStyle>
          <a:p>
            <a:r>
              <a:rPr lang="en-GB" dirty="0">
                <a:solidFill>
                  <a:srgbClr val="888B8D"/>
                </a:solidFill>
              </a:rPr>
              <a:t>© 2015 </a:t>
            </a:r>
            <a:r>
              <a:rPr lang="en-GB" dirty="0" err="1">
                <a:solidFill>
                  <a:srgbClr val="888B8D"/>
                </a:solidFill>
              </a:rPr>
              <a:t>Ipsos</a:t>
            </a:r>
            <a:r>
              <a:rPr lang="en-GB" dirty="0">
                <a:solidFill>
                  <a:srgbClr val="888B8D"/>
                </a:solidFill>
              </a:rPr>
              <a:t>.  All rights reserved. Contains </a:t>
            </a:r>
            <a:r>
              <a:rPr lang="en-GB" dirty="0" err="1">
                <a:solidFill>
                  <a:srgbClr val="888B8D"/>
                </a:solidFill>
              </a:rPr>
              <a:t>Ipsos</a:t>
            </a:r>
            <a:r>
              <a:rPr lang="en-GB" dirty="0">
                <a:solidFill>
                  <a:srgbClr val="888B8D"/>
                </a:solidFill>
              </a:rPr>
              <a:t>' Confidential and Proprietary information  and may not be disclosed or reproduced without the prior written consent of </a:t>
            </a:r>
            <a:r>
              <a:rPr lang="en-GB" dirty="0" err="1">
                <a:solidFill>
                  <a:srgbClr val="888B8D"/>
                </a:solidFill>
              </a:rPr>
              <a:t>Ipsos</a:t>
            </a:r>
            <a:r>
              <a:rPr lang="en-GB" dirty="0">
                <a:solidFill>
                  <a:srgbClr val="888B8D"/>
                </a:solidFill>
              </a:rPr>
              <a:t>.</a:t>
            </a:r>
            <a:endParaRPr lang="en-US" dirty="0">
              <a:solidFill>
                <a:srgbClr val="888B8D"/>
              </a:solidFill>
            </a:endParaRPr>
          </a:p>
        </p:txBody>
      </p:sp>
      <p:sp>
        <p:nvSpPr>
          <p:cNvPr id="20" name="Text Placeholder 19"/>
          <p:cNvSpPr>
            <a:spLocks noGrp="1"/>
          </p:cNvSpPr>
          <p:nvPr>
            <p:ph type="body" sz="quarter" idx="13" hasCustomPrompt="1"/>
          </p:nvPr>
        </p:nvSpPr>
        <p:spPr>
          <a:xfrm>
            <a:off x="4769527" y="1389063"/>
            <a:ext cx="4078999" cy="637454"/>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823701" y="592860"/>
            <a:ext cx="1024825" cy="722153"/>
          </a:xfrm>
          <a:no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375973213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5143500"/>
          </a:xfrm>
        </p:spPr>
        <p:txBody>
          <a:bodyPr/>
          <a:lstStyle/>
          <a:p>
            <a:r>
              <a:rPr lang="en-US"/>
              <a:t>Click icon to add picture</a:t>
            </a:r>
            <a:endParaRPr lang="en-GB"/>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4072824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8964"/>
            <a:ext cx="4419600" cy="5171514"/>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54573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1012125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5143500"/>
          </a:xfrm>
        </p:spPr>
        <p:txBody>
          <a:bodyPr/>
          <a:lstStyle/>
          <a:p>
            <a:r>
              <a:rPr lang="en-US"/>
              <a:t>Click icon to add picture</a:t>
            </a:r>
            <a:endParaRPr lang="en-GB"/>
          </a:p>
        </p:txBody>
      </p:sp>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rgbClr val="888B8D"/>
                </a:solidFill>
              </a:rPr>
              <a:pPr marL="3240">
                <a:spcBef>
                  <a:spcPts val="816"/>
                </a:spcBef>
              </a:pPr>
              <a:t>‹#›</a:t>
            </a:fld>
            <a:endParaRPr lang="en-GB" sz="700" dirty="0">
              <a:solidFill>
                <a:srgbClr val="888B8D"/>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rgbClr val="888B8D"/>
                </a:solidFill>
              </a:rPr>
              <a:pPr marL="3240">
                <a:spcBef>
                  <a:spcPts val="816"/>
                </a:spcBef>
              </a:pPr>
              <a:t>‹#›</a:t>
            </a:fld>
            <a:endParaRPr lang="en-GB" sz="700" dirty="0">
              <a:solidFill>
                <a:srgbClr val="888B8D"/>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rgbClr val="888B8D"/>
                </a:solidFill>
              </a:rPr>
              <a:pPr marL="3240">
                <a:spcBef>
                  <a:spcPts val="816"/>
                </a:spcBef>
              </a:pPr>
              <a:t>‹#›</a:t>
            </a:fld>
            <a:endParaRPr lang="en-GB" sz="700" dirty="0">
              <a:solidFill>
                <a:srgbClr val="888B8D"/>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rgbClr val="888B8D"/>
                </a:solidFill>
              </a:rPr>
              <a:pPr marL="3240">
                <a:spcBef>
                  <a:spcPts val="816"/>
                </a:spcBef>
              </a:pPr>
              <a:t>‹#›</a:t>
            </a:fld>
            <a:endParaRPr lang="en-GB" sz="700" dirty="0">
              <a:solidFill>
                <a:srgbClr val="888B8D"/>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rgbClr val="888B8D"/>
                </a:solidFill>
              </a:rPr>
              <a:pPr marL="3240">
                <a:spcBef>
                  <a:spcPts val="816"/>
                </a:spcBef>
              </a:pPr>
              <a:t>‹#›</a:t>
            </a:fld>
            <a:endParaRPr lang="en-GB" sz="700" dirty="0">
              <a:solidFill>
                <a:srgbClr val="888B8D"/>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rgbClr val="888B8D"/>
                </a:solidFill>
              </a:rPr>
              <a:pPr marL="3240">
                <a:spcBef>
                  <a:spcPts val="816"/>
                </a:spcBef>
              </a:pPr>
              <a:t>‹#›</a:t>
            </a:fld>
            <a:endParaRPr lang="en-GB" sz="700" dirty="0">
              <a:solidFill>
                <a:srgbClr val="888B8D"/>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rgbClr val="888B8D"/>
                </a:solidFill>
              </a:rPr>
              <a:pPr marL="3240">
                <a:spcBef>
                  <a:spcPts val="816"/>
                </a:spcBef>
              </a:pPr>
              <a:t>‹#›</a:t>
            </a:fld>
            <a:endParaRPr lang="en-GB" sz="700" dirty="0">
              <a:solidFill>
                <a:srgbClr val="888B8D"/>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rgbClr val="888B8D"/>
                </a:solidFill>
              </a:rPr>
              <a:pPr marL="3240">
                <a:spcBef>
                  <a:spcPts val="816"/>
                </a:spcBef>
              </a:pPr>
              <a:t>‹#›</a:t>
            </a:fld>
            <a:endParaRPr lang="en-GB" sz="700" dirty="0">
              <a:solidFill>
                <a:srgbClr val="888B8D"/>
              </a:solidFill>
            </a:endParaRPr>
          </a:p>
        </p:txBody>
      </p:sp>
    </p:spTree>
    <p:extLst>
      <p:ext uri="{BB962C8B-B14F-4D97-AF65-F5344CB8AC3E}">
        <p14:creationId xmlns:p14="http://schemas.microsoft.com/office/powerpoint/2010/main" val="70826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rgbClr val="888B8D"/>
                </a:solidFill>
              </a:rPr>
              <a:pPr marL="3240">
                <a:spcBef>
                  <a:spcPts val="816"/>
                </a:spcBef>
              </a:pPr>
              <a:t>‹#›</a:t>
            </a:fld>
            <a:endParaRPr lang="en-GB" sz="700" dirty="0">
              <a:solidFill>
                <a:srgbClr val="888B8D"/>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rgbClr val="888B8D"/>
                </a:solidFill>
              </a:rPr>
              <a:pPr marL="3240">
                <a:spcBef>
                  <a:spcPts val="816"/>
                </a:spcBef>
              </a:pPr>
              <a:t>‹#›</a:t>
            </a:fld>
            <a:endParaRPr lang="en-GB" sz="700" dirty="0">
              <a:solidFill>
                <a:srgbClr val="888B8D"/>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rgbClr val="888B8D"/>
                </a:solidFill>
              </a:rPr>
              <a:pPr marL="3240">
                <a:spcBef>
                  <a:spcPts val="816"/>
                </a:spcBef>
              </a:pPr>
              <a:t>‹#›</a:t>
            </a:fld>
            <a:endParaRPr lang="en-GB" sz="700" dirty="0">
              <a:solidFill>
                <a:srgbClr val="888B8D"/>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rgbClr val="888B8D"/>
                </a:solidFill>
              </a:rPr>
              <a:pPr marL="3240">
                <a:spcBef>
                  <a:spcPts val="816"/>
                </a:spcBef>
              </a:pPr>
              <a:t>‹#›</a:t>
            </a:fld>
            <a:endParaRPr lang="en-GB" sz="700" dirty="0">
              <a:solidFill>
                <a:srgbClr val="888B8D"/>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rgbClr val="888B8D"/>
                </a:solidFill>
              </a:rPr>
              <a:pPr marL="3240">
                <a:spcBef>
                  <a:spcPts val="816"/>
                </a:spcBef>
              </a:pPr>
              <a:t>‹#›</a:t>
            </a:fld>
            <a:endParaRPr lang="en-GB" sz="700" dirty="0">
              <a:solidFill>
                <a:srgbClr val="888B8D"/>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rgbClr val="888B8D"/>
                </a:solidFill>
              </a:rPr>
              <a:pPr marL="3240">
                <a:spcBef>
                  <a:spcPts val="816"/>
                </a:spcBef>
              </a:pPr>
              <a:t>‹#›</a:t>
            </a:fld>
            <a:endParaRPr lang="en-GB" sz="700" dirty="0">
              <a:solidFill>
                <a:srgbClr val="888B8D"/>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rgbClr val="888B8D"/>
                </a:solidFill>
              </a:rPr>
              <a:pPr marL="3240">
                <a:spcBef>
                  <a:spcPts val="816"/>
                </a:spcBef>
              </a:pPr>
              <a:t>‹#›</a:t>
            </a:fld>
            <a:endParaRPr lang="en-GB" sz="700" dirty="0">
              <a:solidFill>
                <a:srgbClr val="888B8D"/>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solidFill>
                <a:prstClr val="white"/>
              </a:solidFill>
            </a:endParaRPr>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rgbClr val="888B8D"/>
                </a:solidFill>
              </a:rPr>
              <a:pPr marL="3240">
                <a:spcBef>
                  <a:spcPts val="816"/>
                </a:spcBef>
              </a:pPr>
              <a:t>‹#›</a:t>
            </a:fld>
            <a:endParaRPr lang="en-GB" sz="700" dirty="0">
              <a:solidFill>
                <a:srgbClr val="888B8D"/>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930034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6723160"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15283"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3170140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a:p>
        </p:txBody>
      </p:sp>
      <p:sp>
        <p:nvSpPr>
          <p:cNvPr id="2" name="Title 1"/>
          <p:cNvSpPr>
            <a:spLocks noGrp="1"/>
          </p:cNvSpPr>
          <p:nvPr>
            <p:ph type="ctrTitle" hasCustomPrompt="1"/>
          </p:nvPr>
        </p:nvSpPr>
        <p:spPr>
          <a:xfrm>
            <a:off x="4176000" y="2152234"/>
            <a:ext cx="469905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0" y="2864332"/>
            <a:ext cx="4699059" cy="13323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0" y="1389063"/>
            <a:ext cx="4699059" cy="637454"/>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689036" y="672878"/>
            <a:ext cx="1165276" cy="633412"/>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solidFill>
                  <a:prstClr val="white">
                    <a:lumMod val="95000"/>
                  </a:prstClr>
                </a:solidFill>
              </a:rPr>
              <a:pPr/>
              <a:t>‹#›</a:t>
            </a:fld>
            <a:endParaRPr lang="en-US">
              <a:solidFill>
                <a:prstClr val="white">
                  <a:lumMod val="95000"/>
                </a:prstClr>
              </a:solidFill>
            </a:endParaRPr>
          </a:p>
        </p:txBody>
      </p:sp>
      <p:sp>
        <p:nvSpPr>
          <p:cNvPr id="14" name="Footer Placeholder 10"/>
          <p:cNvSpPr>
            <a:spLocks noGrp="1"/>
          </p:cNvSpPr>
          <p:nvPr>
            <p:ph type="ftr" sz="quarter" idx="11"/>
          </p:nvPr>
        </p:nvSpPr>
        <p:spPr>
          <a:xfrm>
            <a:off x="4176000" y="4031450"/>
            <a:ext cx="4699059" cy="595972"/>
          </a:xfrm>
          <a:prstGeom prst="rect">
            <a:avLst/>
          </a:prstGeom>
        </p:spPr>
        <p:txBody>
          <a:bodyPr lIns="0" tIns="0" rIns="0" bIns="0"/>
          <a:lstStyle>
            <a:lvl1pPr>
              <a:defRPr sz="1000">
                <a:solidFill>
                  <a:schemeClr val="accent4">
                    <a:lumMod val="75000"/>
                  </a:schemeClr>
                </a:solidFill>
              </a:defRPr>
            </a:lvl1pPr>
          </a:lstStyle>
          <a:p>
            <a:r>
              <a:rPr lang="en-GB" dirty="0">
                <a:solidFill>
                  <a:srgbClr val="C8C9C7">
                    <a:lumMod val="75000"/>
                  </a:srgbClr>
                </a:solidFill>
              </a:rPr>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prstClr val="white"/>
                </a:solidFill>
              </a:rPr>
              <a:pPr>
                <a:lnSpc>
                  <a:spcPct val="85000"/>
                </a:lnSpc>
                <a:spcBef>
                  <a:spcPts val="204"/>
                </a:spcBef>
              </a:pPr>
              <a:t>‹#›</a:t>
            </a:fld>
            <a:endParaRPr lang="en-GB" sz="1000" dirty="0">
              <a:solidFill>
                <a:prstClr val="white"/>
              </a:solidFill>
            </a:endParaRPr>
          </a:p>
        </p:txBody>
      </p:sp>
    </p:spTree>
    <p:extLst>
      <p:ext uri="{BB962C8B-B14F-4D97-AF65-F5344CB8AC3E}">
        <p14:creationId xmlns:p14="http://schemas.microsoft.com/office/powerpoint/2010/main" val="3365942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pic>
        <p:nvPicPr>
          <p:cNvPr id="20" name="Picture 19" descr="IPSOS_GAMECHANGERS_blue.png"/>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6965726" y="4658133"/>
            <a:ext cx="1380186" cy="277168"/>
          </a:xfrm>
          <a:prstGeom prst="rect">
            <a:avLst/>
          </a:prstGeom>
        </p:spPr>
      </p:pic>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800" smtClean="0">
                <a:solidFill>
                  <a:prstClr val="white"/>
                </a:solidFill>
              </a:rPr>
              <a:pPr>
                <a:lnSpc>
                  <a:spcPct val="85000"/>
                </a:lnSpc>
                <a:spcBef>
                  <a:spcPts val="204"/>
                </a:spcBef>
              </a:pPr>
              <a:t>‹#›</a:t>
            </a:fld>
            <a:endParaRPr lang="en-GB" sz="800" dirty="0">
              <a:solidFill>
                <a:prstClr val="white"/>
              </a:solidFill>
            </a:endParaRPr>
          </a:p>
        </p:txBody>
      </p:sp>
      <p:sp>
        <p:nvSpPr>
          <p:cNvPr id="22" name="TextBox 21"/>
          <p:cNvSpPr txBox="1"/>
          <p:nvPr userDrawn="1"/>
        </p:nvSpPr>
        <p:spPr>
          <a:xfrm>
            <a:off x="629736" y="4755925"/>
            <a:ext cx="691172" cy="168907"/>
          </a:xfrm>
          <a:prstGeom prst="rect">
            <a:avLst/>
          </a:prstGeom>
        </p:spPr>
        <p:txBody>
          <a:bodyPr vert="horz" wrap="none" lIns="0" tIns="0" rIns="0" bIns="0" rtlCol="0" anchor="b">
            <a:normAutofit/>
          </a:bodyPr>
          <a:lstStyle/>
          <a:p>
            <a:pPr>
              <a:lnSpc>
                <a:spcPct val="85000"/>
              </a:lnSpc>
              <a:spcBef>
                <a:spcPts val="204"/>
              </a:spcBef>
              <a:defRPr/>
            </a:pPr>
            <a:r>
              <a:rPr lang="en-GB" sz="800" dirty="0">
                <a:solidFill>
                  <a:prstClr val="white"/>
                </a:solidFill>
              </a:rPr>
              <a:t>© 2015 Ipsos.</a:t>
            </a:r>
            <a:endParaRPr lang="en-GB" sz="1200" dirty="0">
              <a:solidFill>
                <a:prstClr val="white"/>
              </a:solidFill>
            </a:endParaRPr>
          </a:p>
        </p:txBody>
      </p:sp>
      <p:pic>
        <p:nvPicPr>
          <p:cNvPr id="23" name="Picture 22" descr="IPSOS_GAMECHANGERS_blue.png"/>
          <p:cNvPicPr>
            <a:picLocks noChangeAspect="1"/>
          </p:cNvPicPr>
          <p:nvPr userDrawn="1"/>
        </p:nvPicPr>
        <p:blipFill rotWithShape="1">
          <a:blip r:embed="rId4" cstate="screen">
            <a:extLst>
              <a:ext uri="{28A0092B-C50C-407E-A947-70E740481C1C}">
                <a14:useLocalDpi xmlns:a14="http://schemas.microsoft.com/office/drawing/2010/main"/>
              </a:ext>
            </a:extLst>
          </a:blip>
          <a:srcRect t="-9671" b="-1"/>
          <a:stretch/>
        </p:blipFill>
        <p:spPr>
          <a:xfrm>
            <a:off x="8521945" y="4594687"/>
            <a:ext cx="377327" cy="355982"/>
          </a:xfrm>
          <a:prstGeom prst="rect">
            <a:avLst/>
          </a:prstGeom>
        </p:spPr>
      </p:pic>
      <p:sp>
        <p:nvSpPr>
          <p:cNvPr id="6" name="Picture Placeholder 5"/>
          <p:cNvSpPr>
            <a:spLocks noGrp="1"/>
          </p:cNvSpPr>
          <p:nvPr>
            <p:ph type="pic" sz="quarter" idx="10"/>
          </p:nvPr>
        </p:nvSpPr>
        <p:spPr>
          <a:xfrm>
            <a:off x="743381"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sp>
        <p:nvSpPr>
          <p:cNvPr id="16" name="Picture Placeholder 5"/>
          <p:cNvSpPr>
            <a:spLocks noGrp="1"/>
          </p:cNvSpPr>
          <p:nvPr>
            <p:ph type="pic" sz="quarter" idx="11"/>
          </p:nvPr>
        </p:nvSpPr>
        <p:spPr>
          <a:xfrm>
            <a:off x="3818226"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sp>
        <p:nvSpPr>
          <p:cNvPr id="19" name="Picture Placeholder 5"/>
          <p:cNvSpPr>
            <a:spLocks noGrp="1"/>
          </p:cNvSpPr>
          <p:nvPr>
            <p:ph type="pic" sz="quarter" idx="12"/>
          </p:nvPr>
        </p:nvSpPr>
        <p:spPr>
          <a:xfrm>
            <a:off x="6893072"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pic>
        <p:nvPicPr>
          <p:cNvPr id="10" name="Picture 2" descr="C:\Users\Graphics Dude Ltd\Graphics Dude Ltd\Work\PC - IM - 150415A (template pt2)\Graphics\Tags\MarketingElectronic-Col.png"/>
          <p:cNvPicPr>
            <a:picLocks noChangeAspect="1" noChangeArrowheads="1"/>
          </p:cNvPicPr>
          <p:nvPr userDrawn="1"/>
        </p:nvPicPr>
        <p:blipFill>
          <a:blip r:embed="rId5" cstate="screen">
            <a:biLevel thresh="25000"/>
            <a:extLst>
              <a:ext uri="{28A0092B-C50C-407E-A947-70E740481C1C}">
                <a14:useLocalDpi xmlns:a14="http://schemas.microsoft.com/office/drawing/2010/main"/>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91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5143500"/>
          </a:xfrm>
        </p:spPr>
        <p:txBody>
          <a:bodyPr/>
          <a:lstStyle/>
          <a:p>
            <a:r>
              <a:rPr lang="en-US" dirty="0"/>
              <a:t>Click icon to add picture</a:t>
            </a:r>
            <a:endParaRPr lang="en-GB" dirty="0"/>
          </a:p>
        </p:txBody>
      </p:sp>
      <p:sp>
        <p:nvSpPr>
          <p:cNvPr id="2" name="Title 1"/>
          <p:cNvSpPr>
            <a:spLocks noGrp="1"/>
          </p:cNvSpPr>
          <p:nvPr>
            <p:ph type="ctrTitle" hasCustomPrompt="1"/>
          </p:nvPr>
        </p:nvSpPr>
        <p:spPr>
          <a:xfrm>
            <a:off x="4769527" y="2152234"/>
            <a:ext cx="407899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769527" y="2864332"/>
            <a:ext cx="4078999" cy="13323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4442946" y="4031450"/>
            <a:ext cx="4444025" cy="260192"/>
          </a:xfrm>
          <a:prstGeom prst="rect">
            <a:avLst/>
          </a:prstGeom>
        </p:spPr>
        <p:txBody>
          <a:bodyPr lIns="62195" tIns="31098" rIns="62195" bIns="31098"/>
          <a:lstStyle>
            <a:lvl1pPr algn="l">
              <a:defRPr sz="800">
                <a:solidFill>
                  <a:schemeClr val="bg2"/>
                </a:solidFill>
              </a:defRPr>
            </a:lvl1pPr>
          </a:lstStyle>
          <a:p>
            <a:r>
              <a:rPr lang="en-GB" dirty="0"/>
              <a:t>© 2015 </a:t>
            </a:r>
            <a:r>
              <a:rPr lang="en-GB" dirty="0" err="1"/>
              <a:t>Ipsos</a:t>
            </a:r>
            <a:r>
              <a:rPr lang="en-GB" dirty="0"/>
              <a:t>.  All rights reserved. Contains </a:t>
            </a:r>
            <a:r>
              <a:rPr lang="en-GB" dirty="0" err="1"/>
              <a:t>Ipsos</a:t>
            </a:r>
            <a:r>
              <a:rPr lang="en-GB" dirty="0"/>
              <a:t>' Confidential and Proprietary information  and may not be disclosed or reproduced without the prior written consent of </a:t>
            </a:r>
            <a:r>
              <a:rPr lang="en-GB" dirty="0" err="1"/>
              <a:t>Ipsos</a:t>
            </a:r>
            <a:r>
              <a:rPr lang="en-GB" dirty="0"/>
              <a:t>.</a:t>
            </a:r>
            <a:endParaRPr lang="en-US" dirty="0"/>
          </a:p>
        </p:txBody>
      </p:sp>
      <p:sp>
        <p:nvSpPr>
          <p:cNvPr id="20" name="Text Placeholder 19"/>
          <p:cNvSpPr>
            <a:spLocks noGrp="1"/>
          </p:cNvSpPr>
          <p:nvPr>
            <p:ph type="body" sz="quarter" idx="13" hasCustomPrompt="1"/>
          </p:nvPr>
        </p:nvSpPr>
        <p:spPr>
          <a:xfrm>
            <a:off x="4769527" y="1389063"/>
            <a:ext cx="4078999" cy="637454"/>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823701" y="592860"/>
            <a:ext cx="1024825" cy="722153"/>
          </a:xfrm>
          <a:no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387465224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5143500"/>
          </a:xfrm>
        </p:spPr>
        <p:txBody>
          <a:bodyPr/>
          <a:lstStyle/>
          <a:p>
            <a:r>
              <a:rPr lang="en-US"/>
              <a:t>Click icon to add picture</a:t>
            </a:r>
            <a:endParaRPr lang="en-GB"/>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3760398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8964"/>
            <a:ext cx="4419600" cy="5171514"/>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210449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60159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5143500"/>
          </a:xfrm>
        </p:spPr>
        <p:txBody>
          <a:bodyPr/>
          <a:lstStyle/>
          <a:p>
            <a:r>
              <a:rPr lang="en-US"/>
              <a:t>Click icon to add picture</a:t>
            </a:r>
            <a:endParaRPr lang="en-GB"/>
          </a:p>
        </p:txBody>
      </p:sp>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Tree>
    <p:extLst>
      <p:ext uri="{BB962C8B-B14F-4D97-AF65-F5344CB8AC3E}">
        <p14:creationId xmlns:p14="http://schemas.microsoft.com/office/powerpoint/2010/main" val="178927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31084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377" y="643468"/>
            <a:ext cx="8652328" cy="46154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1" y="1388443"/>
            <a:ext cx="8637054" cy="264300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15" cstate="screen">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9" name="Picture 2" descr="C:\Users\Graphics Dude Ltd\Graphics Dude Ltd\Work\PC - IM - 150415A (template pt2)\Graphics\Tags\MarketingElectronic-Col.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18" r:id="rId1"/>
    <p:sldLayoutId id="2147493383" r:id="rId2"/>
    <p:sldLayoutId id="2147493319" r:id="rId3"/>
    <p:sldLayoutId id="2147493314" r:id="rId4"/>
    <p:sldLayoutId id="2147493315" r:id="rId5"/>
    <p:sldLayoutId id="2147493391" r:id="rId6"/>
    <p:sldLayoutId id="2147493388" r:id="rId7"/>
    <p:sldLayoutId id="2147493316" r:id="rId8"/>
    <p:sldLayoutId id="2147493390" r:id="rId9"/>
    <p:sldLayoutId id="2147493333" r:id="rId10"/>
    <p:sldLayoutId id="2147493389" r:id="rId11"/>
    <p:sldLayoutId id="2147493387" r:id="rId12"/>
    <p:sldLayoutId id="2147493406" r:id="rId13"/>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377" y="643468"/>
            <a:ext cx="8652328" cy="46154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1" y="1388443"/>
            <a:ext cx="8637054" cy="264300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14" cstate="screen">
              <a:extLst>
                <a:ext uri="{28A0092B-C50C-407E-A947-70E740481C1C}">
                  <a14:useLocalDpi xmlns:a14="http://schemas.microsoft.com/office/drawing/2010/main"/>
                </a:ext>
              </a:extLst>
            </a:blip>
            <a:srcRect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10239375" y="6804025"/>
              <a:ext cx="2028825" cy="407539"/>
            </a:xfrm>
            <a:prstGeom prst="rect">
              <a:avLst/>
            </a:prstGeom>
          </p:spPr>
        </p:pic>
      </p:grpSp>
      <p:pic>
        <p:nvPicPr>
          <p:cNvPr id="9" name="Picture 2" descr="C:\Users\Graphics Dude Ltd\Graphics Dude Ltd\Work\PC - IM - 150415A (template pt2)\Graphics\Tags\MarketingElectronic-Col.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307912"/>
      </p:ext>
    </p:extLst>
  </p:cSld>
  <p:clrMap bg1="lt1" tx1="dk1" bg2="lt2" tx2="dk2" accent1="accent1" accent2="accent2" accent3="accent3" accent4="accent4" accent5="accent5" accent6="accent6" hlink="hlink" folHlink="folHlink"/>
  <p:sldLayoutIdLst>
    <p:sldLayoutId id="2147493393" r:id="rId1"/>
    <p:sldLayoutId id="2147493394" r:id="rId2"/>
    <p:sldLayoutId id="2147493395" r:id="rId3"/>
    <p:sldLayoutId id="2147493396" r:id="rId4"/>
    <p:sldLayoutId id="2147493397" r:id="rId5"/>
    <p:sldLayoutId id="2147493398" r:id="rId6"/>
    <p:sldLayoutId id="2147493399" r:id="rId7"/>
    <p:sldLayoutId id="2147493400" r:id="rId8"/>
    <p:sldLayoutId id="2147493401" r:id="rId9"/>
    <p:sldLayoutId id="2147493402" r:id="rId10"/>
    <p:sldLayoutId id="2147493403" r:id="rId11"/>
    <p:sldLayoutId id="2147493404" r:id="rId12"/>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a:xfrm>
            <a:off x="4176000" y="2288959"/>
            <a:ext cx="4699059" cy="997196"/>
          </a:xfrm>
        </p:spPr>
        <p:txBody>
          <a:bodyPr/>
          <a:lstStyle/>
          <a:p>
            <a:r>
              <a:rPr lang="hr-HR" sz="3600" dirty="0"/>
              <a:t>Sportske i rekreacijske aktivnosti</a:t>
            </a:r>
            <a:endParaRPr lang="en-GB" sz="3600" dirty="0"/>
          </a:p>
        </p:txBody>
      </p:sp>
      <p:sp>
        <p:nvSpPr>
          <p:cNvPr id="21" name="Text Placeholder 20"/>
          <p:cNvSpPr>
            <a:spLocks noGrp="1"/>
          </p:cNvSpPr>
          <p:nvPr>
            <p:ph type="body" sz="quarter" idx="13"/>
          </p:nvPr>
        </p:nvSpPr>
        <p:spPr>
          <a:xfrm>
            <a:off x="4176000" y="1732043"/>
            <a:ext cx="4699059" cy="637454"/>
          </a:xfrm>
        </p:spPr>
        <p:txBody>
          <a:bodyPr>
            <a:normAutofit/>
          </a:bodyPr>
          <a:lstStyle/>
          <a:p>
            <a:r>
              <a:rPr lang="hr-HR" dirty="0"/>
              <a:t>REZULTATI ISTRAŽIVANJA U HRVATSKOJ</a:t>
            </a:r>
            <a:endParaRPr lang="en-GB" dirty="0"/>
          </a:p>
        </p:txBody>
      </p:sp>
      <p:sp>
        <p:nvSpPr>
          <p:cNvPr id="17" name="Footer Placeholder 10"/>
          <p:cNvSpPr>
            <a:spLocks noGrp="1"/>
          </p:cNvSpPr>
          <p:nvPr>
            <p:ph type="ftr" sz="quarter" idx="11"/>
          </p:nvPr>
        </p:nvSpPr>
        <p:spPr/>
        <p:txBody>
          <a:bodyPr/>
          <a:lstStyle>
            <a:lvl1pPr>
              <a:defRPr sz="1000">
                <a:solidFill>
                  <a:schemeClr val="accent4">
                    <a:lumMod val="75000"/>
                  </a:schemeClr>
                </a:solidFill>
              </a:defRPr>
            </a:lvl1pPr>
          </a:lstStyle>
          <a:p>
            <a:r>
              <a:rPr lang="en-GB" dirty="0"/>
              <a:t>© 201</a:t>
            </a:r>
            <a:r>
              <a:rPr lang="hr-HR" dirty="0"/>
              <a:t>7</a:t>
            </a:r>
            <a:r>
              <a:rPr lang="en-GB" dirty="0"/>
              <a:t> Ipsos.  All rights reserved. Contains Ipsos' Confidential and Proprietary information and may not be disclosed or reproduced without the prior written consent of Ipsos.</a:t>
            </a:r>
          </a:p>
        </p:txBody>
      </p:sp>
      <p:grpSp>
        <p:nvGrpSpPr>
          <p:cNvPr id="30" name="Group 29"/>
          <p:cNvGrpSpPr/>
          <p:nvPr/>
        </p:nvGrpSpPr>
        <p:grpSpPr>
          <a:xfrm>
            <a:off x="423343" y="540"/>
            <a:ext cx="4512063" cy="5142960"/>
            <a:chOff x="622299" y="794"/>
            <a:chExt cx="6632576" cy="7562056"/>
          </a:xfrm>
        </p:grpSpPr>
        <p:sp>
          <p:nvSpPr>
            <p:cNvPr id="31"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53"/>
            <p:cNvSpPr>
              <a:spLocks/>
            </p:cNvSpPr>
            <p:nvPr userDrawn="1"/>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rgbClr val="1B36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9" name="Footer Placeholder 10"/>
          <p:cNvSpPr txBox="1">
            <a:spLocks/>
          </p:cNvSpPr>
          <p:nvPr/>
        </p:nvSpPr>
        <p:spPr>
          <a:xfrm>
            <a:off x="3898647" y="4845050"/>
            <a:ext cx="4699000" cy="596900"/>
          </a:xfrm>
          <a:prstGeom prst="rect">
            <a:avLst/>
          </a:prstGeom>
        </p:spPr>
        <p:txBody>
          <a:bodyPr/>
          <a:lstStyle>
            <a:defPPr>
              <a:defRPr lang="en-US"/>
            </a:defPPr>
            <a:lvl1pPr marL="0" algn="l" defTabSz="924282" rtl="0" eaLnBrk="1" latinLnBrk="0" hangingPunct="1">
              <a:defRPr sz="1000" kern="1200">
                <a:solidFill>
                  <a:schemeClr val="accent4">
                    <a:lumMod val="75000"/>
                  </a:schemeClr>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sr-Latn-RS" sz="1200" b="1" dirty="0">
                <a:solidFill>
                  <a:srgbClr val="C8C9C7">
                    <a:lumMod val="75000"/>
                  </a:srgbClr>
                </a:solidFill>
              </a:rPr>
              <a:t>Lipanj </a:t>
            </a:r>
            <a:r>
              <a:rPr lang="en-GB" sz="1200" b="1" dirty="0">
                <a:solidFill>
                  <a:srgbClr val="C8C9C7">
                    <a:lumMod val="75000"/>
                  </a:srgbClr>
                </a:solidFill>
              </a:rPr>
              <a:t>201</a:t>
            </a:r>
            <a:r>
              <a:rPr lang="hr-HR" sz="1200" b="1" dirty="0">
                <a:solidFill>
                  <a:srgbClr val="C8C9C7">
                    <a:lumMod val="75000"/>
                  </a:srgbClr>
                </a:solidFill>
              </a:rPr>
              <a:t>7</a:t>
            </a:r>
            <a:r>
              <a:rPr lang="en-GB" sz="1200" b="1" dirty="0">
                <a:solidFill>
                  <a:srgbClr val="C8C9C7">
                    <a:lumMod val="75000"/>
                  </a:srgbClr>
                </a:solidFill>
              </a:rPr>
              <a:t>.</a:t>
            </a:r>
          </a:p>
        </p:txBody>
      </p:sp>
      <p:sp>
        <p:nvSpPr>
          <p:cNvPr id="22" name="Footer Placeholder 10"/>
          <p:cNvSpPr>
            <a:spLocks noGrp="1"/>
          </p:cNvSpPr>
          <p:nvPr/>
        </p:nvSpPr>
        <p:spPr>
          <a:xfrm>
            <a:off x="4176000" y="3260721"/>
            <a:ext cx="4699059" cy="398081"/>
          </a:xfrm>
          <a:prstGeom prst="rect">
            <a:avLst/>
          </a:prstGeom>
        </p:spPr>
        <p:txBody>
          <a:bodyPr lIns="0" tIns="0" rIns="0" bIns="0"/>
          <a:lstStyle>
            <a:defPPr>
              <a:defRPr lang="en-US"/>
            </a:defPPr>
            <a:lvl1pPr marL="0" algn="l" defTabSz="924282" rtl="0" eaLnBrk="1" latinLnBrk="0" hangingPunct="1">
              <a:defRPr sz="1000" kern="1200">
                <a:solidFill>
                  <a:schemeClr val="accent4">
                    <a:lumMod val="75000"/>
                  </a:schemeClr>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hr-HR" sz="1600" dirty="0"/>
              <a:t>PRIPREMLJENO ZA: Središnji državni ured za šport</a:t>
            </a:r>
          </a:p>
        </p:txBody>
      </p:sp>
      <p:pic>
        <p:nvPicPr>
          <p:cNvPr id="13" name="Picture Placeholder 12"/>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5806" r="25806"/>
          <a:stretch>
            <a:fillRect/>
          </a:stretch>
        </p:blipFill>
        <p:spPr/>
      </p:pic>
    </p:spTree>
    <p:extLst>
      <p:ext uri="{BB962C8B-B14F-4D97-AF65-F5344CB8AC3E}">
        <p14:creationId xmlns:p14="http://schemas.microsoft.com/office/powerpoint/2010/main" val="188052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0" y="473340"/>
            <a:ext cx="8744537" cy="581698"/>
          </a:xfrm>
        </p:spPr>
        <p:txBody>
          <a:bodyPr/>
          <a:lstStyle/>
          <a:p>
            <a:r>
              <a:rPr lang="hr-BA" sz="1400" dirty="0"/>
              <a:t>Većina stanovnika koji se bave sportskim, rekreacijskim ili drugim tjelesnim aktivnostima uobičajeno se bave tim aktivnostima barem jednom tjedno. </a:t>
            </a:r>
            <a:br>
              <a:rPr lang="hr-BA" sz="1400" dirty="0"/>
            </a:br>
            <a:r>
              <a:rPr lang="hr-BA" sz="1400" dirty="0"/>
              <a:t>Muškarci i žene podjednako se bave sportskim, rekreacijskim ili drugim tjelesnim aktivnostima. </a:t>
            </a:r>
            <a:endParaRPr lang="sr-Latn-CS" sz="1400" dirty="0"/>
          </a:p>
        </p:txBody>
      </p:sp>
      <p:sp>
        <p:nvSpPr>
          <p:cNvPr id="6" name="Text Placeholder 5"/>
          <p:cNvSpPr>
            <a:spLocks noGrp="1"/>
          </p:cNvSpPr>
          <p:nvPr>
            <p:ph type="body" sz="quarter" idx="13"/>
          </p:nvPr>
        </p:nvSpPr>
        <p:spPr/>
        <p:txBody>
          <a:bodyPr/>
          <a:lstStyle/>
          <a:p>
            <a:r>
              <a:rPr lang="sr-Latn-RS" dirty="0"/>
              <a:t>Učestalost bavljenja </a:t>
            </a:r>
            <a:r>
              <a:rPr lang="hr-BA" dirty="0"/>
              <a:t>tjelesnom</a:t>
            </a:r>
            <a:r>
              <a:rPr lang="sr-Latn-RS" dirty="0"/>
              <a:t> aktivnošću po spolu</a:t>
            </a:r>
            <a:endParaRPr lang="sr-Latn-CS" dirty="0"/>
          </a:p>
        </p:txBody>
      </p:sp>
      <p:sp>
        <p:nvSpPr>
          <p:cNvPr id="7" name="Text Placeholder 6"/>
          <p:cNvSpPr>
            <a:spLocks noGrp="1"/>
          </p:cNvSpPr>
          <p:nvPr>
            <p:ph type="body" sz="quarter" idx="16"/>
          </p:nvPr>
        </p:nvSpPr>
        <p:spPr/>
        <p:txBody>
          <a:bodyPr>
            <a:noAutofit/>
          </a:bodyPr>
          <a:lstStyle/>
          <a:p>
            <a:r>
              <a:rPr lang="sr-Latn-RS" dirty="0"/>
              <a:t>Baza</a:t>
            </a:r>
            <a:r>
              <a:rPr lang="en-US" dirty="0"/>
              <a:t>: </a:t>
            </a:r>
            <a:r>
              <a:rPr lang="hr-HR" dirty="0"/>
              <a:t>ukupna populacija 15+ </a:t>
            </a:r>
            <a:r>
              <a:rPr lang="en-US" dirty="0"/>
              <a:t>(N=1</a:t>
            </a:r>
            <a:r>
              <a:rPr lang="sr-Latn-RS" dirty="0"/>
              <a:t>00</a:t>
            </a:r>
            <a:r>
              <a:rPr lang="en-US" dirty="0"/>
              <a:t>0)</a:t>
            </a:r>
          </a:p>
          <a:p>
            <a:r>
              <a:rPr lang="sr-Latn-RS" dirty="0"/>
              <a:t>Pitanje </a:t>
            </a:r>
            <a:r>
              <a:rPr lang="hr-HR" dirty="0"/>
              <a:t>P3</a:t>
            </a:r>
            <a:r>
              <a:rPr lang="en-US" dirty="0"/>
              <a:t>: </a:t>
            </a:r>
            <a:r>
              <a:rPr lang="pl-PL" dirty="0"/>
              <a:t>Koliko često vježbate / bavite se nekim sportskim ili rekreacijskim aktivnostima ili se bavite nekom drugom tjelesnom aktivnošću kao što je vožnja biciklom, ples i sl. (tjelesna aktivnost koja nije nužno vezana uz sport)? </a:t>
            </a:r>
            <a:endParaRPr lang="sr-Latn-CS" dirty="0"/>
          </a:p>
        </p:txBody>
      </p:sp>
      <p:graphicFrame>
        <p:nvGraphicFramePr>
          <p:cNvPr id="16" name="Chart 15"/>
          <p:cNvGraphicFramePr/>
          <p:nvPr>
            <p:extLst>
              <p:ext uri="{D42A27DB-BD31-4B8C-83A1-F6EECF244321}">
                <p14:modId xmlns:p14="http://schemas.microsoft.com/office/powerpoint/2010/main" val="172089665"/>
              </p:ext>
            </p:extLst>
          </p:nvPr>
        </p:nvGraphicFramePr>
        <p:xfrm>
          <a:off x="876300" y="1524000"/>
          <a:ext cx="7924800" cy="2590800"/>
        </p:xfrm>
        <a:graphic>
          <a:graphicData uri="http://schemas.openxmlformats.org/drawingml/2006/chart">
            <c:chart xmlns:c="http://schemas.openxmlformats.org/drawingml/2006/chart" xmlns:r="http://schemas.openxmlformats.org/officeDocument/2006/relationships" r:id="rId2"/>
          </a:graphicData>
        </a:graphic>
      </p:graphicFrame>
      <p:cxnSp>
        <p:nvCxnSpPr>
          <p:cNvPr id="39" name="Straight Connector 38"/>
          <p:cNvCxnSpPr/>
          <p:nvPr/>
        </p:nvCxnSpPr>
        <p:spPr>
          <a:xfrm flipV="1">
            <a:off x="224598" y="2476500"/>
            <a:ext cx="8424000" cy="9525"/>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Lst>
        </p:spPr>
      </p:cxnSp>
      <p:sp>
        <p:nvSpPr>
          <p:cNvPr id="45" name="TextBox 44"/>
          <p:cNvSpPr txBox="1"/>
          <p:nvPr/>
        </p:nvSpPr>
        <p:spPr>
          <a:xfrm>
            <a:off x="361950" y="2077763"/>
            <a:ext cx="952500" cy="184666"/>
          </a:xfrm>
          <a:prstGeom prst="rect">
            <a:avLst/>
          </a:prstGeom>
        </p:spPr>
        <p:txBody>
          <a:bodyPr vert="horz" wrap="square" lIns="0" tIns="0" rIns="0" bIns="0" rtlCol="0">
            <a:spAutoFit/>
          </a:bodyPr>
          <a:lstStyle/>
          <a:p>
            <a:pPr marL="4763"/>
            <a:r>
              <a:rPr lang="hr-HR" sz="1200" b="1" dirty="0">
                <a:solidFill>
                  <a:schemeClr val="bg2">
                    <a:lumMod val="50000"/>
                  </a:schemeClr>
                </a:solidFill>
              </a:rPr>
              <a:t>UKUPNO</a:t>
            </a:r>
          </a:p>
        </p:txBody>
      </p:sp>
      <p:grpSp>
        <p:nvGrpSpPr>
          <p:cNvPr id="48" name="Group 17"/>
          <p:cNvGrpSpPr>
            <a:grpSpLocks noChangeAspect="1"/>
          </p:cNvGrpSpPr>
          <p:nvPr/>
        </p:nvGrpSpPr>
        <p:grpSpPr>
          <a:xfrm>
            <a:off x="573726" y="2582212"/>
            <a:ext cx="219712" cy="585449"/>
            <a:chOff x="3543300" y="1363663"/>
            <a:chExt cx="1552575" cy="4137026"/>
          </a:xfrm>
          <a:solidFill>
            <a:schemeClr val="accent1"/>
          </a:solidFill>
          <a:effectLst>
            <a:outerShdw blurRad="50800" dist="38100" dir="2700000" algn="tl" rotWithShape="0">
              <a:prstClr val="black">
                <a:alpha val="40000"/>
              </a:prstClr>
            </a:outerShdw>
          </a:effectLst>
        </p:grpSpPr>
        <p:sp>
          <p:nvSpPr>
            <p:cNvPr id="49" name="Freeform 6"/>
            <p:cNvSpPr>
              <a:spLocks/>
            </p:cNvSpPr>
            <p:nvPr/>
          </p:nvSpPr>
          <p:spPr bwMode="auto">
            <a:xfrm>
              <a:off x="3978275" y="1363663"/>
              <a:ext cx="671513"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0" name="Freeform 7"/>
            <p:cNvSpPr>
              <a:spLocks/>
            </p:cNvSpPr>
            <p:nvPr/>
          </p:nvSpPr>
          <p:spPr bwMode="auto">
            <a:xfrm>
              <a:off x="3543300" y="2136776"/>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grpSp>
        <p:nvGrpSpPr>
          <p:cNvPr id="51" name="Group 16"/>
          <p:cNvGrpSpPr>
            <a:grpSpLocks noChangeAspect="1"/>
          </p:cNvGrpSpPr>
          <p:nvPr/>
        </p:nvGrpSpPr>
        <p:grpSpPr>
          <a:xfrm>
            <a:off x="551358" y="3298142"/>
            <a:ext cx="262874" cy="585449"/>
            <a:chOff x="1312863" y="1484313"/>
            <a:chExt cx="1803400" cy="4016375"/>
          </a:xfrm>
          <a:solidFill>
            <a:schemeClr val="accent1"/>
          </a:solidFill>
          <a:effectLst>
            <a:outerShdw blurRad="50800" dist="38100" dir="2700000" algn="tl" rotWithShape="0">
              <a:prstClr val="black">
                <a:alpha val="40000"/>
              </a:prstClr>
            </a:outerShdw>
          </a:effectLst>
        </p:grpSpPr>
        <p:sp>
          <p:nvSpPr>
            <p:cNvPr id="52" name="Freeform 8"/>
            <p:cNvSpPr>
              <a:spLocks/>
            </p:cNvSpPr>
            <p:nvPr/>
          </p:nvSpPr>
          <p:spPr bwMode="auto">
            <a:xfrm>
              <a:off x="1893888" y="1484313"/>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3" name="Freeform 10"/>
            <p:cNvSpPr>
              <a:spLocks/>
            </p:cNvSpPr>
            <p:nvPr/>
          </p:nvSpPr>
          <p:spPr bwMode="auto">
            <a:xfrm>
              <a:off x="1312863" y="2227263"/>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spTree>
    <p:extLst>
      <p:ext uri="{BB962C8B-B14F-4D97-AF65-F5344CB8AC3E}">
        <p14:creationId xmlns:p14="http://schemas.microsoft.com/office/powerpoint/2010/main" val="362868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473340"/>
            <a:ext cx="8662350" cy="581698"/>
          </a:xfrm>
        </p:spPr>
        <p:txBody>
          <a:bodyPr/>
          <a:lstStyle/>
          <a:p>
            <a:r>
              <a:rPr lang="hr-BA" sz="1400" dirty="0"/>
              <a:t>Što su stariji, Hrvati se sve manje bave sportskim, rekreacijskim ili drugim tjelesnim aktivnostima. </a:t>
            </a:r>
            <a:br>
              <a:rPr lang="hr-BA" sz="1400" dirty="0"/>
            </a:br>
            <a:r>
              <a:rPr lang="hr-BA" sz="1400" dirty="0"/>
              <a:t>Najmlađa dobna skupina (15 – 20 godina) se značajno više i češće bavi tjelesnim aktivnostima, čak 72% njih bavi se nekom tjelesnom aktivnošću barem 1 tjedno.   </a:t>
            </a:r>
            <a:endParaRPr lang="sr-Latn-CS" sz="1400" dirty="0"/>
          </a:p>
        </p:txBody>
      </p:sp>
      <p:sp>
        <p:nvSpPr>
          <p:cNvPr id="6" name="Text Placeholder 5"/>
          <p:cNvSpPr>
            <a:spLocks noGrp="1"/>
          </p:cNvSpPr>
          <p:nvPr>
            <p:ph type="body" sz="quarter" idx="13"/>
          </p:nvPr>
        </p:nvSpPr>
        <p:spPr/>
        <p:txBody>
          <a:bodyPr/>
          <a:lstStyle/>
          <a:p>
            <a:r>
              <a:rPr lang="sr-Latn-RS" dirty="0"/>
              <a:t>Učestalost bavljenja </a:t>
            </a:r>
            <a:r>
              <a:rPr lang="hr-BA" dirty="0"/>
              <a:t>tjelesnom</a:t>
            </a:r>
            <a:r>
              <a:rPr lang="sr-Latn-RS" dirty="0"/>
              <a:t> aktivnošću po dobi</a:t>
            </a:r>
            <a:endParaRPr lang="sr-Latn-CS" dirty="0"/>
          </a:p>
        </p:txBody>
      </p:sp>
      <p:sp>
        <p:nvSpPr>
          <p:cNvPr id="7" name="Text Placeholder 6"/>
          <p:cNvSpPr>
            <a:spLocks noGrp="1"/>
          </p:cNvSpPr>
          <p:nvPr>
            <p:ph type="body" sz="quarter" idx="16"/>
          </p:nvPr>
        </p:nvSpPr>
        <p:spPr/>
        <p:txBody>
          <a:bodyPr>
            <a:noAutofit/>
          </a:bodyPr>
          <a:lstStyle/>
          <a:p>
            <a:r>
              <a:rPr lang="sr-Latn-RS" dirty="0"/>
              <a:t>Baza</a:t>
            </a:r>
            <a:r>
              <a:rPr lang="en-US" dirty="0"/>
              <a:t>: </a:t>
            </a:r>
            <a:r>
              <a:rPr lang="hr-HR" dirty="0"/>
              <a:t>ukupna populacija 15+ </a:t>
            </a:r>
            <a:r>
              <a:rPr lang="en-US" dirty="0"/>
              <a:t>(N=1</a:t>
            </a:r>
            <a:r>
              <a:rPr lang="sr-Latn-RS" dirty="0"/>
              <a:t>00</a:t>
            </a:r>
            <a:r>
              <a:rPr lang="en-US" dirty="0"/>
              <a:t>0)</a:t>
            </a:r>
          </a:p>
          <a:p>
            <a:r>
              <a:rPr lang="sr-Latn-RS" dirty="0"/>
              <a:t>Pitanje </a:t>
            </a:r>
            <a:r>
              <a:rPr lang="hr-HR" dirty="0"/>
              <a:t>P3</a:t>
            </a:r>
            <a:r>
              <a:rPr lang="en-US" dirty="0"/>
              <a:t>: </a:t>
            </a:r>
            <a:r>
              <a:rPr lang="pl-PL" dirty="0"/>
              <a:t>Koliko često vježbate / bavite se nekim sportskim ili rekreacijskim aktivnostima ili se bavite nekom drugom tjelesnom aktivnošću kao što je vožnja biciklom, ples i sl. (tjelesna aktivnost koja nije nužno vezana uz sport)? </a:t>
            </a:r>
            <a:endParaRPr lang="sr-Latn-CS" dirty="0"/>
          </a:p>
        </p:txBody>
      </p:sp>
      <p:graphicFrame>
        <p:nvGraphicFramePr>
          <p:cNvPr id="16" name="Chart 15"/>
          <p:cNvGraphicFramePr/>
          <p:nvPr>
            <p:extLst>
              <p:ext uri="{D42A27DB-BD31-4B8C-83A1-F6EECF244321}">
                <p14:modId xmlns:p14="http://schemas.microsoft.com/office/powerpoint/2010/main" val="1143235295"/>
              </p:ext>
            </p:extLst>
          </p:nvPr>
        </p:nvGraphicFramePr>
        <p:xfrm>
          <a:off x="1028700" y="1068193"/>
          <a:ext cx="7746504" cy="3280881"/>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flipV="1">
            <a:off x="405573" y="1813481"/>
            <a:ext cx="8424000" cy="9525"/>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Lst>
        </p:spPr>
      </p:cxnSp>
      <p:sp>
        <p:nvSpPr>
          <p:cNvPr id="9" name="TextBox 8"/>
          <p:cNvSpPr txBox="1"/>
          <p:nvPr/>
        </p:nvSpPr>
        <p:spPr>
          <a:xfrm>
            <a:off x="498081" y="1537305"/>
            <a:ext cx="952500" cy="184666"/>
          </a:xfrm>
          <a:prstGeom prst="rect">
            <a:avLst/>
          </a:prstGeom>
        </p:spPr>
        <p:txBody>
          <a:bodyPr vert="horz" wrap="square" lIns="0" tIns="0" rIns="0" bIns="0" rtlCol="0">
            <a:spAutoFit/>
          </a:bodyPr>
          <a:lstStyle/>
          <a:p>
            <a:pPr marL="4763"/>
            <a:r>
              <a:rPr lang="hr-HR" sz="1200" b="1" dirty="0">
                <a:solidFill>
                  <a:schemeClr val="bg2">
                    <a:lumMod val="50000"/>
                  </a:schemeClr>
                </a:solidFill>
              </a:rPr>
              <a:t>UKUPNO</a:t>
            </a:r>
          </a:p>
        </p:txBody>
      </p:sp>
      <p:sp>
        <p:nvSpPr>
          <p:cNvPr id="3" name="Rectangle 2"/>
          <p:cNvSpPr/>
          <p:nvPr/>
        </p:nvSpPr>
        <p:spPr>
          <a:xfrm>
            <a:off x="334364" y="1904792"/>
            <a:ext cx="902897" cy="184666"/>
          </a:xfrm>
          <a:prstGeom prst="rect">
            <a:avLst/>
          </a:prstGeom>
        </p:spPr>
        <p:txBody>
          <a:bodyPr vert="horz" wrap="square" lIns="0" tIns="0" rIns="0" bIns="0" rtlCol="0">
            <a:spAutoFit/>
          </a:bodyPr>
          <a:lstStyle/>
          <a:p>
            <a:pPr marL="4763"/>
            <a:r>
              <a:rPr lang="nn-NO" sz="1200" dirty="0">
                <a:solidFill>
                  <a:schemeClr val="bg2">
                    <a:lumMod val="50000"/>
                  </a:schemeClr>
                </a:solidFill>
              </a:rPr>
              <a:t>15-20</a:t>
            </a:r>
            <a:r>
              <a:rPr lang="hr-BA" sz="1200" dirty="0">
                <a:solidFill>
                  <a:schemeClr val="bg2">
                    <a:lumMod val="50000"/>
                  </a:schemeClr>
                </a:solidFill>
              </a:rPr>
              <a:t> godina</a:t>
            </a:r>
            <a:endParaRPr lang="hr-HR" sz="1200" dirty="0">
              <a:solidFill>
                <a:schemeClr val="bg2">
                  <a:lumMod val="50000"/>
                </a:schemeClr>
              </a:solidFill>
            </a:endParaRPr>
          </a:p>
        </p:txBody>
      </p:sp>
      <p:sp>
        <p:nvSpPr>
          <p:cNvPr id="4" name="Rectangle 3"/>
          <p:cNvSpPr/>
          <p:nvPr/>
        </p:nvSpPr>
        <p:spPr>
          <a:xfrm>
            <a:off x="334364" y="2337249"/>
            <a:ext cx="888872" cy="184666"/>
          </a:xfrm>
          <a:prstGeom prst="rect">
            <a:avLst/>
          </a:prstGeom>
        </p:spPr>
        <p:txBody>
          <a:bodyPr vert="horz" wrap="square" lIns="0" tIns="0" rIns="0" bIns="0" rtlCol="0">
            <a:spAutoFit/>
          </a:bodyPr>
          <a:lstStyle/>
          <a:p>
            <a:pPr marL="4763"/>
            <a:r>
              <a:rPr lang="nn-NO" sz="1200" dirty="0">
                <a:solidFill>
                  <a:schemeClr val="bg2">
                    <a:lumMod val="50000"/>
                  </a:schemeClr>
                </a:solidFill>
              </a:rPr>
              <a:t>21-30</a:t>
            </a:r>
            <a:r>
              <a:rPr lang="hr-BA" sz="1200" dirty="0">
                <a:solidFill>
                  <a:schemeClr val="bg2">
                    <a:lumMod val="50000"/>
                  </a:schemeClr>
                </a:solidFill>
              </a:rPr>
              <a:t> godina</a:t>
            </a:r>
            <a:endParaRPr lang="hr-HR" sz="1200" dirty="0">
              <a:solidFill>
                <a:schemeClr val="bg2">
                  <a:lumMod val="50000"/>
                </a:schemeClr>
              </a:solidFill>
            </a:endParaRPr>
          </a:p>
        </p:txBody>
      </p:sp>
      <p:sp>
        <p:nvSpPr>
          <p:cNvPr id="10" name="Rectangle 9"/>
          <p:cNvSpPr/>
          <p:nvPr/>
        </p:nvSpPr>
        <p:spPr>
          <a:xfrm>
            <a:off x="251285" y="2676882"/>
            <a:ext cx="1002775" cy="276999"/>
          </a:xfrm>
          <a:prstGeom prst="rect">
            <a:avLst/>
          </a:prstGeom>
        </p:spPr>
        <p:txBody>
          <a:bodyPr wrap="none">
            <a:spAutoFit/>
          </a:bodyPr>
          <a:lstStyle/>
          <a:p>
            <a:r>
              <a:rPr lang="nn-NO" sz="1200" dirty="0">
                <a:solidFill>
                  <a:schemeClr val="bg2">
                    <a:lumMod val="50000"/>
                  </a:schemeClr>
                </a:solidFill>
              </a:rPr>
              <a:t>31-40</a:t>
            </a:r>
            <a:r>
              <a:rPr lang="hr-BA" sz="1200" dirty="0">
                <a:solidFill>
                  <a:schemeClr val="bg2">
                    <a:lumMod val="50000"/>
                  </a:schemeClr>
                </a:solidFill>
              </a:rPr>
              <a:t> godina</a:t>
            </a:r>
            <a:endParaRPr lang="hr-HR" sz="1200" dirty="0">
              <a:solidFill>
                <a:schemeClr val="bg2">
                  <a:lumMod val="50000"/>
                </a:schemeClr>
              </a:solidFill>
            </a:endParaRPr>
          </a:p>
        </p:txBody>
      </p:sp>
      <p:sp>
        <p:nvSpPr>
          <p:cNvPr id="11" name="Rectangle 10"/>
          <p:cNvSpPr/>
          <p:nvPr/>
        </p:nvSpPr>
        <p:spPr>
          <a:xfrm>
            <a:off x="237267" y="3082823"/>
            <a:ext cx="1002775" cy="276999"/>
          </a:xfrm>
          <a:prstGeom prst="rect">
            <a:avLst/>
          </a:prstGeom>
        </p:spPr>
        <p:txBody>
          <a:bodyPr wrap="none">
            <a:spAutoFit/>
          </a:bodyPr>
          <a:lstStyle/>
          <a:p>
            <a:r>
              <a:rPr lang="nn-NO" sz="1200" dirty="0">
                <a:solidFill>
                  <a:schemeClr val="bg2">
                    <a:lumMod val="50000"/>
                  </a:schemeClr>
                </a:solidFill>
              </a:rPr>
              <a:t>41-50</a:t>
            </a:r>
            <a:r>
              <a:rPr lang="hr-BA" sz="1200" dirty="0">
                <a:solidFill>
                  <a:schemeClr val="bg2">
                    <a:lumMod val="50000"/>
                  </a:schemeClr>
                </a:solidFill>
              </a:rPr>
              <a:t> godina</a:t>
            </a:r>
            <a:endParaRPr lang="hr-HR" sz="1200" dirty="0">
              <a:solidFill>
                <a:schemeClr val="bg2">
                  <a:lumMod val="50000"/>
                </a:schemeClr>
              </a:solidFill>
            </a:endParaRPr>
          </a:p>
        </p:txBody>
      </p:sp>
      <p:sp>
        <p:nvSpPr>
          <p:cNvPr id="12" name="Rectangle 11"/>
          <p:cNvSpPr/>
          <p:nvPr/>
        </p:nvSpPr>
        <p:spPr>
          <a:xfrm>
            <a:off x="237267" y="3497223"/>
            <a:ext cx="1002775" cy="276999"/>
          </a:xfrm>
          <a:prstGeom prst="rect">
            <a:avLst/>
          </a:prstGeom>
        </p:spPr>
        <p:txBody>
          <a:bodyPr wrap="none">
            <a:spAutoFit/>
          </a:bodyPr>
          <a:lstStyle/>
          <a:p>
            <a:r>
              <a:rPr lang="nn-NO" sz="1200" dirty="0">
                <a:solidFill>
                  <a:schemeClr val="bg2">
                    <a:lumMod val="50000"/>
                  </a:schemeClr>
                </a:solidFill>
              </a:rPr>
              <a:t>51-60</a:t>
            </a:r>
            <a:r>
              <a:rPr lang="hr-BA" sz="1200" dirty="0">
                <a:solidFill>
                  <a:schemeClr val="bg2">
                    <a:lumMod val="50000"/>
                  </a:schemeClr>
                </a:solidFill>
              </a:rPr>
              <a:t> godina</a:t>
            </a:r>
            <a:endParaRPr lang="hr-HR" sz="1200" dirty="0">
              <a:solidFill>
                <a:schemeClr val="bg2">
                  <a:lumMod val="50000"/>
                </a:schemeClr>
              </a:solidFill>
            </a:endParaRPr>
          </a:p>
        </p:txBody>
      </p:sp>
      <p:sp>
        <p:nvSpPr>
          <p:cNvPr id="13" name="Rectangle 12"/>
          <p:cNvSpPr/>
          <p:nvPr/>
        </p:nvSpPr>
        <p:spPr>
          <a:xfrm>
            <a:off x="138367" y="3911623"/>
            <a:ext cx="1182311" cy="276999"/>
          </a:xfrm>
          <a:prstGeom prst="rect">
            <a:avLst/>
          </a:prstGeom>
        </p:spPr>
        <p:txBody>
          <a:bodyPr wrap="none">
            <a:spAutoFit/>
          </a:bodyPr>
          <a:lstStyle/>
          <a:p>
            <a:r>
              <a:rPr lang="nn-NO" sz="1200" dirty="0">
                <a:solidFill>
                  <a:schemeClr val="bg2">
                    <a:lumMod val="50000"/>
                  </a:schemeClr>
                </a:solidFill>
              </a:rPr>
              <a:t>61 i više</a:t>
            </a:r>
            <a:r>
              <a:rPr lang="hr-BA" sz="1200" dirty="0">
                <a:solidFill>
                  <a:schemeClr val="bg2">
                    <a:lumMod val="50000"/>
                  </a:schemeClr>
                </a:solidFill>
              </a:rPr>
              <a:t> godina</a:t>
            </a:r>
            <a:r>
              <a:rPr lang="nn-NO" sz="1200" dirty="0">
                <a:solidFill>
                  <a:schemeClr val="bg2">
                    <a:lumMod val="50000"/>
                  </a:schemeClr>
                </a:solidFill>
              </a:rPr>
              <a:t> </a:t>
            </a:r>
            <a:endParaRPr lang="hr-HR" sz="1200" dirty="0">
              <a:solidFill>
                <a:schemeClr val="bg2">
                  <a:lumMod val="50000"/>
                </a:schemeClr>
              </a:solidFill>
            </a:endParaRPr>
          </a:p>
        </p:txBody>
      </p:sp>
      <p:sp>
        <p:nvSpPr>
          <p:cNvPr id="15" name="Isosceles Triangle 14"/>
          <p:cNvSpPr/>
          <p:nvPr/>
        </p:nvSpPr>
        <p:spPr>
          <a:xfrm>
            <a:off x="7084070" y="4590942"/>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flipV="1">
            <a:off x="7170793" y="4597817"/>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305162" y="4535333"/>
            <a:ext cx="1206983" cy="246221"/>
          </a:xfrm>
          <a:prstGeom prst="rect">
            <a:avLst/>
          </a:prstGeom>
        </p:spPr>
        <p:txBody>
          <a:bodyPr vert="horz" wrap="square" lIns="0" tIns="0" rIns="0" bIns="0" rtlCol="0">
            <a:spAutoFit/>
          </a:bodyPr>
          <a:lstStyle/>
          <a:p>
            <a:pPr marL="4763"/>
            <a:r>
              <a:rPr lang="hr-HR" sz="800" dirty="0"/>
              <a:t>Statistički značajno više/manje od prosjeka</a:t>
            </a:r>
            <a:endParaRPr lang="en-US" sz="800" dirty="0"/>
          </a:p>
        </p:txBody>
      </p:sp>
      <p:sp>
        <p:nvSpPr>
          <p:cNvPr id="19" name="Isosceles Triangle 18"/>
          <p:cNvSpPr/>
          <p:nvPr/>
        </p:nvSpPr>
        <p:spPr>
          <a:xfrm>
            <a:off x="4427067" y="1954030"/>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6404155" y="1953457"/>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8009105" y="1961114"/>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flipV="1">
            <a:off x="2280944" y="1971536"/>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6865474" y="2752142"/>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5593102" y="2755684"/>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4289706" y="3977978"/>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flipV="1">
            <a:off x="7850816" y="3571063"/>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flipV="1">
            <a:off x="7876775" y="3980478"/>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flipV="1">
            <a:off x="7578993" y="3982312"/>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flipV="1">
            <a:off x="7377656" y="3976404"/>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925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0" y="473340"/>
            <a:ext cx="8744537" cy="775597"/>
          </a:xfrm>
        </p:spPr>
        <p:txBody>
          <a:bodyPr/>
          <a:lstStyle/>
          <a:p>
            <a:r>
              <a:rPr lang="hr-BA" sz="1400" dirty="0"/>
              <a:t>Većina tjelesno aktivnog stanovništva provede 30 minuta do sat vremena baveći se sportskom, rekreacijskom ili drugom tjelesnom aktivnošću. </a:t>
            </a:r>
            <a:br>
              <a:rPr lang="hr-BA" sz="1400" dirty="0"/>
            </a:br>
            <a:r>
              <a:rPr lang="hr-BA" sz="1400" dirty="0"/>
              <a:t>Žene su nešto sklonije kraćim aktivnostima (do 30 minuta), dok je mlađa populacija (učenici i studenti) nešto sklonija dužim aktivnostima (91 do 120 minuta).  </a:t>
            </a:r>
            <a:endParaRPr lang="sr-Latn-CS" sz="1400" dirty="0"/>
          </a:p>
        </p:txBody>
      </p:sp>
      <p:sp>
        <p:nvSpPr>
          <p:cNvPr id="6" name="Text Placeholder 5"/>
          <p:cNvSpPr>
            <a:spLocks noGrp="1"/>
          </p:cNvSpPr>
          <p:nvPr>
            <p:ph type="body" sz="quarter" idx="13"/>
          </p:nvPr>
        </p:nvSpPr>
        <p:spPr/>
        <p:txBody>
          <a:bodyPr/>
          <a:lstStyle/>
          <a:p>
            <a:r>
              <a:rPr lang="sr-Latn-RS" dirty="0"/>
              <a:t>Učestalost bavljenja </a:t>
            </a:r>
            <a:r>
              <a:rPr lang="hr-BA" dirty="0"/>
              <a:t>tjelesnom</a:t>
            </a:r>
            <a:r>
              <a:rPr lang="sr-Latn-RS" dirty="0"/>
              <a:t> aktivnošću</a:t>
            </a:r>
            <a:endParaRPr lang="sr-Latn-CS" dirty="0"/>
          </a:p>
        </p:txBody>
      </p:sp>
      <p:sp>
        <p:nvSpPr>
          <p:cNvPr id="7" name="Text Placeholder 6"/>
          <p:cNvSpPr>
            <a:spLocks noGrp="1"/>
          </p:cNvSpPr>
          <p:nvPr>
            <p:ph type="body" sz="quarter" idx="16"/>
          </p:nvPr>
        </p:nvSpPr>
        <p:spPr/>
        <p:txBody>
          <a:bodyPr>
            <a:noAutofit/>
          </a:bodyPr>
          <a:lstStyle/>
          <a:p>
            <a:r>
              <a:rPr lang="sr-Latn-RS" dirty="0"/>
              <a:t>Baza</a:t>
            </a:r>
            <a:r>
              <a:rPr lang="en-US" dirty="0"/>
              <a:t>: </a:t>
            </a:r>
            <a:r>
              <a:rPr lang="hr-BA" dirty="0"/>
              <a:t>oni koji se bave nekom tjelesnom aktivnošću</a:t>
            </a:r>
            <a:r>
              <a:rPr lang="hr-HR" dirty="0"/>
              <a:t> </a:t>
            </a:r>
            <a:r>
              <a:rPr lang="en-US" dirty="0"/>
              <a:t>(N=</a:t>
            </a:r>
            <a:r>
              <a:rPr lang="hr-BA" dirty="0"/>
              <a:t>375</a:t>
            </a:r>
            <a:r>
              <a:rPr lang="en-US" dirty="0"/>
              <a:t>)</a:t>
            </a:r>
          </a:p>
          <a:p>
            <a:r>
              <a:rPr lang="sr-Latn-RS" dirty="0"/>
              <a:t>Pitanje </a:t>
            </a:r>
            <a:r>
              <a:rPr lang="hr-HR" dirty="0"/>
              <a:t>P4</a:t>
            </a:r>
            <a:r>
              <a:rPr lang="en-US" dirty="0"/>
              <a:t>: </a:t>
            </a:r>
            <a:r>
              <a:rPr lang="pl-PL" dirty="0"/>
              <a:t>Koliko ukupno vremena uobičajeno provedete baveći se tim sportskim ili rekreacijskim aktivnostima kada se njima bavite? </a:t>
            </a:r>
            <a:endParaRPr lang="sr-Latn-CS" dirty="0"/>
          </a:p>
        </p:txBody>
      </p:sp>
      <p:graphicFrame>
        <p:nvGraphicFramePr>
          <p:cNvPr id="40" name="Chart 39"/>
          <p:cNvGraphicFramePr/>
          <p:nvPr>
            <p:extLst>
              <p:ext uri="{D42A27DB-BD31-4B8C-83A1-F6EECF244321}">
                <p14:modId xmlns:p14="http://schemas.microsoft.com/office/powerpoint/2010/main" val="2826900002"/>
              </p:ext>
            </p:extLst>
          </p:nvPr>
        </p:nvGraphicFramePr>
        <p:xfrm>
          <a:off x="992365" y="1461361"/>
          <a:ext cx="6503809" cy="2989416"/>
        </p:xfrm>
        <a:graphic>
          <a:graphicData uri="http://schemas.openxmlformats.org/drawingml/2006/chart">
            <c:chart xmlns:c="http://schemas.openxmlformats.org/drawingml/2006/chart" xmlns:r="http://schemas.openxmlformats.org/officeDocument/2006/relationships" r:id="rId2"/>
          </a:graphicData>
        </a:graphic>
      </p:graphicFrame>
      <p:grpSp>
        <p:nvGrpSpPr>
          <p:cNvPr id="41" name="Group 16"/>
          <p:cNvGrpSpPr>
            <a:grpSpLocks noChangeAspect="1"/>
          </p:cNvGrpSpPr>
          <p:nvPr/>
        </p:nvGrpSpPr>
        <p:grpSpPr>
          <a:xfrm>
            <a:off x="4178661" y="1518107"/>
            <a:ext cx="185694" cy="413561"/>
            <a:chOff x="1312863" y="1484313"/>
            <a:chExt cx="1803400" cy="4016375"/>
          </a:xfrm>
          <a:solidFill>
            <a:schemeClr val="accent1"/>
          </a:solidFill>
          <a:effectLst/>
        </p:grpSpPr>
        <p:sp>
          <p:nvSpPr>
            <p:cNvPr id="42" name="Freeform 8"/>
            <p:cNvSpPr>
              <a:spLocks/>
            </p:cNvSpPr>
            <p:nvPr/>
          </p:nvSpPr>
          <p:spPr bwMode="auto">
            <a:xfrm>
              <a:off x="1893888" y="1484313"/>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43" name="Freeform 10"/>
            <p:cNvSpPr>
              <a:spLocks/>
            </p:cNvSpPr>
            <p:nvPr/>
          </p:nvSpPr>
          <p:spPr bwMode="auto">
            <a:xfrm>
              <a:off x="1312863" y="2227263"/>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sp>
        <p:nvSpPr>
          <p:cNvPr id="44" name="Isosceles Triangle 43"/>
          <p:cNvSpPr/>
          <p:nvPr/>
        </p:nvSpPr>
        <p:spPr>
          <a:xfrm>
            <a:off x="4388495" y="1670930"/>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701" y="1289910"/>
            <a:ext cx="2057851" cy="3179512"/>
          </a:xfrm>
          <a:prstGeom prst="rect">
            <a:avLst/>
          </a:prstGeom>
        </p:spPr>
      </p:pic>
      <p:sp>
        <p:nvSpPr>
          <p:cNvPr id="17" name="Isosceles Triangle 16"/>
          <p:cNvSpPr/>
          <p:nvPr/>
        </p:nvSpPr>
        <p:spPr>
          <a:xfrm>
            <a:off x="7084070" y="4543317"/>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7170793" y="4550192"/>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305162" y="4487708"/>
            <a:ext cx="1206983" cy="246221"/>
          </a:xfrm>
          <a:prstGeom prst="rect">
            <a:avLst/>
          </a:prstGeom>
        </p:spPr>
        <p:txBody>
          <a:bodyPr vert="horz" wrap="square" lIns="0" tIns="0" rIns="0" bIns="0" rtlCol="0">
            <a:spAutoFit/>
          </a:bodyPr>
          <a:lstStyle/>
          <a:p>
            <a:pPr marL="4763"/>
            <a:r>
              <a:rPr lang="hr-HR" sz="800" dirty="0"/>
              <a:t>Statistički značajno više/manje od prosjeka</a:t>
            </a:r>
            <a:endParaRPr lang="en-US" sz="800" dirty="0"/>
          </a:p>
        </p:txBody>
      </p:sp>
      <p:grpSp>
        <p:nvGrpSpPr>
          <p:cNvPr id="21" name="Group 177"/>
          <p:cNvGrpSpPr>
            <a:grpSpLocks noChangeAspect="1"/>
          </p:cNvGrpSpPr>
          <p:nvPr/>
        </p:nvGrpSpPr>
        <p:grpSpPr>
          <a:xfrm>
            <a:off x="3149850" y="3006000"/>
            <a:ext cx="201227" cy="435928"/>
            <a:chOff x="2299310" y="2965278"/>
            <a:chExt cx="674429" cy="1461046"/>
          </a:xfrm>
          <a:solidFill>
            <a:schemeClr val="accent1"/>
          </a:solidFill>
          <a:effectLst/>
        </p:grpSpPr>
        <p:sp>
          <p:nvSpPr>
            <p:cNvPr id="22" name="Freeform 15"/>
            <p:cNvSpPr>
              <a:spLocks/>
            </p:cNvSpPr>
            <p:nvPr/>
          </p:nvSpPr>
          <p:spPr bwMode="auto">
            <a:xfrm>
              <a:off x="2785890" y="3606442"/>
              <a:ext cx="187849" cy="389395"/>
            </a:xfrm>
            <a:custGeom>
              <a:avLst/>
              <a:gdLst/>
              <a:ahLst/>
              <a:cxnLst>
                <a:cxn ang="0">
                  <a:pos x="90" y="124"/>
                </a:cxn>
                <a:cxn ang="0">
                  <a:pos x="89" y="140"/>
                </a:cxn>
                <a:cxn ang="0">
                  <a:pos x="49" y="178"/>
                </a:cxn>
                <a:cxn ang="0">
                  <a:pos x="47" y="178"/>
                </a:cxn>
                <a:cxn ang="0">
                  <a:pos x="20" y="165"/>
                </a:cxn>
                <a:cxn ang="0">
                  <a:pos x="10" y="136"/>
                </a:cxn>
                <a:cxn ang="0">
                  <a:pos x="12" y="63"/>
                </a:cxn>
                <a:cxn ang="0">
                  <a:pos x="9" y="0"/>
                </a:cxn>
                <a:cxn ang="0">
                  <a:pos x="0" y="4"/>
                </a:cxn>
                <a:cxn ang="0">
                  <a:pos x="0" y="15"/>
                </a:cxn>
                <a:cxn ang="0">
                  <a:pos x="0" y="253"/>
                </a:cxn>
                <a:cxn ang="0">
                  <a:pos x="116" y="198"/>
                </a:cxn>
                <a:cxn ang="0">
                  <a:pos x="120" y="188"/>
                </a:cxn>
                <a:cxn ang="0">
                  <a:pos x="90" y="124"/>
                </a:cxn>
              </a:cxnLst>
              <a:rect l="0" t="0" r="r" b="b"/>
              <a:pathLst>
                <a:path w="122" h="253">
                  <a:moveTo>
                    <a:pt x="90" y="124"/>
                  </a:moveTo>
                  <a:cubicBezTo>
                    <a:pt x="90" y="129"/>
                    <a:pt x="90" y="135"/>
                    <a:pt x="89" y="140"/>
                  </a:cubicBezTo>
                  <a:cubicBezTo>
                    <a:pt x="88" y="162"/>
                    <a:pt x="71" y="178"/>
                    <a:pt x="49" y="178"/>
                  </a:cubicBezTo>
                  <a:cubicBezTo>
                    <a:pt x="49" y="178"/>
                    <a:pt x="48" y="178"/>
                    <a:pt x="47" y="178"/>
                  </a:cubicBezTo>
                  <a:cubicBezTo>
                    <a:pt x="36" y="177"/>
                    <a:pt x="27" y="173"/>
                    <a:pt x="20" y="165"/>
                  </a:cubicBezTo>
                  <a:cubicBezTo>
                    <a:pt x="12" y="157"/>
                    <a:pt x="9" y="146"/>
                    <a:pt x="10" y="136"/>
                  </a:cubicBezTo>
                  <a:cubicBezTo>
                    <a:pt x="11" y="110"/>
                    <a:pt x="12" y="86"/>
                    <a:pt x="12" y="63"/>
                  </a:cubicBezTo>
                  <a:cubicBezTo>
                    <a:pt x="12" y="39"/>
                    <a:pt x="11" y="18"/>
                    <a:pt x="9" y="0"/>
                  </a:cubicBezTo>
                  <a:cubicBezTo>
                    <a:pt x="0" y="4"/>
                    <a:pt x="0" y="4"/>
                    <a:pt x="0" y="4"/>
                  </a:cubicBezTo>
                  <a:cubicBezTo>
                    <a:pt x="0" y="15"/>
                    <a:pt x="0" y="15"/>
                    <a:pt x="0" y="15"/>
                  </a:cubicBezTo>
                  <a:cubicBezTo>
                    <a:pt x="0" y="253"/>
                    <a:pt x="0" y="253"/>
                    <a:pt x="0" y="253"/>
                  </a:cubicBezTo>
                  <a:cubicBezTo>
                    <a:pt x="116" y="198"/>
                    <a:pt x="116" y="198"/>
                    <a:pt x="116" y="198"/>
                  </a:cubicBezTo>
                  <a:cubicBezTo>
                    <a:pt x="120" y="197"/>
                    <a:pt x="122" y="192"/>
                    <a:pt x="120" y="188"/>
                  </a:cubicBezTo>
                  <a:lnTo>
                    <a:pt x="90" y="1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23" name="Freeform 16"/>
            <p:cNvSpPr>
              <a:spLocks/>
            </p:cNvSpPr>
            <p:nvPr/>
          </p:nvSpPr>
          <p:spPr bwMode="auto">
            <a:xfrm>
              <a:off x="2299310" y="3292056"/>
              <a:ext cx="474188" cy="1134268"/>
            </a:xfrm>
            <a:custGeom>
              <a:avLst/>
              <a:gdLst/>
              <a:ahLst/>
              <a:cxnLst>
                <a:cxn ang="0">
                  <a:pos x="92" y="687"/>
                </a:cxn>
                <a:cxn ang="0">
                  <a:pos x="141" y="736"/>
                </a:cxn>
                <a:cxn ang="0">
                  <a:pos x="190" y="687"/>
                </a:cxn>
                <a:cxn ang="0">
                  <a:pos x="190" y="326"/>
                </a:cxn>
                <a:cxn ang="0">
                  <a:pos x="209" y="326"/>
                </a:cxn>
                <a:cxn ang="0">
                  <a:pos x="209" y="687"/>
                </a:cxn>
                <a:cxn ang="0">
                  <a:pos x="258" y="736"/>
                </a:cxn>
                <a:cxn ang="0">
                  <a:pos x="308" y="687"/>
                </a:cxn>
                <a:cxn ang="0">
                  <a:pos x="308" y="295"/>
                </a:cxn>
                <a:cxn ang="0">
                  <a:pos x="308" y="294"/>
                </a:cxn>
                <a:cxn ang="0">
                  <a:pos x="88" y="0"/>
                </a:cxn>
                <a:cxn ang="0">
                  <a:pos x="88" y="0"/>
                </a:cxn>
                <a:cxn ang="0">
                  <a:pos x="27" y="75"/>
                </a:cxn>
                <a:cxn ang="0">
                  <a:pos x="0" y="267"/>
                </a:cxn>
                <a:cxn ang="0">
                  <a:pos x="2" y="344"/>
                </a:cxn>
                <a:cxn ang="0">
                  <a:pos x="34" y="374"/>
                </a:cxn>
                <a:cxn ang="0">
                  <a:pos x="36" y="374"/>
                </a:cxn>
                <a:cxn ang="0">
                  <a:pos x="66" y="340"/>
                </a:cxn>
                <a:cxn ang="0">
                  <a:pos x="64" y="267"/>
                </a:cxn>
                <a:cxn ang="0">
                  <a:pos x="84" y="107"/>
                </a:cxn>
                <a:cxn ang="0">
                  <a:pos x="92" y="88"/>
                </a:cxn>
                <a:cxn ang="0">
                  <a:pos x="92" y="687"/>
                </a:cxn>
              </a:cxnLst>
              <a:rect l="0" t="0" r="r" b="b"/>
              <a:pathLst>
                <a:path w="308" h="736">
                  <a:moveTo>
                    <a:pt x="92" y="687"/>
                  </a:moveTo>
                  <a:cubicBezTo>
                    <a:pt x="92" y="714"/>
                    <a:pt x="114" y="736"/>
                    <a:pt x="141" y="736"/>
                  </a:cubicBezTo>
                  <a:cubicBezTo>
                    <a:pt x="168" y="736"/>
                    <a:pt x="190" y="714"/>
                    <a:pt x="190" y="687"/>
                  </a:cubicBezTo>
                  <a:cubicBezTo>
                    <a:pt x="190" y="326"/>
                    <a:pt x="190" y="326"/>
                    <a:pt x="190" y="326"/>
                  </a:cubicBezTo>
                  <a:cubicBezTo>
                    <a:pt x="209" y="326"/>
                    <a:pt x="209" y="326"/>
                    <a:pt x="209" y="326"/>
                  </a:cubicBezTo>
                  <a:cubicBezTo>
                    <a:pt x="209" y="687"/>
                    <a:pt x="209" y="687"/>
                    <a:pt x="209" y="687"/>
                  </a:cubicBezTo>
                  <a:cubicBezTo>
                    <a:pt x="209" y="714"/>
                    <a:pt x="231" y="736"/>
                    <a:pt x="258" y="736"/>
                  </a:cubicBezTo>
                  <a:cubicBezTo>
                    <a:pt x="286" y="736"/>
                    <a:pt x="308" y="714"/>
                    <a:pt x="308" y="687"/>
                  </a:cubicBezTo>
                  <a:cubicBezTo>
                    <a:pt x="308" y="295"/>
                    <a:pt x="308" y="295"/>
                    <a:pt x="308" y="295"/>
                  </a:cubicBezTo>
                  <a:cubicBezTo>
                    <a:pt x="308" y="294"/>
                    <a:pt x="308" y="294"/>
                    <a:pt x="308" y="294"/>
                  </a:cubicBezTo>
                  <a:cubicBezTo>
                    <a:pt x="183" y="177"/>
                    <a:pt x="96" y="13"/>
                    <a:pt x="88" y="0"/>
                  </a:cubicBezTo>
                  <a:cubicBezTo>
                    <a:pt x="88" y="0"/>
                    <a:pt x="88" y="0"/>
                    <a:pt x="88" y="0"/>
                  </a:cubicBezTo>
                  <a:cubicBezTo>
                    <a:pt x="67" y="10"/>
                    <a:pt x="43" y="34"/>
                    <a:pt x="27" y="75"/>
                  </a:cubicBezTo>
                  <a:cubicBezTo>
                    <a:pt x="11" y="117"/>
                    <a:pt x="0" y="177"/>
                    <a:pt x="0" y="267"/>
                  </a:cubicBezTo>
                  <a:cubicBezTo>
                    <a:pt x="0" y="291"/>
                    <a:pt x="0" y="316"/>
                    <a:pt x="2" y="344"/>
                  </a:cubicBezTo>
                  <a:cubicBezTo>
                    <a:pt x="3" y="361"/>
                    <a:pt x="17" y="374"/>
                    <a:pt x="34" y="374"/>
                  </a:cubicBezTo>
                  <a:cubicBezTo>
                    <a:pt x="35" y="374"/>
                    <a:pt x="35" y="374"/>
                    <a:pt x="36" y="374"/>
                  </a:cubicBezTo>
                  <a:cubicBezTo>
                    <a:pt x="54" y="373"/>
                    <a:pt x="67" y="358"/>
                    <a:pt x="66" y="340"/>
                  </a:cubicBezTo>
                  <a:cubicBezTo>
                    <a:pt x="64" y="314"/>
                    <a:pt x="64" y="289"/>
                    <a:pt x="64" y="267"/>
                  </a:cubicBezTo>
                  <a:cubicBezTo>
                    <a:pt x="64" y="189"/>
                    <a:pt x="73" y="139"/>
                    <a:pt x="84" y="107"/>
                  </a:cubicBezTo>
                  <a:cubicBezTo>
                    <a:pt x="86" y="100"/>
                    <a:pt x="89" y="93"/>
                    <a:pt x="92" y="88"/>
                  </a:cubicBezTo>
                  <a:lnTo>
                    <a:pt x="92" y="6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24" name="Freeform 17"/>
            <p:cNvSpPr>
              <a:spLocks/>
            </p:cNvSpPr>
            <p:nvPr/>
          </p:nvSpPr>
          <p:spPr bwMode="auto">
            <a:xfrm>
              <a:off x="2483898" y="3276402"/>
              <a:ext cx="431791" cy="591593"/>
            </a:xfrm>
            <a:custGeom>
              <a:avLst/>
              <a:gdLst/>
              <a:ahLst/>
              <a:cxnLst>
                <a:cxn ang="0">
                  <a:pos x="157" y="0"/>
                </a:cxn>
                <a:cxn ang="0">
                  <a:pos x="2" y="0"/>
                </a:cxn>
                <a:cxn ang="0">
                  <a:pos x="0" y="0"/>
                </a:cxn>
                <a:cxn ang="0">
                  <a:pos x="0" y="1"/>
                </a:cxn>
                <a:cxn ang="0">
                  <a:pos x="13" y="23"/>
                </a:cxn>
                <a:cxn ang="0">
                  <a:pos x="60" y="98"/>
                </a:cxn>
                <a:cxn ang="0">
                  <a:pos x="188" y="262"/>
                </a:cxn>
                <a:cxn ang="0">
                  <a:pos x="188" y="229"/>
                </a:cxn>
                <a:cxn ang="0">
                  <a:pos x="188" y="98"/>
                </a:cxn>
                <a:cxn ang="0">
                  <a:pos x="195" y="115"/>
                </a:cxn>
                <a:cxn ang="0">
                  <a:pos x="196" y="117"/>
                </a:cxn>
                <a:cxn ang="0">
                  <a:pos x="199" y="125"/>
                </a:cxn>
                <a:cxn ang="0">
                  <a:pos x="216" y="277"/>
                </a:cxn>
                <a:cxn ang="0">
                  <a:pos x="213" y="350"/>
                </a:cxn>
                <a:cxn ang="0">
                  <a:pos x="244" y="384"/>
                </a:cxn>
                <a:cxn ang="0">
                  <a:pos x="245" y="384"/>
                </a:cxn>
                <a:cxn ang="0">
                  <a:pos x="277" y="354"/>
                </a:cxn>
                <a:cxn ang="0">
                  <a:pos x="280" y="277"/>
                </a:cxn>
                <a:cxn ang="0">
                  <a:pos x="247" y="73"/>
                </a:cxn>
                <a:cxn ang="0">
                  <a:pos x="234" y="50"/>
                </a:cxn>
                <a:cxn ang="0">
                  <a:pos x="191" y="10"/>
                </a:cxn>
                <a:cxn ang="0">
                  <a:pos x="188" y="8"/>
                </a:cxn>
                <a:cxn ang="0">
                  <a:pos x="167" y="2"/>
                </a:cxn>
                <a:cxn ang="0">
                  <a:pos x="157" y="0"/>
                </a:cxn>
              </a:cxnLst>
              <a:rect l="0" t="0" r="r" b="b"/>
              <a:pathLst>
                <a:path w="280" h="384">
                  <a:moveTo>
                    <a:pt x="157" y="0"/>
                  </a:moveTo>
                  <a:cubicBezTo>
                    <a:pt x="2" y="0"/>
                    <a:pt x="2" y="0"/>
                    <a:pt x="2" y="0"/>
                  </a:cubicBezTo>
                  <a:cubicBezTo>
                    <a:pt x="2" y="0"/>
                    <a:pt x="1" y="0"/>
                    <a:pt x="0" y="0"/>
                  </a:cubicBezTo>
                  <a:cubicBezTo>
                    <a:pt x="0" y="1"/>
                    <a:pt x="0" y="1"/>
                    <a:pt x="0" y="1"/>
                  </a:cubicBezTo>
                  <a:cubicBezTo>
                    <a:pt x="3" y="6"/>
                    <a:pt x="7" y="14"/>
                    <a:pt x="13" y="23"/>
                  </a:cubicBezTo>
                  <a:cubicBezTo>
                    <a:pt x="24" y="42"/>
                    <a:pt x="40" y="68"/>
                    <a:pt x="60" y="98"/>
                  </a:cubicBezTo>
                  <a:cubicBezTo>
                    <a:pt x="98" y="155"/>
                    <a:pt x="128" y="205"/>
                    <a:pt x="188" y="262"/>
                  </a:cubicBezTo>
                  <a:cubicBezTo>
                    <a:pt x="188" y="229"/>
                    <a:pt x="188" y="229"/>
                    <a:pt x="188" y="229"/>
                  </a:cubicBezTo>
                  <a:cubicBezTo>
                    <a:pt x="188" y="98"/>
                    <a:pt x="188" y="98"/>
                    <a:pt x="188" y="98"/>
                  </a:cubicBezTo>
                  <a:cubicBezTo>
                    <a:pt x="190" y="103"/>
                    <a:pt x="193" y="108"/>
                    <a:pt x="195" y="115"/>
                  </a:cubicBezTo>
                  <a:cubicBezTo>
                    <a:pt x="195" y="116"/>
                    <a:pt x="196" y="116"/>
                    <a:pt x="196" y="117"/>
                  </a:cubicBezTo>
                  <a:cubicBezTo>
                    <a:pt x="197" y="120"/>
                    <a:pt x="198" y="123"/>
                    <a:pt x="199" y="125"/>
                  </a:cubicBezTo>
                  <a:cubicBezTo>
                    <a:pt x="208" y="157"/>
                    <a:pt x="216" y="206"/>
                    <a:pt x="216" y="277"/>
                  </a:cubicBezTo>
                  <a:cubicBezTo>
                    <a:pt x="216" y="299"/>
                    <a:pt x="215" y="324"/>
                    <a:pt x="213" y="350"/>
                  </a:cubicBezTo>
                  <a:cubicBezTo>
                    <a:pt x="212" y="368"/>
                    <a:pt x="226" y="383"/>
                    <a:pt x="244" y="384"/>
                  </a:cubicBezTo>
                  <a:cubicBezTo>
                    <a:pt x="244" y="384"/>
                    <a:pt x="245" y="384"/>
                    <a:pt x="245" y="384"/>
                  </a:cubicBezTo>
                  <a:cubicBezTo>
                    <a:pt x="262" y="384"/>
                    <a:pt x="276" y="371"/>
                    <a:pt x="277" y="354"/>
                  </a:cubicBezTo>
                  <a:cubicBezTo>
                    <a:pt x="279" y="326"/>
                    <a:pt x="280" y="301"/>
                    <a:pt x="280" y="277"/>
                  </a:cubicBezTo>
                  <a:cubicBezTo>
                    <a:pt x="280" y="178"/>
                    <a:pt x="266" y="115"/>
                    <a:pt x="247" y="73"/>
                  </a:cubicBezTo>
                  <a:cubicBezTo>
                    <a:pt x="243" y="64"/>
                    <a:pt x="239" y="57"/>
                    <a:pt x="234" y="50"/>
                  </a:cubicBezTo>
                  <a:cubicBezTo>
                    <a:pt x="221" y="30"/>
                    <a:pt x="206" y="17"/>
                    <a:pt x="191" y="10"/>
                  </a:cubicBezTo>
                  <a:cubicBezTo>
                    <a:pt x="190" y="9"/>
                    <a:pt x="189" y="9"/>
                    <a:pt x="188" y="8"/>
                  </a:cubicBezTo>
                  <a:cubicBezTo>
                    <a:pt x="180" y="5"/>
                    <a:pt x="173" y="3"/>
                    <a:pt x="167" y="2"/>
                  </a:cubicBezTo>
                  <a:cubicBezTo>
                    <a:pt x="164" y="1"/>
                    <a:pt x="160" y="0"/>
                    <a:pt x="15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25" name="Oval 18"/>
            <p:cNvSpPr>
              <a:spLocks noChangeArrowheads="1"/>
            </p:cNvSpPr>
            <p:nvPr/>
          </p:nvSpPr>
          <p:spPr bwMode="auto">
            <a:xfrm>
              <a:off x="2468896" y="2965278"/>
              <a:ext cx="277208" cy="27720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sp>
        <p:nvSpPr>
          <p:cNvPr id="27" name="Isosceles Triangle 26"/>
          <p:cNvSpPr/>
          <p:nvPr/>
        </p:nvSpPr>
        <p:spPr>
          <a:xfrm>
            <a:off x="3378845" y="3213980"/>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47004" y="3773669"/>
            <a:ext cx="1741154" cy="677108"/>
          </a:xfrm>
          <a:prstGeom prst="rect">
            <a:avLst/>
          </a:prstGeom>
        </p:spPr>
        <p:txBody>
          <a:bodyPr vert="horz" wrap="square" lIns="0" tIns="0" rIns="0" bIns="0" rtlCol="0">
            <a:spAutoFit/>
          </a:bodyPr>
          <a:lstStyle/>
          <a:p>
            <a:pPr marL="4763" algn="just"/>
            <a:r>
              <a:rPr lang="hr-HR" sz="1100" b="1" dirty="0"/>
              <a:t>Tjelesno aktivno stanovništvo u prosjeku provede 40 minuta baveći se sportskim ili rekreacijskim aktivnostima. </a:t>
            </a:r>
          </a:p>
        </p:txBody>
      </p:sp>
      <p:pic>
        <p:nvPicPr>
          <p:cNvPr id="3074" name="Picture 2" descr="Slikovni rezultat za clock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9227" y="3794239"/>
            <a:ext cx="560005" cy="63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521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0" y="473340"/>
            <a:ext cx="8744537" cy="581698"/>
          </a:xfrm>
        </p:spPr>
        <p:txBody>
          <a:bodyPr/>
          <a:lstStyle/>
          <a:p>
            <a:r>
              <a:rPr lang="hr-BA" sz="1400" dirty="0"/>
              <a:t>Otvoreni prostori su Hrvatima omiljeno mjesto za bavljenje sportskim, rekreacijskim ili drugim tjelesnim aktivnostima. Najmlađa dobna skupina (15-20 godina) nešto više preferira sportske klubove i centre. Žene su češće polaznice zdravstvenih ili fitness studija ili se rekreiraju kod kuće, dok muškarci nešto više posjećuju sportske centre.  </a:t>
            </a:r>
            <a:endParaRPr lang="sr-Latn-CS" sz="1400" dirty="0"/>
          </a:p>
        </p:txBody>
      </p:sp>
      <p:sp>
        <p:nvSpPr>
          <p:cNvPr id="6" name="Text Placeholder 5"/>
          <p:cNvSpPr>
            <a:spLocks noGrp="1"/>
          </p:cNvSpPr>
          <p:nvPr>
            <p:ph type="body" sz="quarter" idx="13"/>
          </p:nvPr>
        </p:nvSpPr>
        <p:spPr/>
        <p:txBody>
          <a:bodyPr/>
          <a:lstStyle/>
          <a:p>
            <a:r>
              <a:rPr lang="hr-BA" dirty="0"/>
              <a:t>Mjesto</a:t>
            </a:r>
            <a:r>
              <a:rPr lang="sr-Latn-RS" dirty="0"/>
              <a:t> bavljenja </a:t>
            </a:r>
            <a:r>
              <a:rPr lang="hr-BA" dirty="0"/>
              <a:t>tjelesnom</a:t>
            </a:r>
            <a:r>
              <a:rPr lang="sr-Latn-RS" dirty="0"/>
              <a:t> aktivnošću</a:t>
            </a:r>
            <a:endParaRPr lang="sr-Latn-CS" dirty="0"/>
          </a:p>
        </p:txBody>
      </p:sp>
      <p:sp>
        <p:nvSpPr>
          <p:cNvPr id="7" name="Text Placeholder 6"/>
          <p:cNvSpPr>
            <a:spLocks noGrp="1"/>
          </p:cNvSpPr>
          <p:nvPr>
            <p:ph type="body" sz="quarter" idx="16"/>
          </p:nvPr>
        </p:nvSpPr>
        <p:spPr/>
        <p:txBody>
          <a:bodyPr>
            <a:noAutofit/>
          </a:bodyPr>
          <a:lstStyle/>
          <a:p>
            <a:r>
              <a:rPr lang="sr-Latn-RS" dirty="0"/>
              <a:t>Baza</a:t>
            </a:r>
            <a:r>
              <a:rPr lang="en-US" dirty="0"/>
              <a:t>: </a:t>
            </a:r>
            <a:r>
              <a:rPr lang="hr-BA" dirty="0"/>
              <a:t>oni koji se bave nekom tjelesnom aktivnošću</a:t>
            </a:r>
            <a:r>
              <a:rPr lang="hr-HR" dirty="0"/>
              <a:t> </a:t>
            </a:r>
            <a:r>
              <a:rPr lang="en-US" dirty="0"/>
              <a:t>(N=</a:t>
            </a:r>
            <a:r>
              <a:rPr lang="hr-BA" dirty="0"/>
              <a:t>375</a:t>
            </a:r>
            <a:r>
              <a:rPr lang="en-US" dirty="0"/>
              <a:t>)</a:t>
            </a:r>
          </a:p>
          <a:p>
            <a:r>
              <a:rPr lang="sr-Latn-RS" dirty="0"/>
              <a:t>Pitanje </a:t>
            </a:r>
            <a:r>
              <a:rPr lang="hr-HR" dirty="0"/>
              <a:t>P5</a:t>
            </a:r>
            <a:r>
              <a:rPr lang="en-US" dirty="0"/>
              <a:t>: </a:t>
            </a:r>
            <a:r>
              <a:rPr lang="pl-PL" dirty="0"/>
              <a:t>Gdje se uobičajeno bavite tim sportskim ili rekreacijskim aktivnostima?</a:t>
            </a:r>
            <a:endParaRPr lang="sr-Latn-CS" dirty="0"/>
          </a:p>
        </p:txBody>
      </p:sp>
      <p:graphicFrame>
        <p:nvGraphicFramePr>
          <p:cNvPr id="40" name="Chart 39"/>
          <p:cNvGraphicFramePr/>
          <p:nvPr>
            <p:extLst>
              <p:ext uri="{D42A27DB-BD31-4B8C-83A1-F6EECF244321}">
                <p14:modId xmlns:p14="http://schemas.microsoft.com/office/powerpoint/2010/main" val="1856876173"/>
              </p:ext>
            </p:extLst>
          </p:nvPr>
        </p:nvGraphicFramePr>
        <p:xfrm>
          <a:off x="-399367" y="1461361"/>
          <a:ext cx="6503809" cy="2989416"/>
        </p:xfrm>
        <a:graphic>
          <a:graphicData uri="http://schemas.openxmlformats.org/drawingml/2006/chart">
            <c:chart xmlns:c="http://schemas.openxmlformats.org/drawingml/2006/chart" xmlns:r="http://schemas.openxmlformats.org/officeDocument/2006/relationships" r:id="rId2"/>
          </a:graphicData>
        </a:graphic>
      </p:graphicFrame>
      <p:grpSp>
        <p:nvGrpSpPr>
          <p:cNvPr id="41" name="Group 16"/>
          <p:cNvGrpSpPr>
            <a:grpSpLocks noChangeAspect="1"/>
          </p:cNvGrpSpPr>
          <p:nvPr/>
        </p:nvGrpSpPr>
        <p:grpSpPr>
          <a:xfrm>
            <a:off x="4267546" y="1852296"/>
            <a:ext cx="171103" cy="381065"/>
            <a:chOff x="1312863" y="1484313"/>
            <a:chExt cx="1803400" cy="4016375"/>
          </a:xfrm>
          <a:solidFill>
            <a:schemeClr val="accent1"/>
          </a:solidFill>
          <a:effectLst/>
        </p:grpSpPr>
        <p:sp>
          <p:nvSpPr>
            <p:cNvPr id="42" name="Freeform 8"/>
            <p:cNvSpPr>
              <a:spLocks/>
            </p:cNvSpPr>
            <p:nvPr/>
          </p:nvSpPr>
          <p:spPr bwMode="auto">
            <a:xfrm>
              <a:off x="1893888" y="1484313"/>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43" name="Freeform 10"/>
            <p:cNvSpPr>
              <a:spLocks/>
            </p:cNvSpPr>
            <p:nvPr/>
          </p:nvSpPr>
          <p:spPr bwMode="auto">
            <a:xfrm>
              <a:off x="1312863" y="2227263"/>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sp>
        <p:nvSpPr>
          <p:cNvPr id="44" name="Isosceles Triangle 43"/>
          <p:cNvSpPr/>
          <p:nvPr/>
        </p:nvSpPr>
        <p:spPr>
          <a:xfrm>
            <a:off x="4448806" y="2005119"/>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7084070" y="4543317"/>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7170793" y="4550192"/>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305162" y="4487708"/>
            <a:ext cx="1206983" cy="246221"/>
          </a:xfrm>
          <a:prstGeom prst="rect">
            <a:avLst/>
          </a:prstGeom>
        </p:spPr>
        <p:txBody>
          <a:bodyPr vert="horz" wrap="square" lIns="0" tIns="0" rIns="0" bIns="0" rtlCol="0">
            <a:spAutoFit/>
          </a:bodyPr>
          <a:lstStyle/>
          <a:p>
            <a:pPr marL="4763"/>
            <a:r>
              <a:rPr lang="hr-HR" sz="800" dirty="0"/>
              <a:t>Statistički značajno više/manje od prosjeka</a:t>
            </a:r>
            <a:endParaRPr lang="en-US" sz="800" dirty="0"/>
          </a:p>
        </p:txBody>
      </p:sp>
      <p:grpSp>
        <p:nvGrpSpPr>
          <p:cNvPr id="21" name="Group 177"/>
          <p:cNvGrpSpPr>
            <a:grpSpLocks noChangeAspect="1"/>
          </p:cNvGrpSpPr>
          <p:nvPr/>
        </p:nvGrpSpPr>
        <p:grpSpPr>
          <a:xfrm>
            <a:off x="3285074" y="2233361"/>
            <a:ext cx="163048" cy="353218"/>
            <a:chOff x="2299310" y="2965278"/>
            <a:chExt cx="674429" cy="1461046"/>
          </a:xfrm>
          <a:solidFill>
            <a:schemeClr val="accent1"/>
          </a:solidFill>
          <a:effectLst/>
        </p:grpSpPr>
        <p:sp>
          <p:nvSpPr>
            <p:cNvPr id="22" name="Freeform 15"/>
            <p:cNvSpPr>
              <a:spLocks/>
            </p:cNvSpPr>
            <p:nvPr/>
          </p:nvSpPr>
          <p:spPr bwMode="auto">
            <a:xfrm>
              <a:off x="2785890" y="3606442"/>
              <a:ext cx="187849" cy="389395"/>
            </a:xfrm>
            <a:custGeom>
              <a:avLst/>
              <a:gdLst/>
              <a:ahLst/>
              <a:cxnLst>
                <a:cxn ang="0">
                  <a:pos x="90" y="124"/>
                </a:cxn>
                <a:cxn ang="0">
                  <a:pos x="89" y="140"/>
                </a:cxn>
                <a:cxn ang="0">
                  <a:pos x="49" y="178"/>
                </a:cxn>
                <a:cxn ang="0">
                  <a:pos x="47" y="178"/>
                </a:cxn>
                <a:cxn ang="0">
                  <a:pos x="20" y="165"/>
                </a:cxn>
                <a:cxn ang="0">
                  <a:pos x="10" y="136"/>
                </a:cxn>
                <a:cxn ang="0">
                  <a:pos x="12" y="63"/>
                </a:cxn>
                <a:cxn ang="0">
                  <a:pos x="9" y="0"/>
                </a:cxn>
                <a:cxn ang="0">
                  <a:pos x="0" y="4"/>
                </a:cxn>
                <a:cxn ang="0">
                  <a:pos x="0" y="15"/>
                </a:cxn>
                <a:cxn ang="0">
                  <a:pos x="0" y="253"/>
                </a:cxn>
                <a:cxn ang="0">
                  <a:pos x="116" y="198"/>
                </a:cxn>
                <a:cxn ang="0">
                  <a:pos x="120" y="188"/>
                </a:cxn>
                <a:cxn ang="0">
                  <a:pos x="90" y="124"/>
                </a:cxn>
              </a:cxnLst>
              <a:rect l="0" t="0" r="r" b="b"/>
              <a:pathLst>
                <a:path w="122" h="253">
                  <a:moveTo>
                    <a:pt x="90" y="124"/>
                  </a:moveTo>
                  <a:cubicBezTo>
                    <a:pt x="90" y="129"/>
                    <a:pt x="90" y="135"/>
                    <a:pt x="89" y="140"/>
                  </a:cubicBezTo>
                  <a:cubicBezTo>
                    <a:pt x="88" y="162"/>
                    <a:pt x="71" y="178"/>
                    <a:pt x="49" y="178"/>
                  </a:cubicBezTo>
                  <a:cubicBezTo>
                    <a:pt x="49" y="178"/>
                    <a:pt x="48" y="178"/>
                    <a:pt x="47" y="178"/>
                  </a:cubicBezTo>
                  <a:cubicBezTo>
                    <a:pt x="36" y="177"/>
                    <a:pt x="27" y="173"/>
                    <a:pt x="20" y="165"/>
                  </a:cubicBezTo>
                  <a:cubicBezTo>
                    <a:pt x="12" y="157"/>
                    <a:pt x="9" y="146"/>
                    <a:pt x="10" y="136"/>
                  </a:cubicBezTo>
                  <a:cubicBezTo>
                    <a:pt x="11" y="110"/>
                    <a:pt x="12" y="86"/>
                    <a:pt x="12" y="63"/>
                  </a:cubicBezTo>
                  <a:cubicBezTo>
                    <a:pt x="12" y="39"/>
                    <a:pt x="11" y="18"/>
                    <a:pt x="9" y="0"/>
                  </a:cubicBezTo>
                  <a:cubicBezTo>
                    <a:pt x="0" y="4"/>
                    <a:pt x="0" y="4"/>
                    <a:pt x="0" y="4"/>
                  </a:cubicBezTo>
                  <a:cubicBezTo>
                    <a:pt x="0" y="15"/>
                    <a:pt x="0" y="15"/>
                    <a:pt x="0" y="15"/>
                  </a:cubicBezTo>
                  <a:cubicBezTo>
                    <a:pt x="0" y="253"/>
                    <a:pt x="0" y="253"/>
                    <a:pt x="0" y="253"/>
                  </a:cubicBezTo>
                  <a:cubicBezTo>
                    <a:pt x="116" y="198"/>
                    <a:pt x="116" y="198"/>
                    <a:pt x="116" y="198"/>
                  </a:cubicBezTo>
                  <a:cubicBezTo>
                    <a:pt x="120" y="197"/>
                    <a:pt x="122" y="192"/>
                    <a:pt x="120" y="188"/>
                  </a:cubicBezTo>
                  <a:lnTo>
                    <a:pt x="90" y="1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23" name="Freeform 16"/>
            <p:cNvSpPr>
              <a:spLocks/>
            </p:cNvSpPr>
            <p:nvPr/>
          </p:nvSpPr>
          <p:spPr bwMode="auto">
            <a:xfrm>
              <a:off x="2299310" y="3292056"/>
              <a:ext cx="474188" cy="1134268"/>
            </a:xfrm>
            <a:custGeom>
              <a:avLst/>
              <a:gdLst/>
              <a:ahLst/>
              <a:cxnLst>
                <a:cxn ang="0">
                  <a:pos x="92" y="687"/>
                </a:cxn>
                <a:cxn ang="0">
                  <a:pos x="141" y="736"/>
                </a:cxn>
                <a:cxn ang="0">
                  <a:pos x="190" y="687"/>
                </a:cxn>
                <a:cxn ang="0">
                  <a:pos x="190" y="326"/>
                </a:cxn>
                <a:cxn ang="0">
                  <a:pos x="209" y="326"/>
                </a:cxn>
                <a:cxn ang="0">
                  <a:pos x="209" y="687"/>
                </a:cxn>
                <a:cxn ang="0">
                  <a:pos x="258" y="736"/>
                </a:cxn>
                <a:cxn ang="0">
                  <a:pos x="308" y="687"/>
                </a:cxn>
                <a:cxn ang="0">
                  <a:pos x="308" y="295"/>
                </a:cxn>
                <a:cxn ang="0">
                  <a:pos x="308" y="294"/>
                </a:cxn>
                <a:cxn ang="0">
                  <a:pos x="88" y="0"/>
                </a:cxn>
                <a:cxn ang="0">
                  <a:pos x="88" y="0"/>
                </a:cxn>
                <a:cxn ang="0">
                  <a:pos x="27" y="75"/>
                </a:cxn>
                <a:cxn ang="0">
                  <a:pos x="0" y="267"/>
                </a:cxn>
                <a:cxn ang="0">
                  <a:pos x="2" y="344"/>
                </a:cxn>
                <a:cxn ang="0">
                  <a:pos x="34" y="374"/>
                </a:cxn>
                <a:cxn ang="0">
                  <a:pos x="36" y="374"/>
                </a:cxn>
                <a:cxn ang="0">
                  <a:pos x="66" y="340"/>
                </a:cxn>
                <a:cxn ang="0">
                  <a:pos x="64" y="267"/>
                </a:cxn>
                <a:cxn ang="0">
                  <a:pos x="84" y="107"/>
                </a:cxn>
                <a:cxn ang="0">
                  <a:pos x="92" y="88"/>
                </a:cxn>
                <a:cxn ang="0">
                  <a:pos x="92" y="687"/>
                </a:cxn>
              </a:cxnLst>
              <a:rect l="0" t="0" r="r" b="b"/>
              <a:pathLst>
                <a:path w="308" h="736">
                  <a:moveTo>
                    <a:pt x="92" y="687"/>
                  </a:moveTo>
                  <a:cubicBezTo>
                    <a:pt x="92" y="714"/>
                    <a:pt x="114" y="736"/>
                    <a:pt x="141" y="736"/>
                  </a:cubicBezTo>
                  <a:cubicBezTo>
                    <a:pt x="168" y="736"/>
                    <a:pt x="190" y="714"/>
                    <a:pt x="190" y="687"/>
                  </a:cubicBezTo>
                  <a:cubicBezTo>
                    <a:pt x="190" y="326"/>
                    <a:pt x="190" y="326"/>
                    <a:pt x="190" y="326"/>
                  </a:cubicBezTo>
                  <a:cubicBezTo>
                    <a:pt x="209" y="326"/>
                    <a:pt x="209" y="326"/>
                    <a:pt x="209" y="326"/>
                  </a:cubicBezTo>
                  <a:cubicBezTo>
                    <a:pt x="209" y="687"/>
                    <a:pt x="209" y="687"/>
                    <a:pt x="209" y="687"/>
                  </a:cubicBezTo>
                  <a:cubicBezTo>
                    <a:pt x="209" y="714"/>
                    <a:pt x="231" y="736"/>
                    <a:pt x="258" y="736"/>
                  </a:cubicBezTo>
                  <a:cubicBezTo>
                    <a:pt x="286" y="736"/>
                    <a:pt x="308" y="714"/>
                    <a:pt x="308" y="687"/>
                  </a:cubicBezTo>
                  <a:cubicBezTo>
                    <a:pt x="308" y="295"/>
                    <a:pt x="308" y="295"/>
                    <a:pt x="308" y="295"/>
                  </a:cubicBezTo>
                  <a:cubicBezTo>
                    <a:pt x="308" y="294"/>
                    <a:pt x="308" y="294"/>
                    <a:pt x="308" y="294"/>
                  </a:cubicBezTo>
                  <a:cubicBezTo>
                    <a:pt x="183" y="177"/>
                    <a:pt x="96" y="13"/>
                    <a:pt x="88" y="0"/>
                  </a:cubicBezTo>
                  <a:cubicBezTo>
                    <a:pt x="88" y="0"/>
                    <a:pt x="88" y="0"/>
                    <a:pt x="88" y="0"/>
                  </a:cubicBezTo>
                  <a:cubicBezTo>
                    <a:pt x="67" y="10"/>
                    <a:pt x="43" y="34"/>
                    <a:pt x="27" y="75"/>
                  </a:cubicBezTo>
                  <a:cubicBezTo>
                    <a:pt x="11" y="117"/>
                    <a:pt x="0" y="177"/>
                    <a:pt x="0" y="267"/>
                  </a:cubicBezTo>
                  <a:cubicBezTo>
                    <a:pt x="0" y="291"/>
                    <a:pt x="0" y="316"/>
                    <a:pt x="2" y="344"/>
                  </a:cubicBezTo>
                  <a:cubicBezTo>
                    <a:pt x="3" y="361"/>
                    <a:pt x="17" y="374"/>
                    <a:pt x="34" y="374"/>
                  </a:cubicBezTo>
                  <a:cubicBezTo>
                    <a:pt x="35" y="374"/>
                    <a:pt x="35" y="374"/>
                    <a:pt x="36" y="374"/>
                  </a:cubicBezTo>
                  <a:cubicBezTo>
                    <a:pt x="54" y="373"/>
                    <a:pt x="67" y="358"/>
                    <a:pt x="66" y="340"/>
                  </a:cubicBezTo>
                  <a:cubicBezTo>
                    <a:pt x="64" y="314"/>
                    <a:pt x="64" y="289"/>
                    <a:pt x="64" y="267"/>
                  </a:cubicBezTo>
                  <a:cubicBezTo>
                    <a:pt x="64" y="189"/>
                    <a:pt x="73" y="139"/>
                    <a:pt x="84" y="107"/>
                  </a:cubicBezTo>
                  <a:cubicBezTo>
                    <a:pt x="86" y="100"/>
                    <a:pt x="89" y="93"/>
                    <a:pt x="92" y="88"/>
                  </a:cubicBezTo>
                  <a:lnTo>
                    <a:pt x="92" y="6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24" name="Freeform 17"/>
            <p:cNvSpPr>
              <a:spLocks/>
            </p:cNvSpPr>
            <p:nvPr/>
          </p:nvSpPr>
          <p:spPr bwMode="auto">
            <a:xfrm>
              <a:off x="2483898" y="3276402"/>
              <a:ext cx="431791" cy="591593"/>
            </a:xfrm>
            <a:custGeom>
              <a:avLst/>
              <a:gdLst/>
              <a:ahLst/>
              <a:cxnLst>
                <a:cxn ang="0">
                  <a:pos x="157" y="0"/>
                </a:cxn>
                <a:cxn ang="0">
                  <a:pos x="2" y="0"/>
                </a:cxn>
                <a:cxn ang="0">
                  <a:pos x="0" y="0"/>
                </a:cxn>
                <a:cxn ang="0">
                  <a:pos x="0" y="1"/>
                </a:cxn>
                <a:cxn ang="0">
                  <a:pos x="13" y="23"/>
                </a:cxn>
                <a:cxn ang="0">
                  <a:pos x="60" y="98"/>
                </a:cxn>
                <a:cxn ang="0">
                  <a:pos x="188" y="262"/>
                </a:cxn>
                <a:cxn ang="0">
                  <a:pos x="188" y="229"/>
                </a:cxn>
                <a:cxn ang="0">
                  <a:pos x="188" y="98"/>
                </a:cxn>
                <a:cxn ang="0">
                  <a:pos x="195" y="115"/>
                </a:cxn>
                <a:cxn ang="0">
                  <a:pos x="196" y="117"/>
                </a:cxn>
                <a:cxn ang="0">
                  <a:pos x="199" y="125"/>
                </a:cxn>
                <a:cxn ang="0">
                  <a:pos x="216" y="277"/>
                </a:cxn>
                <a:cxn ang="0">
                  <a:pos x="213" y="350"/>
                </a:cxn>
                <a:cxn ang="0">
                  <a:pos x="244" y="384"/>
                </a:cxn>
                <a:cxn ang="0">
                  <a:pos x="245" y="384"/>
                </a:cxn>
                <a:cxn ang="0">
                  <a:pos x="277" y="354"/>
                </a:cxn>
                <a:cxn ang="0">
                  <a:pos x="280" y="277"/>
                </a:cxn>
                <a:cxn ang="0">
                  <a:pos x="247" y="73"/>
                </a:cxn>
                <a:cxn ang="0">
                  <a:pos x="234" y="50"/>
                </a:cxn>
                <a:cxn ang="0">
                  <a:pos x="191" y="10"/>
                </a:cxn>
                <a:cxn ang="0">
                  <a:pos x="188" y="8"/>
                </a:cxn>
                <a:cxn ang="0">
                  <a:pos x="167" y="2"/>
                </a:cxn>
                <a:cxn ang="0">
                  <a:pos x="157" y="0"/>
                </a:cxn>
              </a:cxnLst>
              <a:rect l="0" t="0" r="r" b="b"/>
              <a:pathLst>
                <a:path w="280" h="384">
                  <a:moveTo>
                    <a:pt x="157" y="0"/>
                  </a:moveTo>
                  <a:cubicBezTo>
                    <a:pt x="2" y="0"/>
                    <a:pt x="2" y="0"/>
                    <a:pt x="2" y="0"/>
                  </a:cubicBezTo>
                  <a:cubicBezTo>
                    <a:pt x="2" y="0"/>
                    <a:pt x="1" y="0"/>
                    <a:pt x="0" y="0"/>
                  </a:cubicBezTo>
                  <a:cubicBezTo>
                    <a:pt x="0" y="1"/>
                    <a:pt x="0" y="1"/>
                    <a:pt x="0" y="1"/>
                  </a:cubicBezTo>
                  <a:cubicBezTo>
                    <a:pt x="3" y="6"/>
                    <a:pt x="7" y="14"/>
                    <a:pt x="13" y="23"/>
                  </a:cubicBezTo>
                  <a:cubicBezTo>
                    <a:pt x="24" y="42"/>
                    <a:pt x="40" y="68"/>
                    <a:pt x="60" y="98"/>
                  </a:cubicBezTo>
                  <a:cubicBezTo>
                    <a:pt x="98" y="155"/>
                    <a:pt x="128" y="205"/>
                    <a:pt x="188" y="262"/>
                  </a:cubicBezTo>
                  <a:cubicBezTo>
                    <a:pt x="188" y="229"/>
                    <a:pt x="188" y="229"/>
                    <a:pt x="188" y="229"/>
                  </a:cubicBezTo>
                  <a:cubicBezTo>
                    <a:pt x="188" y="98"/>
                    <a:pt x="188" y="98"/>
                    <a:pt x="188" y="98"/>
                  </a:cubicBezTo>
                  <a:cubicBezTo>
                    <a:pt x="190" y="103"/>
                    <a:pt x="193" y="108"/>
                    <a:pt x="195" y="115"/>
                  </a:cubicBezTo>
                  <a:cubicBezTo>
                    <a:pt x="195" y="116"/>
                    <a:pt x="196" y="116"/>
                    <a:pt x="196" y="117"/>
                  </a:cubicBezTo>
                  <a:cubicBezTo>
                    <a:pt x="197" y="120"/>
                    <a:pt x="198" y="123"/>
                    <a:pt x="199" y="125"/>
                  </a:cubicBezTo>
                  <a:cubicBezTo>
                    <a:pt x="208" y="157"/>
                    <a:pt x="216" y="206"/>
                    <a:pt x="216" y="277"/>
                  </a:cubicBezTo>
                  <a:cubicBezTo>
                    <a:pt x="216" y="299"/>
                    <a:pt x="215" y="324"/>
                    <a:pt x="213" y="350"/>
                  </a:cubicBezTo>
                  <a:cubicBezTo>
                    <a:pt x="212" y="368"/>
                    <a:pt x="226" y="383"/>
                    <a:pt x="244" y="384"/>
                  </a:cubicBezTo>
                  <a:cubicBezTo>
                    <a:pt x="244" y="384"/>
                    <a:pt x="245" y="384"/>
                    <a:pt x="245" y="384"/>
                  </a:cubicBezTo>
                  <a:cubicBezTo>
                    <a:pt x="262" y="384"/>
                    <a:pt x="276" y="371"/>
                    <a:pt x="277" y="354"/>
                  </a:cubicBezTo>
                  <a:cubicBezTo>
                    <a:pt x="279" y="326"/>
                    <a:pt x="280" y="301"/>
                    <a:pt x="280" y="277"/>
                  </a:cubicBezTo>
                  <a:cubicBezTo>
                    <a:pt x="280" y="178"/>
                    <a:pt x="266" y="115"/>
                    <a:pt x="247" y="73"/>
                  </a:cubicBezTo>
                  <a:cubicBezTo>
                    <a:pt x="243" y="64"/>
                    <a:pt x="239" y="57"/>
                    <a:pt x="234" y="50"/>
                  </a:cubicBezTo>
                  <a:cubicBezTo>
                    <a:pt x="221" y="30"/>
                    <a:pt x="206" y="17"/>
                    <a:pt x="191" y="10"/>
                  </a:cubicBezTo>
                  <a:cubicBezTo>
                    <a:pt x="190" y="9"/>
                    <a:pt x="189" y="9"/>
                    <a:pt x="188" y="8"/>
                  </a:cubicBezTo>
                  <a:cubicBezTo>
                    <a:pt x="180" y="5"/>
                    <a:pt x="173" y="3"/>
                    <a:pt x="167" y="2"/>
                  </a:cubicBezTo>
                  <a:cubicBezTo>
                    <a:pt x="164" y="1"/>
                    <a:pt x="160" y="0"/>
                    <a:pt x="15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25" name="Oval 18"/>
            <p:cNvSpPr>
              <a:spLocks noChangeArrowheads="1"/>
            </p:cNvSpPr>
            <p:nvPr/>
          </p:nvSpPr>
          <p:spPr bwMode="auto">
            <a:xfrm>
              <a:off x="2468896" y="2965278"/>
              <a:ext cx="277208" cy="27720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sp>
        <p:nvSpPr>
          <p:cNvPr id="27" name="Isosceles Triangle 26"/>
          <p:cNvSpPr/>
          <p:nvPr/>
        </p:nvSpPr>
        <p:spPr>
          <a:xfrm>
            <a:off x="3474796" y="2399266"/>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Slikovni rezultat za nature active"/>
          <p:cNvPicPr>
            <a:picLocks noChangeAspect="1" noChangeArrowheads="1"/>
          </p:cNvPicPr>
          <p:nvPr/>
        </p:nvPicPr>
        <p:blipFill rotWithShape="1">
          <a:blip r:embed="rId3">
            <a:extLst>
              <a:ext uri="{28A0092B-C50C-407E-A947-70E740481C1C}">
                <a14:useLocalDpi xmlns:a14="http://schemas.microsoft.com/office/drawing/2010/main" val="0"/>
              </a:ext>
            </a:extLst>
          </a:blip>
          <a:srcRect l="43439" r="9061"/>
          <a:stretch/>
        </p:blipFill>
        <p:spPr bwMode="auto">
          <a:xfrm>
            <a:off x="6821690" y="1183231"/>
            <a:ext cx="2322310" cy="3259383"/>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17"/>
          <p:cNvGrpSpPr>
            <a:grpSpLocks noChangeAspect="1"/>
          </p:cNvGrpSpPr>
          <p:nvPr/>
        </p:nvGrpSpPr>
        <p:grpSpPr>
          <a:xfrm>
            <a:off x="3210135" y="2628621"/>
            <a:ext cx="131490" cy="350371"/>
            <a:chOff x="3543300" y="1363663"/>
            <a:chExt cx="1552575" cy="4137026"/>
          </a:xfrm>
          <a:solidFill>
            <a:schemeClr val="accent1"/>
          </a:solidFill>
          <a:effectLst/>
        </p:grpSpPr>
        <p:sp>
          <p:nvSpPr>
            <p:cNvPr id="29" name="Freeform 6"/>
            <p:cNvSpPr>
              <a:spLocks/>
            </p:cNvSpPr>
            <p:nvPr/>
          </p:nvSpPr>
          <p:spPr bwMode="auto">
            <a:xfrm>
              <a:off x="3978275" y="1363663"/>
              <a:ext cx="671513"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30" name="Freeform 7"/>
            <p:cNvSpPr>
              <a:spLocks/>
            </p:cNvSpPr>
            <p:nvPr/>
          </p:nvSpPr>
          <p:spPr bwMode="auto">
            <a:xfrm>
              <a:off x="3543300" y="2136776"/>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grpSp>
        <p:nvGrpSpPr>
          <p:cNvPr id="32" name="Group 16"/>
          <p:cNvGrpSpPr>
            <a:grpSpLocks noChangeAspect="1"/>
          </p:cNvGrpSpPr>
          <p:nvPr/>
        </p:nvGrpSpPr>
        <p:grpSpPr>
          <a:xfrm>
            <a:off x="3095971" y="2976246"/>
            <a:ext cx="171103" cy="381065"/>
            <a:chOff x="1312863" y="1484313"/>
            <a:chExt cx="1803400" cy="4016375"/>
          </a:xfrm>
          <a:solidFill>
            <a:schemeClr val="accent1"/>
          </a:solidFill>
          <a:effectLst/>
        </p:grpSpPr>
        <p:sp>
          <p:nvSpPr>
            <p:cNvPr id="33" name="Freeform 8"/>
            <p:cNvSpPr>
              <a:spLocks/>
            </p:cNvSpPr>
            <p:nvPr/>
          </p:nvSpPr>
          <p:spPr bwMode="auto">
            <a:xfrm>
              <a:off x="1893888" y="1484313"/>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34" name="Freeform 10"/>
            <p:cNvSpPr>
              <a:spLocks/>
            </p:cNvSpPr>
            <p:nvPr/>
          </p:nvSpPr>
          <p:spPr bwMode="auto">
            <a:xfrm>
              <a:off x="1312863" y="2227263"/>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sp>
        <p:nvSpPr>
          <p:cNvPr id="35" name="Isosceles Triangle 34"/>
          <p:cNvSpPr/>
          <p:nvPr/>
        </p:nvSpPr>
        <p:spPr>
          <a:xfrm>
            <a:off x="3277231" y="3129069"/>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77"/>
          <p:cNvGrpSpPr>
            <a:grpSpLocks noChangeAspect="1"/>
          </p:cNvGrpSpPr>
          <p:nvPr/>
        </p:nvGrpSpPr>
        <p:grpSpPr>
          <a:xfrm>
            <a:off x="5513924" y="1499936"/>
            <a:ext cx="163048" cy="353218"/>
            <a:chOff x="2299310" y="2965278"/>
            <a:chExt cx="674429" cy="1461046"/>
          </a:xfrm>
          <a:solidFill>
            <a:schemeClr val="accent1"/>
          </a:solidFill>
          <a:effectLst/>
        </p:grpSpPr>
        <p:sp>
          <p:nvSpPr>
            <p:cNvPr id="37" name="Freeform 15"/>
            <p:cNvSpPr>
              <a:spLocks/>
            </p:cNvSpPr>
            <p:nvPr/>
          </p:nvSpPr>
          <p:spPr bwMode="auto">
            <a:xfrm>
              <a:off x="2785890" y="3606442"/>
              <a:ext cx="187849" cy="389395"/>
            </a:xfrm>
            <a:custGeom>
              <a:avLst/>
              <a:gdLst/>
              <a:ahLst/>
              <a:cxnLst>
                <a:cxn ang="0">
                  <a:pos x="90" y="124"/>
                </a:cxn>
                <a:cxn ang="0">
                  <a:pos x="89" y="140"/>
                </a:cxn>
                <a:cxn ang="0">
                  <a:pos x="49" y="178"/>
                </a:cxn>
                <a:cxn ang="0">
                  <a:pos x="47" y="178"/>
                </a:cxn>
                <a:cxn ang="0">
                  <a:pos x="20" y="165"/>
                </a:cxn>
                <a:cxn ang="0">
                  <a:pos x="10" y="136"/>
                </a:cxn>
                <a:cxn ang="0">
                  <a:pos x="12" y="63"/>
                </a:cxn>
                <a:cxn ang="0">
                  <a:pos x="9" y="0"/>
                </a:cxn>
                <a:cxn ang="0">
                  <a:pos x="0" y="4"/>
                </a:cxn>
                <a:cxn ang="0">
                  <a:pos x="0" y="15"/>
                </a:cxn>
                <a:cxn ang="0">
                  <a:pos x="0" y="253"/>
                </a:cxn>
                <a:cxn ang="0">
                  <a:pos x="116" y="198"/>
                </a:cxn>
                <a:cxn ang="0">
                  <a:pos x="120" y="188"/>
                </a:cxn>
                <a:cxn ang="0">
                  <a:pos x="90" y="124"/>
                </a:cxn>
              </a:cxnLst>
              <a:rect l="0" t="0" r="r" b="b"/>
              <a:pathLst>
                <a:path w="122" h="253">
                  <a:moveTo>
                    <a:pt x="90" y="124"/>
                  </a:moveTo>
                  <a:cubicBezTo>
                    <a:pt x="90" y="129"/>
                    <a:pt x="90" y="135"/>
                    <a:pt x="89" y="140"/>
                  </a:cubicBezTo>
                  <a:cubicBezTo>
                    <a:pt x="88" y="162"/>
                    <a:pt x="71" y="178"/>
                    <a:pt x="49" y="178"/>
                  </a:cubicBezTo>
                  <a:cubicBezTo>
                    <a:pt x="49" y="178"/>
                    <a:pt x="48" y="178"/>
                    <a:pt x="47" y="178"/>
                  </a:cubicBezTo>
                  <a:cubicBezTo>
                    <a:pt x="36" y="177"/>
                    <a:pt x="27" y="173"/>
                    <a:pt x="20" y="165"/>
                  </a:cubicBezTo>
                  <a:cubicBezTo>
                    <a:pt x="12" y="157"/>
                    <a:pt x="9" y="146"/>
                    <a:pt x="10" y="136"/>
                  </a:cubicBezTo>
                  <a:cubicBezTo>
                    <a:pt x="11" y="110"/>
                    <a:pt x="12" y="86"/>
                    <a:pt x="12" y="63"/>
                  </a:cubicBezTo>
                  <a:cubicBezTo>
                    <a:pt x="12" y="39"/>
                    <a:pt x="11" y="18"/>
                    <a:pt x="9" y="0"/>
                  </a:cubicBezTo>
                  <a:cubicBezTo>
                    <a:pt x="0" y="4"/>
                    <a:pt x="0" y="4"/>
                    <a:pt x="0" y="4"/>
                  </a:cubicBezTo>
                  <a:cubicBezTo>
                    <a:pt x="0" y="15"/>
                    <a:pt x="0" y="15"/>
                    <a:pt x="0" y="15"/>
                  </a:cubicBezTo>
                  <a:cubicBezTo>
                    <a:pt x="0" y="253"/>
                    <a:pt x="0" y="253"/>
                    <a:pt x="0" y="253"/>
                  </a:cubicBezTo>
                  <a:cubicBezTo>
                    <a:pt x="116" y="198"/>
                    <a:pt x="116" y="198"/>
                    <a:pt x="116" y="198"/>
                  </a:cubicBezTo>
                  <a:cubicBezTo>
                    <a:pt x="120" y="197"/>
                    <a:pt x="122" y="192"/>
                    <a:pt x="120" y="188"/>
                  </a:cubicBezTo>
                  <a:lnTo>
                    <a:pt x="90" y="1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38" name="Freeform 16"/>
            <p:cNvSpPr>
              <a:spLocks/>
            </p:cNvSpPr>
            <p:nvPr/>
          </p:nvSpPr>
          <p:spPr bwMode="auto">
            <a:xfrm>
              <a:off x="2299310" y="3292056"/>
              <a:ext cx="474188" cy="1134268"/>
            </a:xfrm>
            <a:custGeom>
              <a:avLst/>
              <a:gdLst/>
              <a:ahLst/>
              <a:cxnLst>
                <a:cxn ang="0">
                  <a:pos x="92" y="687"/>
                </a:cxn>
                <a:cxn ang="0">
                  <a:pos x="141" y="736"/>
                </a:cxn>
                <a:cxn ang="0">
                  <a:pos x="190" y="687"/>
                </a:cxn>
                <a:cxn ang="0">
                  <a:pos x="190" y="326"/>
                </a:cxn>
                <a:cxn ang="0">
                  <a:pos x="209" y="326"/>
                </a:cxn>
                <a:cxn ang="0">
                  <a:pos x="209" y="687"/>
                </a:cxn>
                <a:cxn ang="0">
                  <a:pos x="258" y="736"/>
                </a:cxn>
                <a:cxn ang="0">
                  <a:pos x="308" y="687"/>
                </a:cxn>
                <a:cxn ang="0">
                  <a:pos x="308" y="295"/>
                </a:cxn>
                <a:cxn ang="0">
                  <a:pos x="308" y="294"/>
                </a:cxn>
                <a:cxn ang="0">
                  <a:pos x="88" y="0"/>
                </a:cxn>
                <a:cxn ang="0">
                  <a:pos x="88" y="0"/>
                </a:cxn>
                <a:cxn ang="0">
                  <a:pos x="27" y="75"/>
                </a:cxn>
                <a:cxn ang="0">
                  <a:pos x="0" y="267"/>
                </a:cxn>
                <a:cxn ang="0">
                  <a:pos x="2" y="344"/>
                </a:cxn>
                <a:cxn ang="0">
                  <a:pos x="34" y="374"/>
                </a:cxn>
                <a:cxn ang="0">
                  <a:pos x="36" y="374"/>
                </a:cxn>
                <a:cxn ang="0">
                  <a:pos x="66" y="340"/>
                </a:cxn>
                <a:cxn ang="0">
                  <a:pos x="64" y="267"/>
                </a:cxn>
                <a:cxn ang="0">
                  <a:pos x="84" y="107"/>
                </a:cxn>
                <a:cxn ang="0">
                  <a:pos x="92" y="88"/>
                </a:cxn>
                <a:cxn ang="0">
                  <a:pos x="92" y="687"/>
                </a:cxn>
              </a:cxnLst>
              <a:rect l="0" t="0" r="r" b="b"/>
              <a:pathLst>
                <a:path w="308" h="736">
                  <a:moveTo>
                    <a:pt x="92" y="687"/>
                  </a:moveTo>
                  <a:cubicBezTo>
                    <a:pt x="92" y="714"/>
                    <a:pt x="114" y="736"/>
                    <a:pt x="141" y="736"/>
                  </a:cubicBezTo>
                  <a:cubicBezTo>
                    <a:pt x="168" y="736"/>
                    <a:pt x="190" y="714"/>
                    <a:pt x="190" y="687"/>
                  </a:cubicBezTo>
                  <a:cubicBezTo>
                    <a:pt x="190" y="326"/>
                    <a:pt x="190" y="326"/>
                    <a:pt x="190" y="326"/>
                  </a:cubicBezTo>
                  <a:cubicBezTo>
                    <a:pt x="209" y="326"/>
                    <a:pt x="209" y="326"/>
                    <a:pt x="209" y="326"/>
                  </a:cubicBezTo>
                  <a:cubicBezTo>
                    <a:pt x="209" y="687"/>
                    <a:pt x="209" y="687"/>
                    <a:pt x="209" y="687"/>
                  </a:cubicBezTo>
                  <a:cubicBezTo>
                    <a:pt x="209" y="714"/>
                    <a:pt x="231" y="736"/>
                    <a:pt x="258" y="736"/>
                  </a:cubicBezTo>
                  <a:cubicBezTo>
                    <a:pt x="286" y="736"/>
                    <a:pt x="308" y="714"/>
                    <a:pt x="308" y="687"/>
                  </a:cubicBezTo>
                  <a:cubicBezTo>
                    <a:pt x="308" y="295"/>
                    <a:pt x="308" y="295"/>
                    <a:pt x="308" y="295"/>
                  </a:cubicBezTo>
                  <a:cubicBezTo>
                    <a:pt x="308" y="294"/>
                    <a:pt x="308" y="294"/>
                    <a:pt x="308" y="294"/>
                  </a:cubicBezTo>
                  <a:cubicBezTo>
                    <a:pt x="183" y="177"/>
                    <a:pt x="96" y="13"/>
                    <a:pt x="88" y="0"/>
                  </a:cubicBezTo>
                  <a:cubicBezTo>
                    <a:pt x="88" y="0"/>
                    <a:pt x="88" y="0"/>
                    <a:pt x="88" y="0"/>
                  </a:cubicBezTo>
                  <a:cubicBezTo>
                    <a:pt x="67" y="10"/>
                    <a:pt x="43" y="34"/>
                    <a:pt x="27" y="75"/>
                  </a:cubicBezTo>
                  <a:cubicBezTo>
                    <a:pt x="11" y="117"/>
                    <a:pt x="0" y="177"/>
                    <a:pt x="0" y="267"/>
                  </a:cubicBezTo>
                  <a:cubicBezTo>
                    <a:pt x="0" y="291"/>
                    <a:pt x="0" y="316"/>
                    <a:pt x="2" y="344"/>
                  </a:cubicBezTo>
                  <a:cubicBezTo>
                    <a:pt x="3" y="361"/>
                    <a:pt x="17" y="374"/>
                    <a:pt x="34" y="374"/>
                  </a:cubicBezTo>
                  <a:cubicBezTo>
                    <a:pt x="35" y="374"/>
                    <a:pt x="35" y="374"/>
                    <a:pt x="36" y="374"/>
                  </a:cubicBezTo>
                  <a:cubicBezTo>
                    <a:pt x="54" y="373"/>
                    <a:pt x="67" y="358"/>
                    <a:pt x="66" y="340"/>
                  </a:cubicBezTo>
                  <a:cubicBezTo>
                    <a:pt x="64" y="314"/>
                    <a:pt x="64" y="289"/>
                    <a:pt x="64" y="267"/>
                  </a:cubicBezTo>
                  <a:cubicBezTo>
                    <a:pt x="64" y="189"/>
                    <a:pt x="73" y="139"/>
                    <a:pt x="84" y="107"/>
                  </a:cubicBezTo>
                  <a:cubicBezTo>
                    <a:pt x="86" y="100"/>
                    <a:pt x="89" y="93"/>
                    <a:pt x="92" y="88"/>
                  </a:cubicBezTo>
                  <a:lnTo>
                    <a:pt x="92" y="6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39" name="Freeform 17"/>
            <p:cNvSpPr>
              <a:spLocks/>
            </p:cNvSpPr>
            <p:nvPr/>
          </p:nvSpPr>
          <p:spPr bwMode="auto">
            <a:xfrm>
              <a:off x="2483898" y="3276402"/>
              <a:ext cx="431791" cy="591593"/>
            </a:xfrm>
            <a:custGeom>
              <a:avLst/>
              <a:gdLst/>
              <a:ahLst/>
              <a:cxnLst>
                <a:cxn ang="0">
                  <a:pos x="157" y="0"/>
                </a:cxn>
                <a:cxn ang="0">
                  <a:pos x="2" y="0"/>
                </a:cxn>
                <a:cxn ang="0">
                  <a:pos x="0" y="0"/>
                </a:cxn>
                <a:cxn ang="0">
                  <a:pos x="0" y="1"/>
                </a:cxn>
                <a:cxn ang="0">
                  <a:pos x="13" y="23"/>
                </a:cxn>
                <a:cxn ang="0">
                  <a:pos x="60" y="98"/>
                </a:cxn>
                <a:cxn ang="0">
                  <a:pos x="188" y="262"/>
                </a:cxn>
                <a:cxn ang="0">
                  <a:pos x="188" y="229"/>
                </a:cxn>
                <a:cxn ang="0">
                  <a:pos x="188" y="98"/>
                </a:cxn>
                <a:cxn ang="0">
                  <a:pos x="195" y="115"/>
                </a:cxn>
                <a:cxn ang="0">
                  <a:pos x="196" y="117"/>
                </a:cxn>
                <a:cxn ang="0">
                  <a:pos x="199" y="125"/>
                </a:cxn>
                <a:cxn ang="0">
                  <a:pos x="216" y="277"/>
                </a:cxn>
                <a:cxn ang="0">
                  <a:pos x="213" y="350"/>
                </a:cxn>
                <a:cxn ang="0">
                  <a:pos x="244" y="384"/>
                </a:cxn>
                <a:cxn ang="0">
                  <a:pos x="245" y="384"/>
                </a:cxn>
                <a:cxn ang="0">
                  <a:pos x="277" y="354"/>
                </a:cxn>
                <a:cxn ang="0">
                  <a:pos x="280" y="277"/>
                </a:cxn>
                <a:cxn ang="0">
                  <a:pos x="247" y="73"/>
                </a:cxn>
                <a:cxn ang="0">
                  <a:pos x="234" y="50"/>
                </a:cxn>
                <a:cxn ang="0">
                  <a:pos x="191" y="10"/>
                </a:cxn>
                <a:cxn ang="0">
                  <a:pos x="188" y="8"/>
                </a:cxn>
                <a:cxn ang="0">
                  <a:pos x="167" y="2"/>
                </a:cxn>
                <a:cxn ang="0">
                  <a:pos x="157" y="0"/>
                </a:cxn>
              </a:cxnLst>
              <a:rect l="0" t="0" r="r" b="b"/>
              <a:pathLst>
                <a:path w="280" h="384">
                  <a:moveTo>
                    <a:pt x="157" y="0"/>
                  </a:moveTo>
                  <a:cubicBezTo>
                    <a:pt x="2" y="0"/>
                    <a:pt x="2" y="0"/>
                    <a:pt x="2" y="0"/>
                  </a:cubicBezTo>
                  <a:cubicBezTo>
                    <a:pt x="2" y="0"/>
                    <a:pt x="1" y="0"/>
                    <a:pt x="0" y="0"/>
                  </a:cubicBezTo>
                  <a:cubicBezTo>
                    <a:pt x="0" y="1"/>
                    <a:pt x="0" y="1"/>
                    <a:pt x="0" y="1"/>
                  </a:cubicBezTo>
                  <a:cubicBezTo>
                    <a:pt x="3" y="6"/>
                    <a:pt x="7" y="14"/>
                    <a:pt x="13" y="23"/>
                  </a:cubicBezTo>
                  <a:cubicBezTo>
                    <a:pt x="24" y="42"/>
                    <a:pt x="40" y="68"/>
                    <a:pt x="60" y="98"/>
                  </a:cubicBezTo>
                  <a:cubicBezTo>
                    <a:pt x="98" y="155"/>
                    <a:pt x="128" y="205"/>
                    <a:pt x="188" y="262"/>
                  </a:cubicBezTo>
                  <a:cubicBezTo>
                    <a:pt x="188" y="229"/>
                    <a:pt x="188" y="229"/>
                    <a:pt x="188" y="229"/>
                  </a:cubicBezTo>
                  <a:cubicBezTo>
                    <a:pt x="188" y="98"/>
                    <a:pt x="188" y="98"/>
                    <a:pt x="188" y="98"/>
                  </a:cubicBezTo>
                  <a:cubicBezTo>
                    <a:pt x="190" y="103"/>
                    <a:pt x="193" y="108"/>
                    <a:pt x="195" y="115"/>
                  </a:cubicBezTo>
                  <a:cubicBezTo>
                    <a:pt x="195" y="116"/>
                    <a:pt x="196" y="116"/>
                    <a:pt x="196" y="117"/>
                  </a:cubicBezTo>
                  <a:cubicBezTo>
                    <a:pt x="197" y="120"/>
                    <a:pt x="198" y="123"/>
                    <a:pt x="199" y="125"/>
                  </a:cubicBezTo>
                  <a:cubicBezTo>
                    <a:pt x="208" y="157"/>
                    <a:pt x="216" y="206"/>
                    <a:pt x="216" y="277"/>
                  </a:cubicBezTo>
                  <a:cubicBezTo>
                    <a:pt x="216" y="299"/>
                    <a:pt x="215" y="324"/>
                    <a:pt x="213" y="350"/>
                  </a:cubicBezTo>
                  <a:cubicBezTo>
                    <a:pt x="212" y="368"/>
                    <a:pt x="226" y="383"/>
                    <a:pt x="244" y="384"/>
                  </a:cubicBezTo>
                  <a:cubicBezTo>
                    <a:pt x="244" y="384"/>
                    <a:pt x="245" y="384"/>
                    <a:pt x="245" y="384"/>
                  </a:cubicBezTo>
                  <a:cubicBezTo>
                    <a:pt x="262" y="384"/>
                    <a:pt x="276" y="371"/>
                    <a:pt x="277" y="354"/>
                  </a:cubicBezTo>
                  <a:cubicBezTo>
                    <a:pt x="279" y="326"/>
                    <a:pt x="280" y="301"/>
                    <a:pt x="280" y="277"/>
                  </a:cubicBezTo>
                  <a:cubicBezTo>
                    <a:pt x="280" y="178"/>
                    <a:pt x="266" y="115"/>
                    <a:pt x="247" y="73"/>
                  </a:cubicBezTo>
                  <a:cubicBezTo>
                    <a:pt x="243" y="64"/>
                    <a:pt x="239" y="57"/>
                    <a:pt x="234" y="50"/>
                  </a:cubicBezTo>
                  <a:cubicBezTo>
                    <a:pt x="221" y="30"/>
                    <a:pt x="206" y="17"/>
                    <a:pt x="191" y="10"/>
                  </a:cubicBezTo>
                  <a:cubicBezTo>
                    <a:pt x="190" y="9"/>
                    <a:pt x="189" y="9"/>
                    <a:pt x="188" y="8"/>
                  </a:cubicBezTo>
                  <a:cubicBezTo>
                    <a:pt x="180" y="5"/>
                    <a:pt x="173" y="3"/>
                    <a:pt x="167" y="2"/>
                  </a:cubicBezTo>
                  <a:cubicBezTo>
                    <a:pt x="164" y="1"/>
                    <a:pt x="160" y="0"/>
                    <a:pt x="15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45" name="Oval 18"/>
            <p:cNvSpPr>
              <a:spLocks noChangeArrowheads="1"/>
            </p:cNvSpPr>
            <p:nvPr/>
          </p:nvSpPr>
          <p:spPr bwMode="auto">
            <a:xfrm>
              <a:off x="2468896" y="2965278"/>
              <a:ext cx="277208" cy="27720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sp>
        <p:nvSpPr>
          <p:cNvPr id="47" name="Isosceles Triangle 46"/>
          <p:cNvSpPr/>
          <p:nvPr/>
        </p:nvSpPr>
        <p:spPr>
          <a:xfrm flipV="1">
            <a:off x="5684893" y="1626017"/>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177"/>
          <p:cNvGrpSpPr>
            <a:grpSpLocks noChangeAspect="1"/>
          </p:cNvGrpSpPr>
          <p:nvPr/>
        </p:nvGrpSpPr>
        <p:grpSpPr>
          <a:xfrm>
            <a:off x="3372121" y="2633411"/>
            <a:ext cx="163048" cy="353218"/>
            <a:chOff x="2299310" y="2965278"/>
            <a:chExt cx="674429" cy="1461046"/>
          </a:xfrm>
          <a:solidFill>
            <a:schemeClr val="accent1"/>
          </a:solidFill>
          <a:effectLst/>
        </p:grpSpPr>
        <p:sp>
          <p:nvSpPr>
            <p:cNvPr id="49" name="Freeform 15"/>
            <p:cNvSpPr>
              <a:spLocks/>
            </p:cNvSpPr>
            <p:nvPr/>
          </p:nvSpPr>
          <p:spPr bwMode="auto">
            <a:xfrm>
              <a:off x="2785890" y="3606442"/>
              <a:ext cx="187849" cy="389395"/>
            </a:xfrm>
            <a:custGeom>
              <a:avLst/>
              <a:gdLst/>
              <a:ahLst/>
              <a:cxnLst>
                <a:cxn ang="0">
                  <a:pos x="90" y="124"/>
                </a:cxn>
                <a:cxn ang="0">
                  <a:pos x="89" y="140"/>
                </a:cxn>
                <a:cxn ang="0">
                  <a:pos x="49" y="178"/>
                </a:cxn>
                <a:cxn ang="0">
                  <a:pos x="47" y="178"/>
                </a:cxn>
                <a:cxn ang="0">
                  <a:pos x="20" y="165"/>
                </a:cxn>
                <a:cxn ang="0">
                  <a:pos x="10" y="136"/>
                </a:cxn>
                <a:cxn ang="0">
                  <a:pos x="12" y="63"/>
                </a:cxn>
                <a:cxn ang="0">
                  <a:pos x="9" y="0"/>
                </a:cxn>
                <a:cxn ang="0">
                  <a:pos x="0" y="4"/>
                </a:cxn>
                <a:cxn ang="0">
                  <a:pos x="0" y="15"/>
                </a:cxn>
                <a:cxn ang="0">
                  <a:pos x="0" y="253"/>
                </a:cxn>
                <a:cxn ang="0">
                  <a:pos x="116" y="198"/>
                </a:cxn>
                <a:cxn ang="0">
                  <a:pos x="120" y="188"/>
                </a:cxn>
                <a:cxn ang="0">
                  <a:pos x="90" y="124"/>
                </a:cxn>
              </a:cxnLst>
              <a:rect l="0" t="0" r="r" b="b"/>
              <a:pathLst>
                <a:path w="122" h="253">
                  <a:moveTo>
                    <a:pt x="90" y="124"/>
                  </a:moveTo>
                  <a:cubicBezTo>
                    <a:pt x="90" y="129"/>
                    <a:pt x="90" y="135"/>
                    <a:pt x="89" y="140"/>
                  </a:cubicBezTo>
                  <a:cubicBezTo>
                    <a:pt x="88" y="162"/>
                    <a:pt x="71" y="178"/>
                    <a:pt x="49" y="178"/>
                  </a:cubicBezTo>
                  <a:cubicBezTo>
                    <a:pt x="49" y="178"/>
                    <a:pt x="48" y="178"/>
                    <a:pt x="47" y="178"/>
                  </a:cubicBezTo>
                  <a:cubicBezTo>
                    <a:pt x="36" y="177"/>
                    <a:pt x="27" y="173"/>
                    <a:pt x="20" y="165"/>
                  </a:cubicBezTo>
                  <a:cubicBezTo>
                    <a:pt x="12" y="157"/>
                    <a:pt x="9" y="146"/>
                    <a:pt x="10" y="136"/>
                  </a:cubicBezTo>
                  <a:cubicBezTo>
                    <a:pt x="11" y="110"/>
                    <a:pt x="12" y="86"/>
                    <a:pt x="12" y="63"/>
                  </a:cubicBezTo>
                  <a:cubicBezTo>
                    <a:pt x="12" y="39"/>
                    <a:pt x="11" y="18"/>
                    <a:pt x="9" y="0"/>
                  </a:cubicBezTo>
                  <a:cubicBezTo>
                    <a:pt x="0" y="4"/>
                    <a:pt x="0" y="4"/>
                    <a:pt x="0" y="4"/>
                  </a:cubicBezTo>
                  <a:cubicBezTo>
                    <a:pt x="0" y="15"/>
                    <a:pt x="0" y="15"/>
                    <a:pt x="0" y="15"/>
                  </a:cubicBezTo>
                  <a:cubicBezTo>
                    <a:pt x="0" y="253"/>
                    <a:pt x="0" y="253"/>
                    <a:pt x="0" y="253"/>
                  </a:cubicBezTo>
                  <a:cubicBezTo>
                    <a:pt x="116" y="198"/>
                    <a:pt x="116" y="198"/>
                    <a:pt x="116" y="198"/>
                  </a:cubicBezTo>
                  <a:cubicBezTo>
                    <a:pt x="120" y="197"/>
                    <a:pt x="122" y="192"/>
                    <a:pt x="120" y="188"/>
                  </a:cubicBezTo>
                  <a:lnTo>
                    <a:pt x="90" y="1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0" name="Freeform 16"/>
            <p:cNvSpPr>
              <a:spLocks/>
            </p:cNvSpPr>
            <p:nvPr/>
          </p:nvSpPr>
          <p:spPr bwMode="auto">
            <a:xfrm>
              <a:off x="2299310" y="3292056"/>
              <a:ext cx="474188" cy="1134268"/>
            </a:xfrm>
            <a:custGeom>
              <a:avLst/>
              <a:gdLst/>
              <a:ahLst/>
              <a:cxnLst>
                <a:cxn ang="0">
                  <a:pos x="92" y="687"/>
                </a:cxn>
                <a:cxn ang="0">
                  <a:pos x="141" y="736"/>
                </a:cxn>
                <a:cxn ang="0">
                  <a:pos x="190" y="687"/>
                </a:cxn>
                <a:cxn ang="0">
                  <a:pos x="190" y="326"/>
                </a:cxn>
                <a:cxn ang="0">
                  <a:pos x="209" y="326"/>
                </a:cxn>
                <a:cxn ang="0">
                  <a:pos x="209" y="687"/>
                </a:cxn>
                <a:cxn ang="0">
                  <a:pos x="258" y="736"/>
                </a:cxn>
                <a:cxn ang="0">
                  <a:pos x="308" y="687"/>
                </a:cxn>
                <a:cxn ang="0">
                  <a:pos x="308" y="295"/>
                </a:cxn>
                <a:cxn ang="0">
                  <a:pos x="308" y="294"/>
                </a:cxn>
                <a:cxn ang="0">
                  <a:pos x="88" y="0"/>
                </a:cxn>
                <a:cxn ang="0">
                  <a:pos x="88" y="0"/>
                </a:cxn>
                <a:cxn ang="0">
                  <a:pos x="27" y="75"/>
                </a:cxn>
                <a:cxn ang="0">
                  <a:pos x="0" y="267"/>
                </a:cxn>
                <a:cxn ang="0">
                  <a:pos x="2" y="344"/>
                </a:cxn>
                <a:cxn ang="0">
                  <a:pos x="34" y="374"/>
                </a:cxn>
                <a:cxn ang="0">
                  <a:pos x="36" y="374"/>
                </a:cxn>
                <a:cxn ang="0">
                  <a:pos x="66" y="340"/>
                </a:cxn>
                <a:cxn ang="0">
                  <a:pos x="64" y="267"/>
                </a:cxn>
                <a:cxn ang="0">
                  <a:pos x="84" y="107"/>
                </a:cxn>
                <a:cxn ang="0">
                  <a:pos x="92" y="88"/>
                </a:cxn>
                <a:cxn ang="0">
                  <a:pos x="92" y="687"/>
                </a:cxn>
              </a:cxnLst>
              <a:rect l="0" t="0" r="r" b="b"/>
              <a:pathLst>
                <a:path w="308" h="736">
                  <a:moveTo>
                    <a:pt x="92" y="687"/>
                  </a:moveTo>
                  <a:cubicBezTo>
                    <a:pt x="92" y="714"/>
                    <a:pt x="114" y="736"/>
                    <a:pt x="141" y="736"/>
                  </a:cubicBezTo>
                  <a:cubicBezTo>
                    <a:pt x="168" y="736"/>
                    <a:pt x="190" y="714"/>
                    <a:pt x="190" y="687"/>
                  </a:cubicBezTo>
                  <a:cubicBezTo>
                    <a:pt x="190" y="326"/>
                    <a:pt x="190" y="326"/>
                    <a:pt x="190" y="326"/>
                  </a:cubicBezTo>
                  <a:cubicBezTo>
                    <a:pt x="209" y="326"/>
                    <a:pt x="209" y="326"/>
                    <a:pt x="209" y="326"/>
                  </a:cubicBezTo>
                  <a:cubicBezTo>
                    <a:pt x="209" y="687"/>
                    <a:pt x="209" y="687"/>
                    <a:pt x="209" y="687"/>
                  </a:cubicBezTo>
                  <a:cubicBezTo>
                    <a:pt x="209" y="714"/>
                    <a:pt x="231" y="736"/>
                    <a:pt x="258" y="736"/>
                  </a:cubicBezTo>
                  <a:cubicBezTo>
                    <a:pt x="286" y="736"/>
                    <a:pt x="308" y="714"/>
                    <a:pt x="308" y="687"/>
                  </a:cubicBezTo>
                  <a:cubicBezTo>
                    <a:pt x="308" y="295"/>
                    <a:pt x="308" y="295"/>
                    <a:pt x="308" y="295"/>
                  </a:cubicBezTo>
                  <a:cubicBezTo>
                    <a:pt x="308" y="294"/>
                    <a:pt x="308" y="294"/>
                    <a:pt x="308" y="294"/>
                  </a:cubicBezTo>
                  <a:cubicBezTo>
                    <a:pt x="183" y="177"/>
                    <a:pt x="96" y="13"/>
                    <a:pt x="88" y="0"/>
                  </a:cubicBezTo>
                  <a:cubicBezTo>
                    <a:pt x="88" y="0"/>
                    <a:pt x="88" y="0"/>
                    <a:pt x="88" y="0"/>
                  </a:cubicBezTo>
                  <a:cubicBezTo>
                    <a:pt x="67" y="10"/>
                    <a:pt x="43" y="34"/>
                    <a:pt x="27" y="75"/>
                  </a:cubicBezTo>
                  <a:cubicBezTo>
                    <a:pt x="11" y="117"/>
                    <a:pt x="0" y="177"/>
                    <a:pt x="0" y="267"/>
                  </a:cubicBezTo>
                  <a:cubicBezTo>
                    <a:pt x="0" y="291"/>
                    <a:pt x="0" y="316"/>
                    <a:pt x="2" y="344"/>
                  </a:cubicBezTo>
                  <a:cubicBezTo>
                    <a:pt x="3" y="361"/>
                    <a:pt x="17" y="374"/>
                    <a:pt x="34" y="374"/>
                  </a:cubicBezTo>
                  <a:cubicBezTo>
                    <a:pt x="35" y="374"/>
                    <a:pt x="35" y="374"/>
                    <a:pt x="36" y="374"/>
                  </a:cubicBezTo>
                  <a:cubicBezTo>
                    <a:pt x="54" y="373"/>
                    <a:pt x="67" y="358"/>
                    <a:pt x="66" y="340"/>
                  </a:cubicBezTo>
                  <a:cubicBezTo>
                    <a:pt x="64" y="314"/>
                    <a:pt x="64" y="289"/>
                    <a:pt x="64" y="267"/>
                  </a:cubicBezTo>
                  <a:cubicBezTo>
                    <a:pt x="64" y="189"/>
                    <a:pt x="73" y="139"/>
                    <a:pt x="84" y="107"/>
                  </a:cubicBezTo>
                  <a:cubicBezTo>
                    <a:pt x="86" y="100"/>
                    <a:pt x="89" y="93"/>
                    <a:pt x="92" y="88"/>
                  </a:cubicBezTo>
                  <a:lnTo>
                    <a:pt x="92" y="6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1" name="Freeform 17"/>
            <p:cNvSpPr>
              <a:spLocks/>
            </p:cNvSpPr>
            <p:nvPr/>
          </p:nvSpPr>
          <p:spPr bwMode="auto">
            <a:xfrm>
              <a:off x="2483898" y="3276402"/>
              <a:ext cx="431791" cy="591593"/>
            </a:xfrm>
            <a:custGeom>
              <a:avLst/>
              <a:gdLst/>
              <a:ahLst/>
              <a:cxnLst>
                <a:cxn ang="0">
                  <a:pos x="157" y="0"/>
                </a:cxn>
                <a:cxn ang="0">
                  <a:pos x="2" y="0"/>
                </a:cxn>
                <a:cxn ang="0">
                  <a:pos x="0" y="0"/>
                </a:cxn>
                <a:cxn ang="0">
                  <a:pos x="0" y="1"/>
                </a:cxn>
                <a:cxn ang="0">
                  <a:pos x="13" y="23"/>
                </a:cxn>
                <a:cxn ang="0">
                  <a:pos x="60" y="98"/>
                </a:cxn>
                <a:cxn ang="0">
                  <a:pos x="188" y="262"/>
                </a:cxn>
                <a:cxn ang="0">
                  <a:pos x="188" y="229"/>
                </a:cxn>
                <a:cxn ang="0">
                  <a:pos x="188" y="98"/>
                </a:cxn>
                <a:cxn ang="0">
                  <a:pos x="195" y="115"/>
                </a:cxn>
                <a:cxn ang="0">
                  <a:pos x="196" y="117"/>
                </a:cxn>
                <a:cxn ang="0">
                  <a:pos x="199" y="125"/>
                </a:cxn>
                <a:cxn ang="0">
                  <a:pos x="216" y="277"/>
                </a:cxn>
                <a:cxn ang="0">
                  <a:pos x="213" y="350"/>
                </a:cxn>
                <a:cxn ang="0">
                  <a:pos x="244" y="384"/>
                </a:cxn>
                <a:cxn ang="0">
                  <a:pos x="245" y="384"/>
                </a:cxn>
                <a:cxn ang="0">
                  <a:pos x="277" y="354"/>
                </a:cxn>
                <a:cxn ang="0">
                  <a:pos x="280" y="277"/>
                </a:cxn>
                <a:cxn ang="0">
                  <a:pos x="247" y="73"/>
                </a:cxn>
                <a:cxn ang="0">
                  <a:pos x="234" y="50"/>
                </a:cxn>
                <a:cxn ang="0">
                  <a:pos x="191" y="10"/>
                </a:cxn>
                <a:cxn ang="0">
                  <a:pos x="188" y="8"/>
                </a:cxn>
                <a:cxn ang="0">
                  <a:pos x="167" y="2"/>
                </a:cxn>
                <a:cxn ang="0">
                  <a:pos x="157" y="0"/>
                </a:cxn>
              </a:cxnLst>
              <a:rect l="0" t="0" r="r" b="b"/>
              <a:pathLst>
                <a:path w="280" h="384">
                  <a:moveTo>
                    <a:pt x="157" y="0"/>
                  </a:moveTo>
                  <a:cubicBezTo>
                    <a:pt x="2" y="0"/>
                    <a:pt x="2" y="0"/>
                    <a:pt x="2" y="0"/>
                  </a:cubicBezTo>
                  <a:cubicBezTo>
                    <a:pt x="2" y="0"/>
                    <a:pt x="1" y="0"/>
                    <a:pt x="0" y="0"/>
                  </a:cubicBezTo>
                  <a:cubicBezTo>
                    <a:pt x="0" y="1"/>
                    <a:pt x="0" y="1"/>
                    <a:pt x="0" y="1"/>
                  </a:cubicBezTo>
                  <a:cubicBezTo>
                    <a:pt x="3" y="6"/>
                    <a:pt x="7" y="14"/>
                    <a:pt x="13" y="23"/>
                  </a:cubicBezTo>
                  <a:cubicBezTo>
                    <a:pt x="24" y="42"/>
                    <a:pt x="40" y="68"/>
                    <a:pt x="60" y="98"/>
                  </a:cubicBezTo>
                  <a:cubicBezTo>
                    <a:pt x="98" y="155"/>
                    <a:pt x="128" y="205"/>
                    <a:pt x="188" y="262"/>
                  </a:cubicBezTo>
                  <a:cubicBezTo>
                    <a:pt x="188" y="229"/>
                    <a:pt x="188" y="229"/>
                    <a:pt x="188" y="229"/>
                  </a:cubicBezTo>
                  <a:cubicBezTo>
                    <a:pt x="188" y="98"/>
                    <a:pt x="188" y="98"/>
                    <a:pt x="188" y="98"/>
                  </a:cubicBezTo>
                  <a:cubicBezTo>
                    <a:pt x="190" y="103"/>
                    <a:pt x="193" y="108"/>
                    <a:pt x="195" y="115"/>
                  </a:cubicBezTo>
                  <a:cubicBezTo>
                    <a:pt x="195" y="116"/>
                    <a:pt x="196" y="116"/>
                    <a:pt x="196" y="117"/>
                  </a:cubicBezTo>
                  <a:cubicBezTo>
                    <a:pt x="197" y="120"/>
                    <a:pt x="198" y="123"/>
                    <a:pt x="199" y="125"/>
                  </a:cubicBezTo>
                  <a:cubicBezTo>
                    <a:pt x="208" y="157"/>
                    <a:pt x="216" y="206"/>
                    <a:pt x="216" y="277"/>
                  </a:cubicBezTo>
                  <a:cubicBezTo>
                    <a:pt x="216" y="299"/>
                    <a:pt x="215" y="324"/>
                    <a:pt x="213" y="350"/>
                  </a:cubicBezTo>
                  <a:cubicBezTo>
                    <a:pt x="212" y="368"/>
                    <a:pt x="226" y="383"/>
                    <a:pt x="244" y="384"/>
                  </a:cubicBezTo>
                  <a:cubicBezTo>
                    <a:pt x="244" y="384"/>
                    <a:pt x="245" y="384"/>
                    <a:pt x="245" y="384"/>
                  </a:cubicBezTo>
                  <a:cubicBezTo>
                    <a:pt x="262" y="384"/>
                    <a:pt x="276" y="371"/>
                    <a:pt x="277" y="354"/>
                  </a:cubicBezTo>
                  <a:cubicBezTo>
                    <a:pt x="279" y="326"/>
                    <a:pt x="280" y="301"/>
                    <a:pt x="280" y="277"/>
                  </a:cubicBezTo>
                  <a:cubicBezTo>
                    <a:pt x="280" y="178"/>
                    <a:pt x="266" y="115"/>
                    <a:pt x="247" y="73"/>
                  </a:cubicBezTo>
                  <a:cubicBezTo>
                    <a:pt x="243" y="64"/>
                    <a:pt x="239" y="57"/>
                    <a:pt x="234" y="50"/>
                  </a:cubicBezTo>
                  <a:cubicBezTo>
                    <a:pt x="221" y="30"/>
                    <a:pt x="206" y="17"/>
                    <a:pt x="191" y="10"/>
                  </a:cubicBezTo>
                  <a:cubicBezTo>
                    <a:pt x="190" y="9"/>
                    <a:pt x="189" y="9"/>
                    <a:pt x="188" y="8"/>
                  </a:cubicBezTo>
                  <a:cubicBezTo>
                    <a:pt x="180" y="5"/>
                    <a:pt x="173" y="3"/>
                    <a:pt x="167" y="2"/>
                  </a:cubicBezTo>
                  <a:cubicBezTo>
                    <a:pt x="164" y="1"/>
                    <a:pt x="160" y="0"/>
                    <a:pt x="15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2" name="Oval 18"/>
            <p:cNvSpPr>
              <a:spLocks noChangeArrowheads="1"/>
            </p:cNvSpPr>
            <p:nvPr/>
          </p:nvSpPr>
          <p:spPr bwMode="auto">
            <a:xfrm>
              <a:off x="2468896" y="2965278"/>
              <a:ext cx="277208" cy="27720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sp>
        <p:nvSpPr>
          <p:cNvPr id="53" name="Isosceles Triangle 52"/>
          <p:cNvSpPr/>
          <p:nvPr/>
        </p:nvSpPr>
        <p:spPr>
          <a:xfrm>
            <a:off x="3562626" y="2764244"/>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698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p:cNvSpPr/>
          <p:nvPr/>
        </p:nvSpPr>
        <p:spPr>
          <a:xfrm>
            <a:off x="5812787" y="2269594"/>
            <a:ext cx="3147082" cy="6839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Rectangle 3"/>
          <p:cNvSpPr/>
          <p:nvPr/>
        </p:nvSpPr>
        <p:spPr>
          <a:xfrm>
            <a:off x="5814856" y="1442157"/>
            <a:ext cx="3145013" cy="831587"/>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itle 4"/>
          <p:cNvSpPr>
            <a:spLocks noGrp="1"/>
          </p:cNvSpPr>
          <p:nvPr>
            <p:ph type="title"/>
          </p:nvPr>
        </p:nvSpPr>
        <p:spPr>
          <a:xfrm>
            <a:off x="234000" y="473340"/>
            <a:ext cx="8744537" cy="387798"/>
          </a:xfrm>
        </p:spPr>
        <p:txBody>
          <a:bodyPr/>
          <a:lstStyle/>
          <a:p>
            <a:r>
              <a:rPr lang="hr-BA" sz="1400" dirty="0"/>
              <a:t>Zdravlje je glavni motiv za bavljenje sportskim, rekreacijskim ili drugim tjelesnim aktivnostima, no primjetne su znatne razlike u razlozima za bavljenje tjelesnom aktivnošću kod različitih društvenih skupina. </a:t>
            </a:r>
            <a:endParaRPr lang="sr-Latn-CS" sz="1400" dirty="0"/>
          </a:p>
        </p:txBody>
      </p:sp>
      <p:sp>
        <p:nvSpPr>
          <p:cNvPr id="6" name="Text Placeholder 5"/>
          <p:cNvSpPr>
            <a:spLocks noGrp="1"/>
          </p:cNvSpPr>
          <p:nvPr>
            <p:ph type="body" sz="quarter" idx="13"/>
          </p:nvPr>
        </p:nvSpPr>
        <p:spPr/>
        <p:txBody>
          <a:bodyPr/>
          <a:lstStyle/>
          <a:p>
            <a:r>
              <a:rPr lang="hr-BA" dirty="0"/>
              <a:t>Razlozi</a:t>
            </a:r>
            <a:r>
              <a:rPr lang="sr-Latn-RS" dirty="0"/>
              <a:t> bavljenja </a:t>
            </a:r>
            <a:r>
              <a:rPr lang="hr-BA" dirty="0"/>
              <a:t>tjelesnom</a:t>
            </a:r>
            <a:r>
              <a:rPr lang="sr-Latn-RS" dirty="0"/>
              <a:t> aktivnošću</a:t>
            </a:r>
            <a:endParaRPr lang="sr-Latn-CS" dirty="0"/>
          </a:p>
        </p:txBody>
      </p:sp>
      <p:sp>
        <p:nvSpPr>
          <p:cNvPr id="7" name="Text Placeholder 6"/>
          <p:cNvSpPr>
            <a:spLocks noGrp="1"/>
          </p:cNvSpPr>
          <p:nvPr>
            <p:ph type="body" sz="quarter" idx="16"/>
          </p:nvPr>
        </p:nvSpPr>
        <p:spPr/>
        <p:txBody>
          <a:bodyPr>
            <a:noAutofit/>
          </a:bodyPr>
          <a:lstStyle/>
          <a:p>
            <a:r>
              <a:rPr lang="sr-Latn-RS" dirty="0"/>
              <a:t>Baza</a:t>
            </a:r>
            <a:r>
              <a:rPr lang="en-US" dirty="0"/>
              <a:t>: </a:t>
            </a:r>
            <a:r>
              <a:rPr lang="hr-BA" dirty="0"/>
              <a:t>oni koji se bave nekom tjelesnom aktivnošću</a:t>
            </a:r>
            <a:r>
              <a:rPr lang="hr-HR" dirty="0"/>
              <a:t> </a:t>
            </a:r>
            <a:r>
              <a:rPr lang="en-US" dirty="0"/>
              <a:t>(N=</a:t>
            </a:r>
            <a:r>
              <a:rPr lang="hr-BA" dirty="0"/>
              <a:t>375</a:t>
            </a:r>
            <a:r>
              <a:rPr lang="en-US" dirty="0"/>
              <a:t>)</a:t>
            </a:r>
          </a:p>
          <a:p>
            <a:r>
              <a:rPr lang="sr-Latn-RS" dirty="0"/>
              <a:t>Pitanje </a:t>
            </a:r>
            <a:r>
              <a:rPr lang="hr-HR" dirty="0"/>
              <a:t>P6</a:t>
            </a:r>
            <a:r>
              <a:rPr lang="en-US" dirty="0"/>
              <a:t>: </a:t>
            </a:r>
            <a:r>
              <a:rPr lang="en-US" dirty="0" err="1"/>
              <a:t>Zašto</a:t>
            </a:r>
            <a:r>
              <a:rPr lang="en-US" dirty="0"/>
              <a:t> </a:t>
            </a:r>
            <a:r>
              <a:rPr lang="en-US" dirty="0" err="1"/>
              <a:t>vježbate</a:t>
            </a:r>
            <a:r>
              <a:rPr lang="en-US" dirty="0"/>
              <a:t> </a:t>
            </a:r>
            <a:r>
              <a:rPr lang="en-US" dirty="0" err="1"/>
              <a:t>ili</a:t>
            </a:r>
            <a:r>
              <a:rPr lang="en-US" dirty="0"/>
              <a:t> se </a:t>
            </a:r>
            <a:r>
              <a:rPr lang="en-US" dirty="0" err="1"/>
              <a:t>bavite</a:t>
            </a:r>
            <a:r>
              <a:rPr lang="en-US" dirty="0"/>
              <a:t> </a:t>
            </a:r>
            <a:r>
              <a:rPr lang="en-US" dirty="0" err="1"/>
              <a:t>sportskim</a:t>
            </a:r>
            <a:r>
              <a:rPr lang="en-US" dirty="0"/>
              <a:t> </a:t>
            </a:r>
            <a:r>
              <a:rPr lang="en-US" dirty="0" err="1"/>
              <a:t>ili</a:t>
            </a:r>
            <a:r>
              <a:rPr lang="en-US" dirty="0"/>
              <a:t> </a:t>
            </a:r>
            <a:r>
              <a:rPr lang="en-US" dirty="0" err="1"/>
              <a:t>rekreacijskim</a:t>
            </a:r>
            <a:r>
              <a:rPr lang="en-US" dirty="0"/>
              <a:t> </a:t>
            </a:r>
            <a:r>
              <a:rPr lang="en-US" dirty="0" err="1"/>
              <a:t>aktivnostima</a:t>
            </a:r>
            <a:r>
              <a:rPr lang="en-US" dirty="0"/>
              <a:t>? </a:t>
            </a:r>
            <a:endParaRPr lang="sr-Latn-CS" dirty="0"/>
          </a:p>
        </p:txBody>
      </p:sp>
      <p:graphicFrame>
        <p:nvGraphicFramePr>
          <p:cNvPr id="40" name="Chart 39"/>
          <p:cNvGraphicFramePr/>
          <p:nvPr>
            <p:extLst>
              <p:ext uri="{D42A27DB-BD31-4B8C-83A1-F6EECF244321}">
                <p14:modId xmlns:p14="http://schemas.microsoft.com/office/powerpoint/2010/main" val="613759885"/>
              </p:ext>
            </p:extLst>
          </p:nvPr>
        </p:nvGraphicFramePr>
        <p:xfrm>
          <a:off x="-538711" y="1105989"/>
          <a:ext cx="6897594" cy="3437328"/>
        </p:xfrm>
        <a:graphic>
          <a:graphicData uri="http://schemas.openxmlformats.org/drawingml/2006/chart">
            <c:chart xmlns:c="http://schemas.openxmlformats.org/drawingml/2006/chart" xmlns:r="http://schemas.openxmlformats.org/officeDocument/2006/relationships" r:id="rId2"/>
          </a:graphicData>
        </a:graphic>
      </p:graphicFrame>
      <p:grpSp>
        <p:nvGrpSpPr>
          <p:cNvPr id="50" name="Group 17"/>
          <p:cNvGrpSpPr>
            <a:grpSpLocks noChangeAspect="1"/>
          </p:cNvGrpSpPr>
          <p:nvPr/>
        </p:nvGrpSpPr>
        <p:grpSpPr>
          <a:xfrm>
            <a:off x="5836893" y="1552278"/>
            <a:ext cx="234197" cy="624045"/>
            <a:chOff x="3543300" y="1363663"/>
            <a:chExt cx="1552575" cy="4137026"/>
          </a:xfrm>
          <a:solidFill>
            <a:schemeClr val="accent1"/>
          </a:solidFill>
          <a:effectLst/>
        </p:grpSpPr>
        <p:sp>
          <p:nvSpPr>
            <p:cNvPr id="51" name="Freeform 6"/>
            <p:cNvSpPr>
              <a:spLocks/>
            </p:cNvSpPr>
            <p:nvPr/>
          </p:nvSpPr>
          <p:spPr bwMode="auto">
            <a:xfrm>
              <a:off x="3978275" y="1363663"/>
              <a:ext cx="671513"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2" name="Freeform 7"/>
            <p:cNvSpPr>
              <a:spLocks/>
            </p:cNvSpPr>
            <p:nvPr/>
          </p:nvSpPr>
          <p:spPr bwMode="auto">
            <a:xfrm>
              <a:off x="3543300" y="2136776"/>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grpSp>
        <p:nvGrpSpPr>
          <p:cNvPr id="53" name="Group 177"/>
          <p:cNvGrpSpPr>
            <a:grpSpLocks noChangeAspect="1"/>
          </p:cNvGrpSpPr>
          <p:nvPr/>
        </p:nvGrpSpPr>
        <p:grpSpPr>
          <a:xfrm>
            <a:off x="6097476" y="1540293"/>
            <a:ext cx="265408" cy="629115"/>
            <a:chOff x="2299310" y="2965278"/>
            <a:chExt cx="674429" cy="1461046"/>
          </a:xfrm>
          <a:solidFill>
            <a:schemeClr val="accent1"/>
          </a:solidFill>
          <a:effectLst/>
        </p:grpSpPr>
        <p:sp>
          <p:nvSpPr>
            <p:cNvPr id="72" name="Freeform 15"/>
            <p:cNvSpPr>
              <a:spLocks/>
            </p:cNvSpPr>
            <p:nvPr/>
          </p:nvSpPr>
          <p:spPr bwMode="auto">
            <a:xfrm>
              <a:off x="2785890" y="3606442"/>
              <a:ext cx="187849" cy="389395"/>
            </a:xfrm>
            <a:custGeom>
              <a:avLst/>
              <a:gdLst/>
              <a:ahLst/>
              <a:cxnLst>
                <a:cxn ang="0">
                  <a:pos x="90" y="124"/>
                </a:cxn>
                <a:cxn ang="0">
                  <a:pos x="89" y="140"/>
                </a:cxn>
                <a:cxn ang="0">
                  <a:pos x="49" y="178"/>
                </a:cxn>
                <a:cxn ang="0">
                  <a:pos x="47" y="178"/>
                </a:cxn>
                <a:cxn ang="0">
                  <a:pos x="20" y="165"/>
                </a:cxn>
                <a:cxn ang="0">
                  <a:pos x="10" y="136"/>
                </a:cxn>
                <a:cxn ang="0">
                  <a:pos x="12" y="63"/>
                </a:cxn>
                <a:cxn ang="0">
                  <a:pos x="9" y="0"/>
                </a:cxn>
                <a:cxn ang="0">
                  <a:pos x="0" y="4"/>
                </a:cxn>
                <a:cxn ang="0">
                  <a:pos x="0" y="15"/>
                </a:cxn>
                <a:cxn ang="0">
                  <a:pos x="0" y="253"/>
                </a:cxn>
                <a:cxn ang="0">
                  <a:pos x="116" y="198"/>
                </a:cxn>
                <a:cxn ang="0">
                  <a:pos x="120" y="188"/>
                </a:cxn>
                <a:cxn ang="0">
                  <a:pos x="90" y="124"/>
                </a:cxn>
              </a:cxnLst>
              <a:rect l="0" t="0" r="r" b="b"/>
              <a:pathLst>
                <a:path w="122" h="253">
                  <a:moveTo>
                    <a:pt x="90" y="124"/>
                  </a:moveTo>
                  <a:cubicBezTo>
                    <a:pt x="90" y="129"/>
                    <a:pt x="90" y="135"/>
                    <a:pt x="89" y="140"/>
                  </a:cubicBezTo>
                  <a:cubicBezTo>
                    <a:pt x="88" y="162"/>
                    <a:pt x="71" y="178"/>
                    <a:pt x="49" y="178"/>
                  </a:cubicBezTo>
                  <a:cubicBezTo>
                    <a:pt x="49" y="178"/>
                    <a:pt x="48" y="178"/>
                    <a:pt x="47" y="178"/>
                  </a:cubicBezTo>
                  <a:cubicBezTo>
                    <a:pt x="36" y="177"/>
                    <a:pt x="27" y="173"/>
                    <a:pt x="20" y="165"/>
                  </a:cubicBezTo>
                  <a:cubicBezTo>
                    <a:pt x="12" y="157"/>
                    <a:pt x="9" y="146"/>
                    <a:pt x="10" y="136"/>
                  </a:cubicBezTo>
                  <a:cubicBezTo>
                    <a:pt x="11" y="110"/>
                    <a:pt x="12" y="86"/>
                    <a:pt x="12" y="63"/>
                  </a:cubicBezTo>
                  <a:cubicBezTo>
                    <a:pt x="12" y="39"/>
                    <a:pt x="11" y="18"/>
                    <a:pt x="9" y="0"/>
                  </a:cubicBezTo>
                  <a:cubicBezTo>
                    <a:pt x="0" y="4"/>
                    <a:pt x="0" y="4"/>
                    <a:pt x="0" y="4"/>
                  </a:cubicBezTo>
                  <a:cubicBezTo>
                    <a:pt x="0" y="15"/>
                    <a:pt x="0" y="15"/>
                    <a:pt x="0" y="15"/>
                  </a:cubicBezTo>
                  <a:cubicBezTo>
                    <a:pt x="0" y="253"/>
                    <a:pt x="0" y="253"/>
                    <a:pt x="0" y="253"/>
                  </a:cubicBezTo>
                  <a:cubicBezTo>
                    <a:pt x="116" y="198"/>
                    <a:pt x="116" y="198"/>
                    <a:pt x="116" y="198"/>
                  </a:cubicBezTo>
                  <a:cubicBezTo>
                    <a:pt x="120" y="197"/>
                    <a:pt x="122" y="192"/>
                    <a:pt x="120" y="188"/>
                  </a:cubicBezTo>
                  <a:lnTo>
                    <a:pt x="90" y="1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3" name="Freeform 16"/>
            <p:cNvSpPr>
              <a:spLocks/>
            </p:cNvSpPr>
            <p:nvPr/>
          </p:nvSpPr>
          <p:spPr bwMode="auto">
            <a:xfrm>
              <a:off x="2299310" y="3292056"/>
              <a:ext cx="474188" cy="1134268"/>
            </a:xfrm>
            <a:custGeom>
              <a:avLst/>
              <a:gdLst/>
              <a:ahLst/>
              <a:cxnLst>
                <a:cxn ang="0">
                  <a:pos x="92" y="687"/>
                </a:cxn>
                <a:cxn ang="0">
                  <a:pos x="141" y="736"/>
                </a:cxn>
                <a:cxn ang="0">
                  <a:pos x="190" y="687"/>
                </a:cxn>
                <a:cxn ang="0">
                  <a:pos x="190" y="326"/>
                </a:cxn>
                <a:cxn ang="0">
                  <a:pos x="209" y="326"/>
                </a:cxn>
                <a:cxn ang="0">
                  <a:pos x="209" y="687"/>
                </a:cxn>
                <a:cxn ang="0">
                  <a:pos x="258" y="736"/>
                </a:cxn>
                <a:cxn ang="0">
                  <a:pos x="308" y="687"/>
                </a:cxn>
                <a:cxn ang="0">
                  <a:pos x="308" y="295"/>
                </a:cxn>
                <a:cxn ang="0">
                  <a:pos x="308" y="294"/>
                </a:cxn>
                <a:cxn ang="0">
                  <a:pos x="88" y="0"/>
                </a:cxn>
                <a:cxn ang="0">
                  <a:pos x="88" y="0"/>
                </a:cxn>
                <a:cxn ang="0">
                  <a:pos x="27" y="75"/>
                </a:cxn>
                <a:cxn ang="0">
                  <a:pos x="0" y="267"/>
                </a:cxn>
                <a:cxn ang="0">
                  <a:pos x="2" y="344"/>
                </a:cxn>
                <a:cxn ang="0">
                  <a:pos x="34" y="374"/>
                </a:cxn>
                <a:cxn ang="0">
                  <a:pos x="36" y="374"/>
                </a:cxn>
                <a:cxn ang="0">
                  <a:pos x="66" y="340"/>
                </a:cxn>
                <a:cxn ang="0">
                  <a:pos x="64" y="267"/>
                </a:cxn>
                <a:cxn ang="0">
                  <a:pos x="84" y="107"/>
                </a:cxn>
                <a:cxn ang="0">
                  <a:pos x="92" y="88"/>
                </a:cxn>
                <a:cxn ang="0">
                  <a:pos x="92" y="687"/>
                </a:cxn>
              </a:cxnLst>
              <a:rect l="0" t="0" r="r" b="b"/>
              <a:pathLst>
                <a:path w="308" h="736">
                  <a:moveTo>
                    <a:pt x="92" y="687"/>
                  </a:moveTo>
                  <a:cubicBezTo>
                    <a:pt x="92" y="714"/>
                    <a:pt x="114" y="736"/>
                    <a:pt x="141" y="736"/>
                  </a:cubicBezTo>
                  <a:cubicBezTo>
                    <a:pt x="168" y="736"/>
                    <a:pt x="190" y="714"/>
                    <a:pt x="190" y="687"/>
                  </a:cubicBezTo>
                  <a:cubicBezTo>
                    <a:pt x="190" y="326"/>
                    <a:pt x="190" y="326"/>
                    <a:pt x="190" y="326"/>
                  </a:cubicBezTo>
                  <a:cubicBezTo>
                    <a:pt x="209" y="326"/>
                    <a:pt x="209" y="326"/>
                    <a:pt x="209" y="326"/>
                  </a:cubicBezTo>
                  <a:cubicBezTo>
                    <a:pt x="209" y="687"/>
                    <a:pt x="209" y="687"/>
                    <a:pt x="209" y="687"/>
                  </a:cubicBezTo>
                  <a:cubicBezTo>
                    <a:pt x="209" y="714"/>
                    <a:pt x="231" y="736"/>
                    <a:pt x="258" y="736"/>
                  </a:cubicBezTo>
                  <a:cubicBezTo>
                    <a:pt x="286" y="736"/>
                    <a:pt x="308" y="714"/>
                    <a:pt x="308" y="687"/>
                  </a:cubicBezTo>
                  <a:cubicBezTo>
                    <a:pt x="308" y="295"/>
                    <a:pt x="308" y="295"/>
                    <a:pt x="308" y="295"/>
                  </a:cubicBezTo>
                  <a:cubicBezTo>
                    <a:pt x="308" y="294"/>
                    <a:pt x="308" y="294"/>
                    <a:pt x="308" y="294"/>
                  </a:cubicBezTo>
                  <a:cubicBezTo>
                    <a:pt x="183" y="177"/>
                    <a:pt x="96" y="13"/>
                    <a:pt x="88" y="0"/>
                  </a:cubicBezTo>
                  <a:cubicBezTo>
                    <a:pt x="88" y="0"/>
                    <a:pt x="88" y="0"/>
                    <a:pt x="88" y="0"/>
                  </a:cubicBezTo>
                  <a:cubicBezTo>
                    <a:pt x="67" y="10"/>
                    <a:pt x="43" y="34"/>
                    <a:pt x="27" y="75"/>
                  </a:cubicBezTo>
                  <a:cubicBezTo>
                    <a:pt x="11" y="117"/>
                    <a:pt x="0" y="177"/>
                    <a:pt x="0" y="267"/>
                  </a:cubicBezTo>
                  <a:cubicBezTo>
                    <a:pt x="0" y="291"/>
                    <a:pt x="0" y="316"/>
                    <a:pt x="2" y="344"/>
                  </a:cubicBezTo>
                  <a:cubicBezTo>
                    <a:pt x="3" y="361"/>
                    <a:pt x="17" y="374"/>
                    <a:pt x="34" y="374"/>
                  </a:cubicBezTo>
                  <a:cubicBezTo>
                    <a:pt x="35" y="374"/>
                    <a:pt x="35" y="374"/>
                    <a:pt x="36" y="374"/>
                  </a:cubicBezTo>
                  <a:cubicBezTo>
                    <a:pt x="54" y="373"/>
                    <a:pt x="67" y="358"/>
                    <a:pt x="66" y="340"/>
                  </a:cubicBezTo>
                  <a:cubicBezTo>
                    <a:pt x="64" y="314"/>
                    <a:pt x="64" y="289"/>
                    <a:pt x="64" y="267"/>
                  </a:cubicBezTo>
                  <a:cubicBezTo>
                    <a:pt x="64" y="189"/>
                    <a:pt x="73" y="139"/>
                    <a:pt x="84" y="107"/>
                  </a:cubicBezTo>
                  <a:cubicBezTo>
                    <a:pt x="86" y="100"/>
                    <a:pt x="89" y="93"/>
                    <a:pt x="92" y="88"/>
                  </a:cubicBezTo>
                  <a:lnTo>
                    <a:pt x="92" y="6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4" name="Freeform 17"/>
            <p:cNvSpPr>
              <a:spLocks/>
            </p:cNvSpPr>
            <p:nvPr/>
          </p:nvSpPr>
          <p:spPr bwMode="auto">
            <a:xfrm>
              <a:off x="2483898" y="3276402"/>
              <a:ext cx="431791" cy="591593"/>
            </a:xfrm>
            <a:custGeom>
              <a:avLst/>
              <a:gdLst/>
              <a:ahLst/>
              <a:cxnLst>
                <a:cxn ang="0">
                  <a:pos x="157" y="0"/>
                </a:cxn>
                <a:cxn ang="0">
                  <a:pos x="2" y="0"/>
                </a:cxn>
                <a:cxn ang="0">
                  <a:pos x="0" y="0"/>
                </a:cxn>
                <a:cxn ang="0">
                  <a:pos x="0" y="1"/>
                </a:cxn>
                <a:cxn ang="0">
                  <a:pos x="13" y="23"/>
                </a:cxn>
                <a:cxn ang="0">
                  <a:pos x="60" y="98"/>
                </a:cxn>
                <a:cxn ang="0">
                  <a:pos x="188" y="262"/>
                </a:cxn>
                <a:cxn ang="0">
                  <a:pos x="188" y="229"/>
                </a:cxn>
                <a:cxn ang="0">
                  <a:pos x="188" y="98"/>
                </a:cxn>
                <a:cxn ang="0">
                  <a:pos x="195" y="115"/>
                </a:cxn>
                <a:cxn ang="0">
                  <a:pos x="196" y="117"/>
                </a:cxn>
                <a:cxn ang="0">
                  <a:pos x="199" y="125"/>
                </a:cxn>
                <a:cxn ang="0">
                  <a:pos x="216" y="277"/>
                </a:cxn>
                <a:cxn ang="0">
                  <a:pos x="213" y="350"/>
                </a:cxn>
                <a:cxn ang="0">
                  <a:pos x="244" y="384"/>
                </a:cxn>
                <a:cxn ang="0">
                  <a:pos x="245" y="384"/>
                </a:cxn>
                <a:cxn ang="0">
                  <a:pos x="277" y="354"/>
                </a:cxn>
                <a:cxn ang="0">
                  <a:pos x="280" y="277"/>
                </a:cxn>
                <a:cxn ang="0">
                  <a:pos x="247" y="73"/>
                </a:cxn>
                <a:cxn ang="0">
                  <a:pos x="234" y="50"/>
                </a:cxn>
                <a:cxn ang="0">
                  <a:pos x="191" y="10"/>
                </a:cxn>
                <a:cxn ang="0">
                  <a:pos x="188" y="8"/>
                </a:cxn>
                <a:cxn ang="0">
                  <a:pos x="167" y="2"/>
                </a:cxn>
                <a:cxn ang="0">
                  <a:pos x="157" y="0"/>
                </a:cxn>
              </a:cxnLst>
              <a:rect l="0" t="0" r="r" b="b"/>
              <a:pathLst>
                <a:path w="280" h="384">
                  <a:moveTo>
                    <a:pt x="157" y="0"/>
                  </a:moveTo>
                  <a:cubicBezTo>
                    <a:pt x="2" y="0"/>
                    <a:pt x="2" y="0"/>
                    <a:pt x="2" y="0"/>
                  </a:cubicBezTo>
                  <a:cubicBezTo>
                    <a:pt x="2" y="0"/>
                    <a:pt x="1" y="0"/>
                    <a:pt x="0" y="0"/>
                  </a:cubicBezTo>
                  <a:cubicBezTo>
                    <a:pt x="0" y="1"/>
                    <a:pt x="0" y="1"/>
                    <a:pt x="0" y="1"/>
                  </a:cubicBezTo>
                  <a:cubicBezTo>
                    <a:pt x="3" y="6"/>
                    <a:pt x="7" y="14"/>
                    <a:pt x="13" y="23"/>
                  </a:cubicBezTo>
                  <a:cubicBezTo>
                    <a:pt x="24" y="42"/>
                    <a:pt x="40" y="68"/>
                    <a:pt x="60" y="98"/>
                  </a:cubicBezTo>
                  <a:cubicBezTo>
                    <a:pt x="98" y="155"/>
                    <a:pt x="128" y="205"/>
                    <a:pt x="188" y="262"/>
                  </a:cubicBezTo>
                  <a:cubicBezTo>
                    <a:pt x="188" y="229"/>
                    <a:pt x="188" y="229"/>
                    <a:pt x="188" y="229"/>
                  </a:cubicBezTo>
                  <a:cubicBezTo>
                    <a:pt x="188" y="98"/>
                    <a:pt x="188" y="98"/>
                    <a:pt x="188" y="98"/>
                  </a:cubicBezTo>
                  <a:cubicBezTo>
                    <a:pt x="190" y="103"/>
                    <a:pt x="193" y="108"/>
                    <a:pt x="195" y="115"/>
                  </a:cubicBezTo>
                  <a:cubicBezTo>
                    <a:pt x="195" y="116"/>
                    <a:pt x="196" y="116"/>
                    <a:pt x="196" y="117"/>
                  </a:cubicBezTo>
                  <a:cubicBezTo>
                    <a:pt x="197" y="120"/>
                    <a:pt x="198" y="123"/>
                    <a:pt x="199" y="125"/>
                  </a:cubicBezTo>
                  <a:cubicBezTo>
                    <a:pt x="208" y="157"/>
                    <a:pt x="216" y="206"/>
                    <a:pt x="216" y="277"/>
                  </a:cubicBezTo>
                  <a:cubicBezTo>
                    <a:pt x="216" y="299"/>
                    <a:pt x="215" y="324"/>
                    <a:pt x="213" y="350"/>
                  </a:cubicBezTo>
                  <a:cubicBezTo>
                    <a:pt x="212" y="368"/>
                    <a:pt x="226" y="383"/>
                    <a:pt x="244" y="384"/>
                  </a:cubicBezTo>
                  <a:cubicBezTo>
                    <a:pt x="244" y="384"/>
                    <a:pt x="245" y="384"/>
                    <a:pt x="245" y="384"/>
                  </a:cubicBezTo>
                  <a:cubicBezTo>
                    <a:pt x="262" y="384"/>
                    <a:pt x="276" y="371"/>
                    <a:pt x="277" y="354"/>
                  </a:cubicBezTo>
                  <a:cubicBezTo>
                    <a:pt x="279" y="326"/>
                    <a:pt x="280" y="301"/>
                    <a:pt x="280" y="277"/>
                  </a:cubicBezTo>
                  <a:cubicBezTo>
                    <a:pt x="280" y="178"/>
                    <a:pt x="266" y="115"/>
                    <a:pt x="247" y="73"/>
                  </a:cubicBezTo>
                  <a:cubicBezTo>
                    <a:pt x="243" y="64"/>
                    <a:pt x="239" y="57"/>
                    <a:pt x="234" y="50"/>
                  </a:cubicBezTo>
                  <a:cubicBezTo>
                    <a:pt x="221" y="30"/>
                    <a:pt x="206" y="17"/>
                    <a:pt x="191" y="10"/>
                  </a:cubicBezTo>
                  <a:cubicBezTo>
                    <a:pt x="190" y="9"/>
                    <a:pt x="189" y="9"/>
                    <a:pt x="188" y="8"/>
                  </a:cubicBezTo>
                  <a:cubicBezTo>
                    <a:pt x="180" y="5"/>
                    <a:pt x="173" y="3"/>
                    <a:pt x="167" y="2"/>
                  </a:cubicBezTo>
                  <a:cubicBezTo>
                    <a:pt x="164" y="1"/>
                    <a:pt x="160" y="0"/>
                    <a:pt x="15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75" name="Oval 18"/>
            <p:cNvSpPr>
              <a:spLocks noChangeArrowheads="1"/>
            </p:cNvSpPr>
            <p:nvPr/>
          </p:nvSpPr>
          <p:spPr bwMode="auto">
            <a:xfrm>
              <a:off x="2468896" y="2965278"/>
              <a:ext cx="277208" cy="27720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sp>
        <p:nvSpPr>
          <p:cNvPr id="8" name="TextBox 7"/>
          <p:cNvSpPr txBox="1"/>
          <p:nvPr/>
        </p:nvSpPr>
        <p:spPr>
          <a:xfrm>
            <a:off x="6424948" y="1491578"/>
            <a:ext cx="2430413" cy="769441"/>
          </a:xfrm>
          <a:prstGeom prst="rect">
            <a:avLst/>
          </a:prstGeom>
        </p:spPr>
        <p:txBody>
          <a:bodyPr vert="horz" wrap="square" lIns="0" tIns="0" rIns="0" bIns="0" rtlCol="0">
            <a:spAutoFit/>
          </a:bodyPr>
          <a:lstStyle/>
          <a:p>
            <a:pPr marL="4763" algn="just"/>
            <a:r>
              <a:rPr lang="hr-HR" sz="1000" dirty="0"/>
              <a:t>Muškarci i pripadnici najmlađe dobne skupine (15-20 godina) češće od prosjeka populacije se tjelesnim aktivnostima bave iz zabave, kako bi bili s prijateljima te kako bi osjetili duh natjecanja. </a:t>
            </a:r>
          </a:p>
        </p:txBody>
      </p:sp>
      <p:sp>
        <p:nvSpPr>
          <p:cNvPr id="114" name="TextBox 113"/>
          <p:cNvSpPr txBox="1"/>
          <p:nvPr/>
        </p:nvSpPr>
        <p:spPr>
          <a:xfrm>
            <a:off x="6434324" y="2377108"/>
            <a:ext cx="2447156" cy="461665"/>
          </a:xfrm>
          <a:prstGeom prst="rect">
            <a:avLst/>
          </a:prstGeom>
        </p:spPr>
        <p:txBody>
          <a:bodyPr vert="horz" wrap="square" lIns="0" tIns="0" rIns="0" bIns="0" rtlCol="0">
            <a:spAutoFit/>
          </a:bodyPr>
          <a:lstStyle/>
          <a:p>
            <a:pPr marL="4763" algn="just"/>
            <a:r>
              <a:rPr lang="hr-HR" sz="1000" dirty="0"/>
              <a:t>S druge strane, osobe u tridesetima češće se bave sportskim ili rekreacijskim aktivnostima kako bi poboljšali svoj izgled.  </a:t>
            </a:r>
          </a:p>
        </p:txBody>
      </p:sp>
      <p:sp>
        <p:nvSpPr>
          <p:cNvPr id="115" name="Rectangle 114"/>
          <p:cNvSpPr/>
          <p:nvPr/>
        </p:nvSpPr>
        <p:spPr>
          <a:xfrm>
            <a:off x="5810718" y="2946115"/>
            <a:ext cx="3149151" cy="8333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6" name="TextBox 115"/>
          <p:cNvSpPr txBox="1"/>
          <p:nvPr/>
        </p:nvSpPr>
        <p:spPr>
          <a:xfrm>
            <a:off x="6392134" y="2973109"/>
            <a:ext cx="2489345" cy="769441"/>
          </a:xfrm>
          <a:prstGeom prst="rect">
            <a:avLst/>
          </a:prstGeom>
        </p:spPr>
        <p:txBody>
          <a:bodyPr vert="horz" wrap="square" lIns="0" tIns="0" rIns="0" bIns="0" rtlCol="0">
            <a:spAutoFit/>
          </a:bodyPr>
          <a:lstStyle/>
          <a:p>
            <a:pPr marL="4763" algn="just"/>
            <a:r>
              <a:rPr lang="hr-HR" sz="1000" dirty="0"/>
              <a:t>Osobe viših prigoda češće kao razloge bavljenja fizičkim aktivnostima ističu opuštanje, poboljšanje kondicije i tjelesne izvedbe, ali i stjecanje novih poznanstava te želju da osjete duh natjecanja. </a:t>
            </a:r>
          </a:p>
        </p:txBody>
      </p:sp>
      <p:grpSp>
        <p:nvGrpSpPr>
          <p:cNvPr id="117" name="Grupa 100"/>
          <p:cNvGrpSpPr/>
          <p:nvPr/>
        </p:nvGrpSpPr>
        <p:grpSpPr>
          <a:xfrm>
            <a:off x="5913857" y="3243623"/>
            <a:ext cx="331037" cy="304191"/>
            <a:chOff x="3919833" y="4331664"/>
            <a:chExt cx="502485" cy="455441"/>
          </a:xfrm>
          <a:solidFill>
            <a:schemeClr val="accent1"/>
          </a:solidFill>
          <a:effectLst>
            <a:outerShdw blurRad="50800" dist="38100" dir="2700000" algn="tl" rotWithShape="0">
              <a:prstClr val="black">
                <a:alpha val="40000"/>
              </a:prstClr>
            </a:outerShdw>
          </a:effectLst>
        </p:grpSpPr>
        <p:sp>
          <p:nvSpPr>
            <p:cNvPr id="118" name="Freeform 70"/>
            <p:cNvSpPr>
              <a:spLocks noEditPoints="1"/>
            </p:cNvSpPr>
            <p:nvPr/>
          </p:nvSpPr>
          <p:spPr bwMode="auto">
            <a:xfrm>
              <a:off x="3919833" y="4331664"/>
              <a:ext cx="502485" cy="241116"/>
            </a:xfrm>
            <a:custGeom>
              <a:avLst/>
              <a:gdLst/>
              <a:ahLst/>
              <a:cxnLst>
                <a:cxn ang="0">
                  <a:pos x="667" y="0"/>
                </a:cxn>
                <a:cxn ang="0">
                  <a:pos x="0" y="232"/>
                </a:cxn>
                <a:cxn ang="0">
                  <a:pos x="0" y="408"/>
                </a:cxn>
                <a:cxn ang="0">
                  <a:pos x="667" y="640"/>
                </a:cxn>
                <a:cxn ang="0">
                  <a:pos x="1334" y="408"/>
                </a:cxn>
                <a:cxn ang="0">
                  <a:pos x="1334" y="232"/>
                </a:cxn>
                <a:cxn ang="0">
                  <a:pos x="667" y="0"/>
                </a:cxn>
                <a:cxn ang="0">
                  <a:pos x="151" y="531"/>
                </a:cxn>
                <a:cxn ang="0">
                  <a:pos x="62" y="480"/>
                </a:cxn>
                <a:cxn ang="0">
                  <a:pos x="62" y="307"/>
                </a:cxn>
                <a:cxn ang="0">
                  <a:pos x="151" y="358"/>
                </a:cxn>
                <a:cxn ang="0">
                  <a:pos x="151" y="531"/>
                </a:cxn>
                <a:cxn ang="0">
                  <a:pos x="282" y="575"/>
                </a:cxn>
                <a:cxn ang="0">
                  <a:pos x="193" y="548"/>
                </a:cxn>
                <a:cxn ang="0">
                  <a:pos x="193" y="375"/>
                </a:cxn>
                <a:cxn ang="0">
                  <a:pos x="282" y="402"/>
                </a:cxn>
                <a:cxn ang="0">
                  <a:pos x="282" y="575"/>
                </a:cxn>
                <a:cxn ang="0">
                  <a:pos x="413" y="601"/>
                </a:cxn>
                <a:cxn ang="0">
                  <a:pos x="324" y="585"/>
                </a:cxn>
                <a:cxn ang="0">
                  <a:pos x="324" y="412"/>
                </a:cxn>
                <a:cxn ang="0">
                  <a:pos x="413" y="428"/>
                </a:cxn>
                <a:cxn ang="0">
                  <a:pos x="413" y="601"/>
                </a:cxn>
                <a:cxn ang="0">
                  <a:pos x="1217" y="515"/>
                </a:cxn>
                <a:cxn ang="0">
                  <a:pos x="1128" y="553"/>
                </a:cxn>
                <a:cxn ang="0">
                  <a:pos x="1128" y="380"/>
                </a:cxn>
                <a:cxn ang="0">
                  <a:pos x="1217" y="342"/>
                </a:cxn>
                <a:cxn ang="0">
                  <a:pos x="1217" y="515"/>
                </a:cxn>
                <a:cxn ang="0">
                  <a:pos x="1121" y="344"/>
                </a:cxn>
                <a:cxn ang="0">
                  <a:pos x="667" y="409"/>
                </a:cxn>
                <a:cxn ang="0">
                  <a:pos x="213" y="344"/>
                </a:cxn>
                <a:cxn ang="0">
                  <a:pos x="54" y="232"/>
                </a:cxn>
                <a:cxn ang="0">
                  <a:pos x="213" y="119"/>
                </a:cxn>
                <a:cxn ang="0">
                  <a:pos x="667" y="55"/>
                </a:cxn>
                <a:cxn ang="0">
                  <a:pos x="1121" y="119"/>
                </a:cxn>
                <a:cxn ang="0">
                  <a:pos x="1280" y="232"/>
                </a:cxn>
                <a:cxn ang="0">
                  <a:pos x="1121" y="344"/>
                </a:cxn>
              </a:cxnLst>
              <a:rect l="0" t="0" r="r" b="b"/>
              <a:pathLst>
                <a:path w="1334" h="640">
                  <a:moveTo>
                    <a:pt x="667" y="0"/>
                  </a:moveTo>
                  <a:cubicBezTo>
                    <a:pt x="298" y="0"/>
                    <a:pt x="0" y="104"/>
                    <a:pt x="0" y="232"/>
                  </a:cubicBezTo>
                  <a:cubicBezTo>
                    <a:pt x="0" y="408"/>
                    <a:pt x="0" y="408"/>
                    <a:pt x="0" y="408"/>
                  </a:cubicBezTo>
                  <a:cubicBezTo>
                    <a:pt x="0" y="537"/>
                    <a:pt x="298" y="640"/>
                    <a:pt x="667" y="640"/>
                  </a:cubicBezTo>
                  <a:cubicBezTo>
                    <a:pt x="1035" y="640"/>
                    <a:pt x="1334" y="537"/>
                    <a:pt x="1334" y="408"/>
                  </a:cubicBezTo>
                  <a:cubicBezTo>
                    <a:pt x="1334" y="232"/>
                    <a:pt x="1334" y="232"/>
                    <a:pt x="1334" y="232"/>
                  </a:cubicBezTo>
                  <a:cubicBezTo>
                    <a:pt x="1334" y="104"/>
                    <a:pt x="1035" y="0"/>
                    <a:pt x="667" y="0"/>
                  </a:cubicBezTo>
                  <a:close/>
                  <a:moveTo>
                    <a:pt x="151" y="531"/>
                  </a:moveTo>
                  <a:cubicBezTo>
                    <a:pt x="116" y="516"/>
                    <a:pt x="86" y="498"/>
                    <a:pt x="62" y="480"/>
                  </a:cubicBezTo>
                  <a:cubicBezTo>
                    <a:pt x="62" y="307"/>
                    <a:pt x="62" y="307"/>
                    <a:pt x="62" y="307"/>
                  </a:cubicBezTo>
                  <a:cubicBezTo>
                    <a:pt x="86" y="325"/>
                    <a:pt x="116" y="343"/>
                    <a:pt x="151" y="358"/>
                  </a:cubicBezTo>
                  <a:lnTo>
                    <a:pt x="151" y="531"/>
                  </a:lnTo>
                  <a:close/>
                  <a:moveTo>
                    <a:pt x="282" y="575"/>
                  </a:moveTo>
                  <a:cubicBezTo>
                    <a:pt x="250" y="567"/>
                    <a:pt x="221" y="558"/>
                    <a:pt x="193" y="548"/>
                  </a:cubicBezTo>
                  <a:cubicBezTo>
                    <a:pt x="193" y="375"/>
                    <a:pt x="193" y="375"/>
                    <a:pt x="193" y="375"/>
                  </a:cubicBezTo>
                  <a:cubicBezTo>
                    <a:pt x="221" y="385"/>
                    <a:pt x="250" y="394"/>
                    <a:pt x="282" y="402"/>
                  </a:cubicBezTo>
                  <a:lnTo>
                    <a:pt x="282" y="575"/>
                  </a:lnTo>
                  <a:close/>
                  <a:moveTo>
                    <a:pt x="413" y="601"/>
                  </a:moveTo>
                  <a:cubicBezTo>
                    <a:pt x="382" y="597"/>
                    <a:pt x="353" y="591"/>
                    <a:pt x="324" y="585"/>
                  </a:cubicBezTo>
                  <a:cubicBezTo>
                    <a:pt x="324" y="412"/>
                    <a:pt x="324" y="412"/>
                    <a:pt x="324" y="412"/>
                  </a:cubicBezTo>
                  <a:cubicBezTo>
                    <a:pt x="353" y="418"/>
                    <a:pt x="382" y="424"/>
                    <a:pt x="413" y="428"/>
                  </a:cubicBezTo>
                  <a:lnTo>
                    <a:pt x="413" y="601"/>
                  </a:lnTo>
                  <a:close/>
                  <a:moveTo>
                    <a:pt x="1217" y="515"/>
                  </a:moveTo>
                  <a:cubicBezTo>
                    <a:pt x="1191" y="529"/>
                    <a:pt x="1161" y="541"/>
                    <a:pt x="1128" y="553"/>
                  </a:cubicBezTo>
                  <a:cubicBezTo>
                    <a:pt x="1128" y="380"/>
                    <a:pt x="1128" y="380"/>
                    <a:pt x="1128" y="380"/>
                  </a:cubicBezTo>
                  <a:cubicBezTo>
                    <a:pt x="1161" y="368"/>
                    <a:pt x="1191" y="356"/>
                    <a:pt x="1217" y="342"/>
                  </a:cubicBezTo>
                  <a:lnTo>
                    <a:pt x="1217" y="515"/>
                  </a:lnTo>
                  <a:close/>
                  <a:moveTo>
                    <a:pt x="1121" y="344"/>
                  </a:moveTo>
                  <a:cubicBezTo>
                    <a:pt x="1000" y="386"/>
                    <a:pt x="839" y="409"/>
                    <a:pt x="667" y="409"/>
                  </a:cubicBezTo>
                  <a:cubicBezTo>
                    <a:pt x="495" y="409"/>
                    <a:pt x="333" y="386"/>
                    <a:pt x="213" y="344"/>
                  </a:cubicBezTo>
                  <a:cubicBezTo>
                    <a:pt x="103" y="306"/>
                    <a:pt x="54" y="261"/>
                    <a:pt x="54" y="232"/>
                  </a:cubicBezTo>
                  <a:cubicBezTo>
                    <a:pt x="54" y="203"/>
                    <a:pt x="103" y="158"/>
                    <a:pt x="213" y="119"/>
                  </a:cubicBezTo>
                  <a:cubicBezTo>
                    <a:pt x="333" y="78"/>
                    <a:pt x="495" y="55"/>
                    <a:pt x="667" y="55"/>
                  </a:cubicBezTo>
                  <a:cubicBezTo>
                    <a:pt x="839" y="55"/>
                    <a:pt x="1000" y="78"/>
                    <a:pt x="1121" y="119"/>
                  </a:cubicBezTo>
                  <a:cubicBezTo>
                    <a:pt x="1231" y="158"/>
                    <a:pt x="1280" y="203"/>
                    <a:pt x="1280" y="232"/>
                  </a:cubicBezTo>
                  <a:cubicBezTo>
                    <a:pt x="1280" y="261"/>
                    <a:pt x="1231" y="306"/>
                    <a:pt x="1121" y="3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119" name="Freeform 71"/>
            <p:cNvSpPr>
              <a:spLocks noEditPoints="1"/>
            </p:cNvSpPr>
            <p:nvPr/>
          </p:nvSpPr>
          <p:spPr bwMode="auto">
            <a:xfrm>
              <a:off x="3919833" y="4515850"/>
              <a:ext cx="502485" cy="16265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4"/>
                </a:cxn>
                <a:cxn ang="0">
                  <a:pos x="1128" y="171"/>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7"/>
                    <a:pt x="86" y="290"/>
                    <a:pt x="62" y="272"/>
                  </a:cubicBezTo>
                  <a:cubicBezTo>
                    <a:pt x="62" y="99"/>
                    <a:pt x="62" y="99"/>
                    <a:pt x="62" y="99"/>
                  </a:cubicBezTo>
                  <a:cubicBezTo>
                    <a:pt x="86" y="117"/>
                    <a:pt x="116" y="134"/>
                    <a:pt x="151" y="150"/>
                  </a:cubicBezTo>
                  <a:lnTo>
                    <a:pt x="151" y="323"/>
                  </a:lnTo>
                  <a:close/>
                  <a:moveTo>
                    <a:pt x="282" y="367"/>
                  </a:moveTo>
                  <a:cubicBezTo>
                    <a:pt x="250" y="359"/>
                    <a:pt x="221" y="350"/>
                    <a:pt x="193" y="340"/>
                  </a:cubicBezTo>
                  <a:cubicBezTo>
                    <a:pt x="193" y="167"/>
                    <a:pt x="193" y="167"/>
                    <a:pt x="193" y="167"/>
                  </a:cubicBezTo>
                  <a:cubicBezTo>
                    <a:pt x="221" y="177"/>
                    <a:pt x="250" y="186"/>
                    <a:pt x="282" y="194"/>
                  </a:cubicBezTo>
                  <a:lnTo>
                    <a:pt x="282" y="367"/>
                  </a:lnTo>
                  <a:close/>
                  <a:moveTo>
                    <a:pt x="413" y="393"/>
                  </a:moveTo>
                  <a:cubicBezTo>
                    <a:pt x="382" y="388"/>
                    <a:pt x="353" y="383"/>
                    <a:pt x="324" y="377"/>
                  </a:cubicBezTo>
                  <a:cubicBezTo>
                    <a:pt x="324" y="204"/>
                    <a:pt x="324" y="204"/>
                    <a:pt x="324" y="204"/>
                  </a:cubicBezTo>
                  <a:cubicBezTo>
                    <a:pt x="353" y="210"/>
                    <a:pt x="382" y="215"/>
                    <a:pt x="413" y="220"/>
                  </a:cubicBezTo>
                  <a:lnTo>
                    <a:pt x="413"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120" name="Freeform 72"/>
            <p:cNvSpPr>
              <a:spLocks noEditPoints="1"/>
            </p:cNvSpPr>
            <p:nvPr/>
          </p:nvSpPr>
          <p:spPr bwMode="auto">
            <a:xfrm>
              <a:off x="3919833" y="4624288"/>
              <a:ext cx="502485" cy="162817"/>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0"/>
                    <a:pt x="62" y="272"/>
                  </a:cubicBezTo>
                  <a:cubicBezTo>
                    <a:pt x="62" y="99"/>
                    <a:pt x="62" y="99"/>
                    <a:pt x="62" y="99"/>
                  </a:cubicBezTo>
                  <a:cubicBezTo>
                    <a:pt x="86" y="117"/>
                    <a:pt x="116" y="135"/>
                    <a:pt x="151" y="150"/>
                  </a:cubicBezTo>
                  <a:lnTo>
                    <a:pt x="151" y="323"/>
                  </a:lnTo>
                  <a:close/>
                  <a:moveTo>
                    <a:pt x="282" y="367"/>
                  </a:moveTo>
                  <a:cubicBezTo>
                    <a:pt x="250" y="359"/>
                    <a:pt x="221" y="350"/>
                    <a:pt x="193" y="340"/>
                  </a:cubicBezTo>
                  <a:cubicBezTo>
                    <a:pt x="193" y="167"/>
                    <a:pt x="193" y="167"/>
                    <a:pt x="193" y="167"/>
                  </a:cubicBezTo>
                  <a:cubicBezTo>
                    <a:pt x="221" y="177"/>
                    <a:pt x="250" y="186"/>
                    <a:pt x="282" y="194"/>
                  </a:cubicBezTo>
                  <a:lnTo>
                    <a:pt x="282" y="367"/>
                  </a:lnTo>
                  <a:close/>
                  <a:moveTo>
                    <a:pt x="413" y="393"/>
                  </a:moveTo>
                  <a:cubicBezTo>
                    <a:pt x="382" y="389"/>
                    <a:pt x="353" y="383"/>
                    <a:pt x="324" y="377"/>
                  </a:cubicBezTo>
                  <a:cubicBezTo>
                    <a:pt x="324" y="204"/>
                    <a:pt x="324" y="204"/>
                    <a:pt x="324" y="204"/>
                  </a:cubicBezTo>
                  <a:cubicBezTo>
                    <a:pt x="353" y="210"/>
                    <a:pt x="382" y="216"/>
                    <a:pt x="413" y="220"/>
                  </a:cubicBezTo>
                  <a:lnTo>
                    <a:pt x="413" y="393"/>
                  </a:lnTo>
                  <a:close/>
                  <a:moveTo>
                    <a:pt x="1217" y="307"/>
                  </a:moveTo>
                  <a:cubicBezTo>
                    <a:pt x="1191" y="320"/>
                    <a:pt x="1161" y="333"/>
                    <a:pt x="1128" y="345"/>
                  </a:cubicBezTo>
                  <a:cubicBezTo>
                    <a:pt x="1128" y="172"/>
                    <a:pt x="1128" y="172"/>
                    <a:pt x="1128" y="172"/>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121" name="Freeform 163"/>
            <p:cNvSpPr>
              <a:spLocks/>
            </p:cNvSpPr>
            <p:nvPr/>
          </p:nvSpPr>
          <p:spPr bwMode="auto">
            <a:xfrm>
              <a:off x="4093972" y="4364035"/>
              <a:ext cx="154366" cy="110033"/>
            </a:xfrm>
            <a:custGeom>
              <a:avLst/>
              <a:gdLst/>
              <a:ahLst/>
              <a:cxnLst>
                <a:cxn ang="0">
                  <a:pos x="410" y="231"/>
                </a:cxn>
                <a:cxn ang="0">
                  <a:pos x="379" y="282"/>
                </a:cxn>
                <a:cxn ang="0">
                  <a:pos x="230" y="292"/>
                </a:cxn>
                <a:cxn ang="0">
                  <a:pos x="80" y="281"/>
                </a:cxn>
                <a:cxn ang="0">
                  <a:pos x="50" y="231"/>
                </a:cxn>
                <a:cxn ang="0">
                  <a:pos x="50" y="177"/>
                </a:cxn>
                <a:cxn ang="0">
                  <a:pos x="0" y="177"/>
                </a:cxn>
                <a:cxn ang="0">
                  <a:pos x="15" y="149"/>
                </a:cxn>
                <a:cxn ang="0">
                  <a:pos x="50" y="149"/>
                </a:cxn>
                <a:cxn ang="0">
                  <a:pos x="50" y="134"/>
                </a:cxn>
                <a:cxn ang="0">
                  <a:pos x="0" y="134"/>
                </a:cxn>
                <a:cxn ang="0">
                  <a:pos x="15" y="105"/>
                </a:cxn>
                <a:cxn ang="0">
                  <a:pos x="50" y="105"/>
                </a:cxn>
                <a:cxn ang="0">
                  <a:pos x="50" y="61"/>
                </a:cxn>
                <a:cxn ang="0">
                  <a:pos x="81" y="10"/>
                </a:cxn>
                <a:cxn ang="0">
                  <a:pos x="229" y="0"/>
                </a:cxn>
                <a:cxn ang="0">
                  <a:pos x="379" y="11"/>
                </a:cxn>
                <a:cxn ang="0">
                  <a:pos x="410" y="61"/>
                </a:cxn>
                <a:cxn ang="0">
                  <a:pos x="410" y="88"/>
                </a:cxn>
                <a:cxn ang="0">
                  <a:pos x="253" y="88"/>
                </a:cxn>
                <a:cxn ang="0">
                  <a:pos x="253" y="63"/>
                </a:cxn>
                <a:cxn ang="0">
                  <a:pos x="248" y="51"/>
                </a:cxn>
                <a:cxn ang="0">
                  <a:pos x="230" y="48"/>
                </a:cxn>
                <a:cxn ang="0">
                  <a:pos x="212" y="51"/>
                </a:cxn>
                <a:cxn ang="0">
                  <a:pos x="207" y="63"/>
                </a:cxn>
                <a:cxn ang="0">
                  <a:pos x="207" y="105"/>
                </a:cxn>
                <a:cxn ang="0">
                  <a:pos x="350" y="105"/>
                </a:cxn>
                <a:cxn ang="0">
                  <a:pos x="335" y="134"/>
                </a:cxn>
                <a:cxn ang="0">
                  <a:pos x="207" y="134"/>
                </a:cxn>
                <a:cxn ang="0">
                  <a:pos x="207" y="149"/>
                </a:cxn>
                <a:cxn ang="0">
                  <a:pos x="326" y="149"/>
                </a:cxn>
                <a:cxn ang="0">
                  <a:pos x="310" y="177"/>
                </a:cxn>
                <a:cxn ang="0">
                  <a:pos x="207" y="177"/>
                </a:cxn>
                <a:cxn ang="0">
                  <a:pos x="207" y="230"/>
                </a:cxn>
                <a:cxn ang="0">
                  <a:pos x="212" y="241"/>
                </a:cxn>
                <a:cxn ang="0">
                  <a:pos x="230" y="244"/>
                </a:cxn>
                <a:cxn ang="0">
                  <a:pos x="247" y="240"/>
                </a:cxn>
                <a:cxn ang="0">
                  <a:pos x="253" y="230"/>
                </a:cxn>
                <a:cxn ang="0">
                  <a:pos x="253" y="194"/>
                </a:cxn>
                <a:cxn ang="0">
                  <a:pos x="410" y="194"/>
                </a:cxn>
                <a:cxn ang="0">
                  <a:pos x="410" y="231"/>
                </a:cxn>
              </a:cxnLst>
              <a:rect l="0" t="0" r="r" b="b"/>
              <a:pathLst>
                <a:path w="410" h="292">
                  <a:moveTo>
                    <a:pt x="410" y="231"/>
                  </a:moveTo>
                  <a:cubicBezTo>
                    <a:pt x="410" y="258"/>
                    <a:pt x="400" y="275"/>
                    <a:pt x="379" y="282"/>
                  </a:cubicBezTo>
                  <a:cubicBezTo>
                    <a:pt x="359" y="288"/>
                    <a:pt x="309" y="292"/>
                    <a:pt x="230" y="292"/>
                  </a:cubicBezTo>
                  <a:cubicBezTo>
                    <a:pt x="150" y="292"/>
                    <a:pt x="100" y="288"/>
                    <a:pt x="80" y="281"/>
                  </a:cubicBezTo>
                  <a:cubicBezTo>
                    <a:pt x="60" y="275"/>
                    <a:pt x="50" y="258"/>
                    <a:pt x="50" y="231"/>
                  </a:cubicBezTo>
                  <a:cubicBezTo>
                    <a:pt x="50" y="177"/>
                    <a:pt x="50" y="177"/>
                    <a:pt x="50" y="177"/>
                  </a:cubicBezTo>
                  <a:cubicBezTo>
                    <a:pt x="0" y="177"/>
                    <a:pt x="0" y="177"/>
                    <a:pt x="0" y="177"/>
                  </a:cubicBezTo>
                  <a:cubicBezTo>
                    <a:pt x="15" y="149"/>
                    <a:pt x="15" y="149"/>
                    <a:pt x="15" y="149"/>
                  </a:cubicBezTo>
                  <a:cubicBezTo>
                    <a:pt x="50" y="149"/>
                    <a:pt x="50" y="149"/>
                    <a:pt x="50" y="149"/>
                  </a:cubicBezTo>
                  <a:cubicBezTo>
                    <a:pt x="50" y="134"/>
                    <a:pt x="50" y="134"/>
                    <a:pt x="50" y="134"/>
                  </a:cubicBezTo>
                  <a:cubicBezTo>
                    <a:pt x="0" y="134"/>
                    <a:pt x="0" y="134"/>
                    <a:pt x="0" y="134"/>
                  </a:cubicBezTo>
                  <a:cubicBezTo>
                    <a:pt x="15" y="105"/>
                    <a:pt x="15" y="105"/>
                    <a:pt x="15" y="105"/>
                  </a:cubicBezTo>
                  <a:cubicBezTo>
                    <a:pt x="50" y="105"/>
                    <a:pt x="50" y="105"/>
                    <a:pt x="50" y="105"/>
                  </a:cubicBezTo>
                  <a:cubicBezTo>
                    <a:pt x="50" y="61"/>
                    <a:pt x="50" y="61"/>
                    <a:pt x="50" y="61"/>
                  </a:cubicBezTo>
                  <a:cubicBezTo>
                    <a:pt x="50" y="33"/>
                    <a:pt x="60" y="16"/>
                    <a:pt x="81" y="10"/>
                  </a:cubicBezTo>
                  <a:cubicBezTo>
                    <a:pt x="101" y="4"/>
                    <a:pt x="151" y="0"/>
                    <a:pt x="229" y="0"/>
                  </a:cubicBezTo>
                  <a:cubicBezTo>
                    <a:pt x="309" y="0"/>
                    <a:pt x="359" y="4"/>
                    <a:pt x="379" y="11"/>
                  </a:cubicBezTo>
                  <a:cubicBezTo>
                    <a:pt x="400" y="17"/>
                    <a:pt x="410" y="34"/>
                    <a:pt x="410" y="61"/>
                  </a:cubicBezTo>
                  <a:cubicBezTo>
                    <a:pt x="410" y="88"/>
                    <a:pt x="410" y="88"/>
                    <a:pt x="410" y="88"/>
                  </a:cubicBezTo>
                  <a:cubicBezTo>
                    <a:pt x="253" y="88"/>
                    <a:pt x="253" y="88"/>
                    <a:pt x="253" y="88"/>
                  </a:cubicBezTo>
                  <a:cubicBezTo>
                    <a:pt x="253" y="63"/>
                    <a:pt x="253" y="63"/>
                    <a:pt x="253" y="63"/>
                  </a:cubicBezTo>
                  <a:cubicBezTo>
                    <a:pt x="253" y="57"/>
                    <a:pt x="251" y="53"/>
                    <a:pt x="248" y="51"/>
                  </a:cubicBezTo>
                  <a:cubicBezTo>
                    <a:pt x="244" y="49"/>
                    <a:pt x="238" y="48"/>
                    <a:pt x="230" y="48"/>
                  </a:cubicBezTo>
                  <a:cubicBezTo>
                    <a:pt x="221" y="48"/>
                    <a:pt x="215" y="49"/>
                    <a:pt x="212" y="51"/>
                  </a:cubicBezTo>
                  <a:cubicBezTo>
                    <a:pt x="208" y="53"/>
                    <a:pt x="207" y="57"/>
                    <a:pt x="207" y="63"/>
                  </a:cubicBezTo>
                  <a:cubicBezTo>
                    <a:pt x="207" y="105"/>
                    <a:pt x="207" y="105"/>
                    <a:pt x="207" y="105"/>
                  </a:cubicBezTo>
                  <a:cubicBezTo>
                    <a:pt x="350" y="105"/>
                    <a:pt x="350" y="105"/>
                    <a:pt x="350" y="105"/>
                  </a:cubicBezTo>
                  <a:cubicBezTo>
                    <a:pt x="335" y="134"/>
                    <a:pt x="335" y="134"/>
                    <a:pt x="335" y="134"/>
                  </a:cubicBezTo>
                  <a:cubicBezTo>
                    <a:pt x="207" y="134"/>
                    <a:pt x="207" y="134"/>
                    <a:pt x="207" y="134"/>
                  </a:cubicBezTo>
                  <a:cubicBezTo>
                    <a:pt x="207" y="149"/>
                    <a:pt x="207" y="149"/>
                    <a:pt x="207" y="149"/>
                  </a:cubicBezTo>
                  <a:cubicBezTo>
                    <a:pt x="326" y="149"/>
                    <a:pt x="326" y="149"/>
                    <a:pt x="326" y="149"/>
                  </a:cubicBezTo>
                  <a:cubicBezTo>
                    <a:pt x="310" y="177"/>
                    <a:pt x="310" y="177"/>
                    <a:pt x="310" y="177"/>
                  </a:cubicBezTo>
                  <a:cubicBezTo>
                    <a:pt x="207" y="177"/>
                    <a:pt x="207" y="177"/>
                    <a:pt x="207" y="177"/>
                  </a:cubicBezTo>
                  <a:cubicBezTo>
                    <a:pt x="207" y="230"/>
                    <a:pt x="207" y="230"/>
                    <a:pt x="207" y="230"/>
                  </a:cubicBezTo>
                  <a:cubicBezTo>
                    <a:pt x="207" y="235"/>
                    <a:pt x="208" y="239"/>
                    <a:pt x="212" y="241"/>
                  </a:cubicBezTo>
                  <a:cubicBezTo>
                    <a:pt x="215" y="243"/>
                    <a:pt x="221" y="244"/>
                    <a:pt x="230" y="244"/>
                  </a:cubicBezTo>
                  <a:cubicBezTo>
                    <a:pt x="238" y="244"/>
                    <a:pt x="243" y="243"/>
                    <a:pt x="247" y="240"/>
                  </a:cubicBezTo>
                  <a:cubicBezTo>
                    <a:pt x="251" y="238"/>
                    <a:pt x="253" y="234"/>
                    <a:pt x="253" y="230"/>
                  </a:cubicBezTo>
                  <a:cubicBezTo>
                    <a:pt x="253" y="194"/>
                    <a:pt x="253" y="194"/>
                    <a:pt x="253"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grpSp>
      <p:grpSp>
        <p:nvGrpSpPr>
          <p:cNvPr id="122" name="Group 182"/>
          <p:cNvGrpSpPr>
            <a:grpSpLocks noChangeAspect="1"/>
          </p:cNvGrpSpPr>
          <p:nvPr/>
        </p:nvGrpSpPr>
        <p:grpSpPr>
          <a:xfrm>
            <a:off x="5893875" y="3835063"/>
            <a:ext cx="330634" cy="613136"/>
            <a:chOff x="2299310" y="4846375"/>
            <a:chExt cx="788574" cy="1462350"/>
          </a:xfrm>
          <a:solidFill>
            <a:schemeClr val="accent1"/>
          </a:solidFill>
          <a:effectLst/>
        </p:grpSpPr>
        <p:sp>
          <p:nvSpPr>
            <p:cNvPr id="123" name="Freeform 13"/>
            <p:cNvSpPr>
              <a:spLocks/>
            </p:cNvSpPr>
            <p:nvPr/>
          </p:nvSpPr>
          <p:spPr bwMode="auto">
            <a:xfrm>
              <a:off x="2299310" y="5159456"/>
              <a:ext cx="788574" cy="1149269"/>
            </a:xfrm>
            <a:custGeom>
              <a:avLst/>
              <a:gdLst/>
              <a:ahLst/>
              <a:cxnLst>
                <a:cxn ang="0">
                  <a:pos x="424" y="9"/>
                </a:cxn>
                <a:cxn ang="0">
                  <a:pos x="399" y="1"/>
                </a:cxn>
                <a:cxn ang="0">
                  <a:pos x="389" y="0"/>
                </a:cxn>
                <a:cxn ang="0">
                  <a:pos x="235" y="0"/>
                </a:cxn>
                <a:cxn ang="0">
                  <a:pos x="230" y="0"/>
                </a:cxn>
                <a:cxn ang="0">
                  <a:pos x="226" y="1"/>
                </a:cxn>
                <a:cxn ang="0">
                  <a:pos x="226" y="1"/>
                </a:cxn>
                <a:cxn ang="0">
                  <a:pos x="154" y="32"/>
                </a:cxn>
                <a:cxn ang="0">
                  <a:pos x="104" y="85"/>
                </a:cxn>
                <a:cxn ang="0">
                  <a:pos x="81" y="174"/>
                </a:cxn>
                <a:cxn ang="0">
                  <a:pos x="92" y="246"/>
                </a:cxn>
                <a:cxn ang="0">
                  <a:pos x="59" y="284"/>
                </a:cxn>
                <a:cxn ang="0">
                  <a:pos x="59" y="370"/>
                </a:cxn>
                <a:cxn ang="0">
                  <a:pos x="0" y="370"/>
                </a:cxn>
                <a:cxn ang="0">
                  <a:pos x="57" y="735"/>
                </a:cxn>
                <a:cxn ang="0">
                  <a:pos x="59" y="735"/>
                </a:cxn>
                <a:cxn ang="0">
                  <a:pos x="70" y="746"/>
                </a:cxn>
                <a:cxn ang="0">
                  <a:pos x="82" y="735"/>
                </a:cxn>
                <a:cxn ang="0">
                  <a:pos x="84" y="735"/>
                </a:cxn>
                <a:cxn ang="0">
                  <a:pos x="141" y="370"/>
                </a:cxn>
                <a:cxn ang="0">
                  <a:pos x="82" y="370"/>
                </a:cxn>
                <a:cxn ang="0">
                  <a:pos x="82" y="284"/>
                </a:cxn>
                <a:cxn ang="0">
                  <a:pos x="97" y="269"/>
                </a:cxn>
                <a:cxn ang="0">
                  <a:pos x="99" y="269"/>
                </a:cxn>
                <a:cxn ang="0">
                  <a:pos x="110" y="296"/>
                </a:cxn>
                <a:cxn ang="0">
                  <a:pos x="139" y="315"/>
                </a:cxn>
                <a:cxn ang="0">
                  <a:pos x="152" y="312"/>
                </a:cxn>
                <a:cxn ang="0">
                  <a:pos x="168" y="270"/>
                </a:cxn>
                <a:cxn ang="0">
                  <a:pos x="145" y="174"/>
                </a:cxn>
                <a:cxn ang="0">
                  <a:pos x="159" y="118"/>
                </a:cxn>
                <a:cxn ang="0">
                  <a:pos x="204" y="77"/>
                </a:cxn>
                <a:cxn ang="0">
                  <a:pos x="204" y="696"/>
                </a:cxn>
                <a:cxn ang="0">
                  <a:pos x="253" y="746"/>
                </a:cxn>
                <a:cxn ang="0">
                  <a:pos x="303" y="696"/>
                </a:cxn>
                <a:cxn ang="0">
                  <a:pos x="303" y="335"/>
                </a:cxn>
                <a:cxn ang="0">
                  <a:pos x="321" y="335"/>
                </a:cxn>
                <a:cxn ang="0">
                  <a:pos x="321" y="696"/>
                </a:cxn>
                <a:cxn ang="0">
                  <a:pos x="371" y="746"/>
                </a:cxn>
                <a:cxn ang="0">
                  <a:pos x="420" y="696"/>
                </a:cxn>
                <a:cxn ang="0">
                  <a:pos x="420" y="97"/>
                </a:cxn>
                <a:cxn ang="0">
                  <a:pos x="427" y="114"/>
                </a:cxn>
                <a:cxn ang="0">
                  <a:pos x="448" y="277"/>
                </a:cxn>
                <a:cxn ang="0">
                  <a:pos x="446" y="350"/>
                </a:cxn>
                <a:cxn ang="0">
                  <a:pos x="476" y="383"/>
                </a:cxn>
                <a:cxn ang="0">
                  <a:pos x="478" y="384"/>
                </a:cxn>
                <a:cxn ang="0">
                  <a:pos x="510" y="353"/>
                </a:cxn>
                <a:cxn ang="0">
                  <a:pos x="512" y="277"/>
                </a:cxn>
                <a:cxn ang="0">
                  <a:pos x="466" y="49"/>
                </a:cxn>
                <a:cxn ang="0">
                  <a:pos x="424" y="9"/>
                </a:cxn>
              </a:cxnLst>
              <a:rect l="0" t="0" r="r" b="b"/>
              <a:pathLst>
                <a:path w="512" h="746">
                  <a:moveTo>
                    <a:pt x="424" y="9"/>
                  </a:moveTo>
                  <a:cubicBezTo>
                    <a:pt x="414" y="5"/>
                    <a:pt x="406" y="2"/>
                    <a:pt x="399" y="1"/>
                  </a:cubicBezTo>
                  <a:cubicBezTo>
                    <a:pt x="396" y="0"/>
                    <a:pt x="393" y="0"/>
                    <a:pt x="389" y="0"/>
                  </a:cubicBezTo>
                  <a:cubicBezTo>
                    <a:pt x="235" y="0"/>
                    <a:pt x="235" y="0"/>
                    <a:pt x="235" y="0"/>
                  </a:cubicBezTo>
                  <a:cubicBezTo>
                    <a:pt x="233" y="0"/>
                    <a:pt x="232" y="0"/>
                    <a:pt x="230" y="0"/>
                  </a:cubicBezTo>
                  <a:cubicBezTo>
                    <a:pt x="229" y="0"/>
                    <a:pt x="227" y="0"/>
                    <a:pt x="226" y="1"/>
                  </a:cubicBezTo>
                  <a:cubicBezTo>
                    <a:pt x="226" y="1"/>
                    <a:pt x="226" y="1"/>
                    <a:pt x="226" y="1"/>
                  </a:cubicBezTo>
                  <a:cubicBezTo>
                    <a:pt x="223" y="1"/>
                    <a:pt x="190" y="7"/>
                    <a:pt x="154" y="32"/>
                  </a:cubicBezTo>
                  <a:cubicBezTo>
                    <a:pt x="137" y="44"/>
                    <a:pt x="118" y="62"/>
                    <a:pt x="104" y="85"/>
                  </a:cubicBezTo>
                  <a:cubicBezTo>
                    <a:pt x="90" y="109"/>
                    <a:pt x="81" y="139"/>
                    <a:pt x="81" y="174"/>
                  </a:cubicBezTo>
                  <a:cubicBezTo>
                    <a:pt x="81" y="196"/>
                    <a:pt x="84" y="220"/>
                    <a:pt x="92" y="246"/>
                  </a:cubicBezTo>
                  <a:cubicBezTo>
                    <a:pt x="73" y="248"/>
                    <a:pt x="59" y="264"/>
                    <a:pt x="59" y="284"/>
                  </a:cubicBezTo>
                  <a:cubicBezTo>
                    <a:pt x="59" y="370"/>
                    <a:pt x="59" y="370"/>
                    <a:pt x="59" y="370"/>
                  </a:cubicBezTo>
                  <a:cubicBezTo>
                    <a:pt x="0" y="370"/>
                    <a:pt x="0" y="370"/>
                    <a:pt x="0" y="370"/>
                  </a:cubicBezTo>
                  <a:cubicBezTo>
                    <a:pt x="57" y="735"/>
                    <a:pt x="57" y="735"/>
                    <a:pt x="57" y="735"/>
                  </a:cubicBezTo>
                  <a:cubicBezTo>
                    <a:pt x="59" y="735"/>
                    <a:pt x="59" y="735"/>
                    <a:pt x="59" y="735"/>
                  </a:cubicBezTo>
                  <a:cubicBezTo>
                    <a:pt x="59" y="741"/>
                    <a:pt x="64" y="746"/>
                    <a:pt x="70" y="746"/>
                  </a:cubicBezTo>
                  <a:cubicBezTo>
                    <a:pt x="76" y="746"/>
                    <a:pt x="81" y="741"/>
                    <a:pt x="82" y="735"/>
                  </a:cubicBezTo>
                  <a:cubicBezTo>
                    <a:pt x="84" y="735"/>
                    <a:pt x="84" y="735"/>
                    <a:pt x="84" y="735"/>
                  </a:cubicBezTo>
                  <a:cubicBezTo>
                    <a:pt x="141" y="370"/>
                    <a:pt x="141" y="370"/>
                    <a:pt x="141" y="370"/>
                  </a:cubicBezTo>
                  <a:cubicBezTo>
                    <a:pt x="82" y="370"/>
                    <a:pt x="82" y="370"/>
                    <a:pt x="82" y="370"/>
                  </a:cubicBezTo>
                  <a:cubicBezTo>
                    <a:pt x="82" y="284"/>
                    <a:pt x="82" y="284"/>
                    <a:pt x="82" y="284"/>
                  </a:cubicBezTo>
                  <a:cubicBezTo>
                    <a:pt x="82" y="276"/>
                    <a:pt x="89" y="269"/>
                    <a:pt x="97" y="269"/>
                  </a:cubicBezTo>
                  <a:cubicBezTo>
                    <a:pt x="98" y="269"/>
                    <a:pt x="98" y="269"/>
                    <a:pt x="99" y="269"/>
                  </a:cubicBezTo>
                  <a:cubicBezTo>
                    <a:pt x="102" y="278"/>
                    <a:pt x="106" y="287"/>
                    <a:pt x="110" y="296"/>
                  </a:cubicBezTo>
                  <a:cubicBezTo>
                    <a:pt x="115" y="308"/>
                    <a:pt x="127" y="315"/>
                    <a:pt x="139" y="315"/>
                  </a:cubicBezTo>
                  <a:cubicBezTo>
                    <a:pt x="143" y="315"/>
                    <a:pt x="148" y="314"/>
                    <a:pt x="152" y="312"/>
                  </a:cubicBezTo>
                  <a:cubicBezTo>
                    <a:pt x="168" y="305"/>
                    <a:pt x="175" y="287"/>
                    <a:pt x="168" y="270"/>
                  </a:cubicBezTo>
                  <a:cubicBezTo>
                    <a:pt x="151" y="230"/>
                    <a:pt x="145" y="199"/>
                    <a:pt x="145" y="174"/>
                  </a:cubicBezTo>
                  <a:cubicBezTo>
                    <a:pt x="145" y="150"/>
                    <a:pt x="151" y="132"/>
                    <a:pt x="159" y="118"/>
                  </a:cubicBezTo>
                  <a:cubicBezTo>
                    <a:pt x="171" y="99"/>
                    <a:pt x="188" y="85"/>
                    <a:pt x="204" y="77"/>
                  </a:cubicBezTo>
                  <a:cubicBezTo>
                    <a:pt x="204" y="696"/>
                    <a:pt x="204" y="696"/>
                    <a:pt x="204" y="696"/>
                  </a:cubicBezTo>
                  <a:cubicBezTo>
                    <a:pt x="204" y="724"/>
                    <a:pt x="226" y="746"/>
                    <a:pt x="253" y="746"/>
                  </a:cubicBezTo>
                  <a:cubicBezTo>
                    <a:pt x="281" y="746"/>
                    <a:pt x="303" y="724"/>
                    <a:pt x="303" y="696"/>
                  </a:cubicBezTo>
                  <a:cubicBezTo>
                    <a:pt x="303" y="335"/>
                    <a:pt x="303" y="335"/>
                    <a:pt x="303" y="335"/>
                  </a:cubicBezTo>
                  <a:cubicBezTo>
                    <a:pt x="321" y="335"/>
                    <a:pt x="321" y="335"/>
                    <a:pt x="321" y="335"/>
                  </a:cubicBezTo>
                  <a:cubicBezTo>
                    <a:pt x="321" y="696"/>
                    <a:pt x="321" y="696"/>
                    <a:pt x="321" y="696"/>
                  </a:cubicBezTo>
                  <a:cubicBezTo>
                    <a:pt x="321" y="724"/>
                    <a:pt x="343" y="746"/>
                    <a:pt x="371" y="746"/>
                  </a:cubicBezTo>
                  <a:cubicBezTo>
                    <a:pt x="398" y="746"/>
                    <a:pt x="420" y="724"/>
                    <a:pt x="420" y="696"/>
                  </a:cubicBezTo>
                  <a:cubicBezTo>
                    <a:pt x="420" y="97"/>
                    <a:pt x="420" y="97"/>
                    <a:pt x="420" y="97"/>
                  </a:cubicBezTo>
                  <a:cubicBezTo>
                    <a:pt x="423" y="102"/>
                    <a:pt x="425" y="108"/>
                    <a:pt x="427" y="114"/>
                  </a:cubicBezTo>
                  <a:cubicBezTo>
                    <a:pt x="439" y="145"/>
                    <a:pt x="448" y="197"/>
                    <a:pt x="448" y="277"/>
                  </a:cubicBezTo>
                  <a:cubicBezTo>
                    <a:pt x="448" y="299"/>
                    <a:pt x="447" y="323"/>
                    <a:pt x="446" y="350"/>
                  </a:cubicBezTo>
                  <a:cubicBezTo>
                    <a:pt x="445" y="367"/>
                    <a:pt x="458" y="382"/>
                    <a:pt x="476" y="383"/>
                  </a:cubicBezTo>
                  <a:cubicBezTo>
                    <a:pt x="477" y="383"/>
                    <a:pt x="477" y="384"/>
                    <a:pt x="478" y="384"/>
                  </a:cubicBezTo>
                  <a:cubicBezTo>
                    <a:pt x="495" y="384"/>
                    <a:pt x="509" y="370"/>
                    <a:pt x="510" y="353"/>
                  </a:cubicBezTo>
                  <a:cubicBezTo>
                    <a:pt x="511" y="326"/>
                    <a:pt x="512" y="300"/>
                    <a:pt x="512" y="277"/>
                  </a:cubicBezTo>
                  <a:cubicBezTo>
                    <a:pt x="512" y="156"/>
                    <a:pt x="493" y="89"/>
                    <a:pt x="466" y="49"/>
                  </a:cubicBezTo>
                  <a:cubicBezTo>
                    <a:pt x="453" y="29"/>
                    <a:pt x="438" y="16"/>
                    <a:pt x="42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124" name="Oval 14"/>
            <p:cNvSpPr>
              <a:spLocks noChangeArrowheads="1"/>
            </p:cNvSpPr>
            <p:nvPr/>
          </p:nvSpPr>
          <p:spPr bwMode="auto">
            <a:xfrm>
              <a:off x="2641090" y="4846375"/>
              <a:ext cx="277208" cy="27786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grpSp>
        <p:nvGrpSpPr>
          <p:cNvPr id="76" name="Group 213"/>
          <p:cNvGrpSpPr>
            <a:grpSpLocks noChangeAspect="1"/>
          </p:cNvGrpSpPr>
          <p:nvPr/>
        </p:nvGrpSpPr>
        <p:grpSpPr>
          <a:xfrm>
            <a:off x="6109864" y="2284594"/>
            <a:ext cx="201849" cy="679023"/>
            <a:chOff x="5454780" y="4374973"/>
            <a:chExt cx="440481" cy="1481781"/>
          </a:xfrm>
        </p:grpSpPr>
        <p:sp>
          <p:nvSpPr>
            <p:cNvPr id="77" name="Freeform 13"/>
            <p:cNvSpPr>
              <a:spLocks noEditPoints="1"/>
            </p:cNvSpPr>
            <p:nvPr/>
          </p:nvSpPr>
          <p:spPr bwMode="auto">
            <a:xfrm>
              <a:off x="5454780" y="4374973"/>
              <a:ext cx="440481" cy="1481223"/>
            </a:xfrm>
            <a:custGeom>
              <a:avLst/>
              <a:gdLst/>
              <a:ahLst/>
              <a:cxnLst>
                <a:cxn ang="0">
                  <a:pos x="1632" y="2719"/>
                </a:cxn>
                <a:cxn ang="0">
                  <a:pos x="1595" y="2563"/>
                </a:cxn>
                <a:cxn ang="0">
                  <a:pos x="1438" y="1451"/>
                </a:cxn>
                <a:cxn ang="0">
                  <a:pos x="1473" y="1199"/>
                </a:cxn>
                <a:cxn ang="0">
                  <a:pos x="1444" y="1065"/>
                </a:cxn>
                <a:cxn ang="0">
                  <a:pos x="1459" y="1070"/>
                </a:cxn>
                <a:cxn ang="0">
                  <a:pos x="1470" y="1069"/>
                </a:cxn>
                <a:cxn ang="0">
                  <a:pos x="1524" y="1068"/>
                </a:cxn>
                <a:cxn ang="0">
                  <a:pos x="1491" y="1043"/>
                </a:cxn>
                <a:cxn ang="0">
                  <a:pos x="1403" y="671"/>
                </a:cxn>
                <a:cxn ang="0">
                  <a:pos x="877" y="109"/>
                </a:cxn>
                <a:cxn ang="0">
                  <a:pos x="763" y="474"/>
                </a:cxn>
                <a:cxn ang="0">
                  <a:pos x="726" y="802"/>
                </a:cxn>
                <a:cxn ang="0">
                  <a:pos x="532" y="834"/>
                </a:cxn>
                <a:cxn ang="0">
                  <a:pos x="40" y="1811"/>
                </a:cxn>
                <a:cxn ang="0">
                  <a:pos x="185" y="2705"/>
                </a:cxn>
                <a:cxn ang="0">
                  <a:pos x="255" y="3720"/>
                </a:cxn>
                <a:cxn ang="0">
                  <a:pos x="691" y="4941"/>
                </a:cxn>
                <a:cxn ang="0">
                  <a:pos x="680" y="5217"/>
                </a:cxn>
                <a:cxn ang="0">
                  <a:pos x="621" y="5554"/>
                </a:cxn>
                <a:cxn ang="0">
                  <a:pos x="911" y="5089"/>
                </a:cxn>
                <a:cxn ang="0">
                  <a:pos x="1107" y="5293"/>
                </a:cxn>
                <a:cxn ang="0">
                  <a:pos x="1217" y="5573"/>
                </a:cxn>
                <a:cxn ang="0">
                  <a:pos x="1266" y="5072"/>
                </a:cxn>
                <a:cxn ang="0">
                  <a:pos x="1429" y="5119"/>
                </a:cxn>
                <a:cxn ang="0">
                  <a:pos x="1107" y="4771"/>
                </a:cxn>
                <a:cxn ang="0">
                  <a:pos x="1112" y="3984"/>
                </a:cxn>
                <a:cxn ang="0">
                  <a:pos x="1134" y="3839"/>
                </a:cxn>
                <a:cxn ang="0">
                  <a:pos x="1176" y="3622"/>
                </a:cxn>
                <a:cxn ang="0">
                  <a:pos x="1347" y="2495"/>
                </a:cxn>
                <a:cxn ang="0">
                  <a:pos x="1279" y="2013"/>
                </a:cxn>
                <a:cxn ang="0">
                  <a:pos x="1499" y="2732"/>
                </a:cxn>
                <a:cxn ang="0">
                  <a:pos x="1479" y="3022"/>
                </a:cxn>
                <a:cxn ang="0">
                  <a:pos x="1529" y="3079"/>
                </a:cxn>
                <a:cxn ang="0">
                  <a:pos x="1581" y="3059"/>
                </a:cxn>
                <a:cxn ang="0">
                  <a:pos x="1449" y="3224"/>
                </a:cxn>
                <a:cxn ang="0">
                  <a:pos x="1513" y="3234"/>
                </a:cxn>
                <a:cxn ang="0">
                  <a:pos x="1664" y="3039"/>
                </a:cxn>
                <a:cxn ang="0">
                  <a:pos x="324" y="2215"/>
                </a:cxn>
                <a:cxn ang="0">
                  <a:pos x="254" y="2192"/>
                </a:cxn>
                <a:cxn ang="0">
                  <a:pos x="334" y="1489"/>
                </a:cxn>
                <a:cxn ang="0">
                  <a:pos x="820" y="3910"/>
                </a:cxn>
                <a:cxn ang="0">
                  <a:pos x="698" y="3961"/>
                </a:cxn>
                <a:cxn ang="0">
                  <a:pos x="820" y="3000"/>
                </a:cxn>
              </a:cxnLst>
              <a:rect l="0" t="0" r="r" b="b"/>
              <a:pathLst>
                <a:path w="1670" h="5616">
                  <a:moveTo>
                    <a:pt x="1664" y="2987"/>
                  </a:moveTo>
                  <a:cubicBezTo>
                    <a:pt x="1659" y="2951"/>
                    <a:pt x="1625" y="2842"/>
                    <a:pt x="1625" y="2798"/>
                  </a:cubicBezTo>
                  <a:cubicBezTo>
                    <a:pt x="1625" y="2753"/>
                    <a:pt x="1635" y="2733"/>
                    <a:pt x="1632" y="2719"/>
                  </a:cubicBezTo>
                  <a:cubicBezTo>
                    <a:pt x="1632" y="2719"/>
                    <a:pt x="1659" y="2695"/>
                    <a:pt x="1651" y="2659"/>
                  </a:cubicBezTo>
                  <a:cubicBezTo>
                    <a:pt x="1642" y="2624"/>
                    <a:pt x="1627" y="2594"/>
                    <a:pt x="1612" y="2600"/>
                  </a:cubicBezTo>
                  <a:cubicBezTo>
                    <a:pt x="1598" y="2605"/>
                    <a:pt x="1598" y="2598"/>
                    <a:pt x="1595" y="2563"/>
                  </a:cubicBezTo>
                  <a:cubicBezTo>
                    <a:pt x="1593" y="2527"/>
                    <a:pt x="1563" y="2413"/>
                    <a:pt x="1552" y="2211"/>
                  </a:cubicBezTo>
                  <a:cubicBezTo>
                    <a:pt x="1540" y="2010"/>
                    <a:pt x="1486" y="2001"/>
                    <a:pt x="1461" y="1828"/>
                  </a:cubicBezTo>
                  <a:cubicBezTo>
                    <a:pt x="1435" y="1655"/>
                    <a:pt x="1430" y="1545"/>
                    <a:pt x="1438" y="1451"/>
                  </a:cubicBezTo>
                  <a:cubicBezTo>
                    <a:pt x="1447" y="1358"/>
                    <a:pt x="1472" y="1162"/>
                    <a:pt x="1401" y="1080"/>
                  </a:cubicBezTo>
                  <a:cubicBezTo>
                    <a:pt x="1401" y="1080"/>
                    <a:pt x="1388" y="1037"/>
                    <a:pt x="1406" y="1050"/>
                  </a:cubicBezTo>
                  <a:cubicBezTo>
                    <a:pt x="1425" y="1063"/>
                    <a:pt x="1480" y="1125"/>
                    <a:pt x="1473" y="1199"/>
                  </a:cubicBezTo>
                  <a:cubicBezTo>
                    <a:pt x="1473" y="1199"/>
                    <a:pt x="1491" y="1138"/>
                    <a:pt x="1426" y="1056"/>
                  </a:cubicBezTo>
                  <a:cubicBezTo>
                    <a:pt x="1426" y="1056"/>
                    <a:pt x="1477" y="1106"/>
                    <a:pt x="1479" y="1176"/>
                  </a:cubicBezTo>
                  <a:cubicBezTo>
                    <a:pt x="1479" y="1176"/>
                    <a:pt x="1484" y="1131"/>
                    <a:pt x="1444" y="1065"/>
                  </a:cubicBezTo>
                  <a:cubicBezTo>
                    <a:pt x="1444" y="1065"/>
                    <a:pt x="1520" y="1122"/>
                    <a:pt x="1570" y="1093"/>
                  </a:cubicBezTo>
                  <a:cubicBezTo>
                    <a:pt x="1559" y="1099"/>
                    <a:pt x="1521" y="1112"/>
                    <a:pt x="1461" y="1071"/>
                  </a:cubicBezTo>
                  <a:cubicBezTo>
                    <a:pt x="1460" y="1071"/>
                    <a:pt x="1459" y="1070"/>
                    <a:pt x="1459" y="1070"/>
                  </a:cubicBezTo>
                  <a:cubicBezTo>
                    <a:pt x="1460" y="1071"/>
                    <a:pt x="1461" y="1071"/>
                    <a:pt x="1461" y="1071"/>
                  </a:cubicBezTo>
                  <a:cubicBezTo>
                    <a:pt x="1471" y="1078"/>
                    <a:pt x="1515" y="1105"/>
                    <a:pt x="1546" y="1088"/>
                  </a:cubicBezTo>
                  <a:cubicBezTo>
                    <a:pt x="1536" y="1093"/>
                    <a:pt x="1512" y="1098"/>
                    <a:pt x="1470" y="1069"/>
                  </a:cubicBezTo>
                  <a:cubicBezTo>
                    <a:pt x="1470" y="1069"/>
                    <a:pt x="1501" y="1090"/>
                    <a:pt x="1530" y="1079"/>
                  </a:cubicBezTo>
                  <a:cubicBezTo>
                    <a:pt x="1519" y="1082"/>
                    <a:pt x="1497" y="1087"/>
                    <a:pt x="1475" y="1064"/>
                  </a:cubicBezTo>
                  <a:cubicBezTo>
                    <a:pt x="1475" y="1064"/>
                    <a:pt x="1499" y="1041"/>
                    <a:pt x="1524" y="1068"/>
                  </a:cubicBezTo>
                  <a:cubicBezTo>
                    <a:pt x="1524" y="1068"/>
                    <a:pt x="1515" y="1045"/>
                    <a:pt x="1481" y="1053"/>
                  </a:cubicBezTo>
                  <a:cubicBezTo>
                    <a:pt x="1481" y="1053"/>
                    <a:pt x="1514" y="1036"/>
                    <a:pt x="1531" y="1065"/>
                  </a:cubicBezTo>
                  <a:cubicBezTo>
                    <a:pt x="1531" y="1065"/>
                    <a:pt x="1523" y="1038"/>
                    <a:pt x="1491" y="1043"/>
                  </a:cubicBezTo>
                  <a:cubicBezTo>
                    <a:pt x="1491" y="1043"/>
                    <a:pt x="1501" y="1040"/>
                    <a:pt x="1484" y="1016"/>
                  </a:cubicBezTo>
                  <a:cubicBezTo>
                    <a:pt x="1467" y="992"/>
                    <a:pt x="1441" y="946"/>
                    <a:pt x="1441" y="895"/>
                  </a:cubicBezTo>
                  <a:cubicBezTo>
                    <a:pt x="1441" y="844"/>
                    <a:pt x="1383" y="804"/>
                    <a:pt x="1403" y="671"/>
                  </a:cubicBezTo>
                  <a:cubicBezTo>
                    <a:pt x="1422" y="538"/>
                    <a:pt x="1367" y="485"/>
                    <a:pt x="1361" y="346"/>
                  </a:cubicBezTo>
                  <a:cubicBezTo>
                    <a:pt x="1356" y="207"/>
                    <a:pt x="1221" y="0"/>
                    <a:pt x="1074" y="33"/>
                  </a:cubicBezTo>
                  <a:cubicBezTo>
                    <a:pt x="1057" y="37"/>
                    <a:pt x="967" y="16"/>
                    <a:pt x="877" y="109"/>
                  </a:cubicBezTo>
                  <a:cubicBezTo>
                    <a:pt x="788" y="201"/>
                    <a:pt x="791" y="286"/>
                    <a:pt x="791" y="286"/>
                  </a:cubicBezTo>
                  <a:cubicBezTo>
                    <a:pt x="791" y="286"/>
                    <a:pt x="799" y="331"/>
                    <a:pt x="776" y="371"/>
                  </a:cubicBezTo>
                  <a:cubicBezTo>
                    <a:pt x="754" y="410"/>
                    <a:pt x="764" y="446"/>
                    <a:pt x="763" y="474"/>
                  </a:cubicBezTo>
                  <a:cubicBezTo>
                    <a:pt x="762" y="501"/>
                    <a:pt x="677" y="620"/>
                    <a:pt x="708" y="797"/>
                  </a:cubicBezTo>
                  <a:cubicBezTo>
                    <a:pt x="702" y="760"/>
                    <a:pt x="686" y="620"/>
                    <a:pt x="762" y="510"/>
                  </a:cubicBezTo>
                  <a:cubicBezTo>
                    <a:pt x="762" y="510"/>
                    <a:pt x="695" y="651"/>
                    <a:pt x="726" y="802"/>
                  </a:cubicBezTo>
                  <a:cubicBezTo>
                    <a:pt x="726" y="802"/>
                    <a:pt x="685" y="829"/>
                    <a:pt x="604" y="844"/>
                  </a:cubicBezTo>
                  <a:cubicBezTo>
                    <a:pt x="604" y="844"/>
                    <a:pt x="593" y="831"/>
                    <a:pt x="583" y="839"/>
                  </a:cubicBezTo>
                  <a:cubicBezTo>
                    <a:pt x="573" y="846"/>
                    <a:pt x="565" y="837"/>
                    <a:pt x="532" y="834"/>
                  </a:cubicBezTo>
                  <a:cubicBezTo>
                    <a:pt x="499" y="831"/>
                    <a:pt x="360" y="793"/>
                    <a:pt x="297" y="935"/>
                  </a:cubicBezTo>
                  <a:cubicBezTo>
                    <a:pt x="233" y="1077"/>
                    <a:pt x="168" y="1406"/>
                    <a:pt x="99" y="1562"/>
                  </a:cubicBezTo>
                  <a:cubicBezTo>
                    <a:pt x="31" y="1718"/>
                    <a:pt x="80" y="1723"/>
                    <a:pt x="40" y="1811"/>
                  </a:cubicBezTo>
                  <a:cubicBezTo>
                    <a:pt x="0" y="1899"/>
                    <a:pt x="122" y="2330"/>
                    <a:pt x="136" y="2432"/>
                  </a:cubicBezTo>
                  <a:cubicBezTo>
                    <a:pt x="139" y="2449"/>
                    <a:pt x="153" y="2560"/>
                    <a:pt x="153" y="2586"/>
                  </a:cubicBezTo>
                  <a:cubicBezTo>
                    <a:pt x="153" y="2611"/>
                    <a:pt x="148" y="2651"/>
                    <a:pt x="185" y="2705"/>
                  </a:cubicBezTo>
                  <a:cubicBezTo>
                    <a:pt x="221" y="2759"/>
                    <a:pt x="241" y="2820"/>
                    <a:pt x="253" y="2832"/>
                  </a:cubicBezTo>
                  <a:cubicBezTo>
                    <a:pt x="264" y="2845"/>
                    <a:pt x="248" y="2851"/>
                    <a:pt x="247" y="2873"/>
                  </a:cubicBezTo>
                  <a:cubicBezTo>
                    <a:pt x="246" y="2896"/>
                    <a:pt x="204" y="3442"/>
                    <a:pt x="255" y="3720"/>
                  </a:cubicBezTo>
                  <a:cubicBezTo>
                    <a:pt x="306" y="3998"/>
                    <a:pt x="284" y="3935"/>
                    <a:pt x="360" y="4046"/>
                  </a:cubicBezTo>
                  <a:cubicBezTo>
                    <a:pt x="437" y="4157"/>
                    <a:pt x="570" y="4521"/>
                    <a:pt x="718" y="4731"/>
                  </a:cubicBezTo>
                  <a:cubicBezTo>
                    <a:pt x="718" y="4731"/>
                    <a:pt x="704" y="4888"/>
                    <a:pt x="691" y="4941"/>
                  </a:cubicBezTo>
                  <a:cubicBezTo>
                    <a:pt x="678" y="4994"/>
                    <a:pt x="680" y="5009"/>
                    <a:pt x="680" y="5009"/>
                  </a:cubicBezTo>
                  <a:cubicBezTo>
                    <a:pt x="680" y="5009"/>
                    <a:pt x="687" y="5032"/>
                    <a:pt x="708" y="5040"/>
                  </a:cubicBezTo>
                  <a:cubicBezTo>
                    <a:pt x="708" y="5040"/>
                    <a:pt x="706" y="5142"/>
                    <a:pt x="680" y="5217"/>
                  </a:cubicBezTo>
                  <a:cubicBezTo>
                    <a:pt x="653" y="5293"/>
                    <a:pt x="619" y="5382"/>
                    <a:pt x="608" y="5403"/>
                  </a:cubicBezTo>
                  <a:cubicBezTo>
                    <a:pt x="597" y="5423"/>
                    <a:pt x="591" y="5450"/>
                    <a:pt x="608" y="5499"/>
                  </a:cubicBezTo>
                  <a:cubicBezTo>
                    <a:pt x="608" y="5499"/>
                    <a:pt x="599" y="5527"/>
                    <a:pt x="621" y="5554"/>
                  </a:cubicBezTo>
                  <a:cubicBezTo>
                    <a:pt x="644" y="5580"/>
                    <a:pt x="829" y="5597"/>
                    <a:pt x="884" y="5469"/>
                  </a:cubicBezTo>
                  <a:cubicBezTo>
                    <a:pt x="884" y="5469"/>
                    <a:pt x="880" y="5337"/>
                    <a:pt x="884" y="5210"/>
                  </a:cubicBezTo>
                  <a:cubicBezTo>
                    <a:pt x="882" y="5200"/>
                    <a:pt x="920" y="5121"/>
                    <a:pt x="911" y="5089"/>
                  </a:cubicBezTo>
                  <a:cubicBezTo>
                    <a:pt x="937" y="5077"/>
                    <a:pt x="937" y="5077"/>
                    <a:pt x="937" y="5077"/>
                  </a:cubicBezTo>
                  <a:cubicBezTo>
                    <a:pt x="937" y="5077"/>
                    <a:pt x="939" y="5098"/>
                    <a:pt x="973" y="5091"/>
                  </a:cubicBezTo>
                  <a:cubicBezTo>
                    <a:pt x="973" y="5091"/>
                    <a:pt x="996" y="5170"/>
                    <a:pt x="1107" y="5293"/>
                  </a:cubicBezTo>
                  <a:cubicBezTo>
                    <a:pt x="1132" y="5321"/>
                    <a:pt x="1179" y="5363"/>
                    <a:pt x="1181" y="5420"/>
                  </a:cubicBezTo>
                  <a:cubicBezTo>
                    <a:pt x="1183" y="5476"/>
                    <a:pt x="1198" y="5501"/>
                    <a:pt x="1198" y="5501"/>
                  </a:cubicBezTo>
                  <a:cubicBezTo>
                    <a:pt x="1198" y="5501"/>
                    <a:pt x="1187" y="5546"/>
                    <a:pt x="1217" y="5573"/>
                  </a:cubicBezTo>
                  <a:cubicBezTo>
                    <a:pt x="1247" y="5599"/>
                    <a:pt x="1275" y="5616"/>
                    <a:pt x="1334" y="5533"/>
                  </a:cubicBezTo>
                  <a:cubicBezTo>
                    <a:pt x="1393" y="5450"/>
                    <a:pt x="1434" y="5355"/>
                    <a:pt x="1395" y="5312"/>
                  </a:cubicBezTo>
                  <a:cubicBezTo>
                    <a:pt x="1355" y="5268"/>
                    <a:pt x="1274" y="5233"/>
                    <a:pt x="1266" y="5072"/>
                  </a:cubicBezTo>
                  <a:cubicBezTo>
                    <a:pt x="1410" y="5163"/>
                    <a:pt x="1410" y="5163"/>
                    <a:pt x="1410" y="5163"/>
                  </a:cubicBezTo>
                  <a:cubicBezTo>
                    <a:pt x="1429" y="5153"/>
                    <a:pt x="1429" y="5153"/>
                    <a:pt x="1429" y="5153"/>
                  </a:cubicBezTo>
                  <a:cubicBezTo>
                    <a:pt x="1429" y="5119"/>
                    <a:pt x="1429" y="5119"/>
                    <a:pt x="1429" y="5119"/>
                  </a:cubicBezTo>
                  <a:cubicBezTo>
                    <a:pt x="1429" y="5119"/>
                    <a:pt x="1342" y="5047"/>
                    <a:pt x="1268" y="4919"/>
                  </a:cubicBezTo>
                  <a:cubicBezTo>
                    <a:pt x="1200" y="4820"/>
                    <a:pt x="1137" y="4847"/>
                    <a:pt x="1137" y="4847"/>
                  </a:cubicBezTo>
                  <a:cubicBezTo>
                    <a:pt x="1137" y="4847"/>
                    <a:pt x="1139" y="4800"/>
                    <a:pt x="1107" y="4771"/>
                  </a:cubicBezTo>
                  <a:cubicBezTo>
                    <a:pt x="1075" y="4743"/>
                    <a:pt x="1035" y="4728"/>
                    <a:pt x="1035" y="4707"/>
                  </a:cubicBezTo>
                  <a:cubicBezTo>
                    <a:pt x="1035" y="4686"/>
                    <a:pt x="1061" y="4472"/>
                    <a:pt x="1081" y="4367"/>
                  </a:cubicBezTo>
                  <a:cubicBezTo>
                    <a:pt x="1101" y="4262"/>
                    <a:pt x="1143" y="4123"/>
                    <a:pt x="1112" y="3984"/>
                  </a:cubicBezTo>
                  <a:cubicBezTo>
                    <a:pt x="1112" y="3984"/>
                    <a:pt x="1108" y="3959"/>
                    <a:pt x="1119" y="3944"/>
                  </a:cubicBezTo>
                  <a:cubicBezTo>
                    <a:pt x="1129" y="3929"/>
                    <a:pt x="1136" y="3923"/>
                    <a:pt x="1127" y="3916"/>
                  </a:cubicBezTo>
                  <a:cubicBezTo>
                    <a:pt x="1118" y="3908"/>
                    <a:pt x="1125" y="3853"/>
                    <a:pt x="1134" y="3839"/>
                  </a:cubicBezTo>
                  <a:cubicBezTo>
                    <a:pt x="1142" y="3825"/>
                    <a:pt x="1155" y="3807"/>
                    <a:pt x="1144" y="3801"/>
                  </a:cubicBezTo>
                  <a:cubicBezTo>
                    <a:pt x="1133" y="3796"/>
                    <a:pt x="1163" y="3781"/>
                    <a:pt x="1151" y="3770"/>
                  </a:cubicBezTo>
                  <a:cubicBezTo>
                    <a:pt x="1138" y="3759"/>
                    <a:pt x="1156" y="3687"/>
                    <a:pt x="1176" y="3622"/>
                  </a:cubicBezTo>
                  <a:cubicBezTo>
                    <a:pt x="1196" y="3557"/>
                    <a:pt x="1293" y="3215"/>
                    <a:pt x="1322" y="3105"/>
                  </a:cubicBezTo>
                  <a:cubicBezTo>
                    <a:pt x="1350" y="2994"/>
                    <a:pt x="1401" y="2829"/>
                    <a:pt x="1384" y="2705"/>
                  </a:cubicBezTo>
                  <a:cubicBezTo>
                    <a:pt x="1367" y="2580"/>
                    <a:pt x="1347" y="2495"/>
                    <a:pt x="1347" y="2495"/>
                  </a:cubicBezTo>
                  <a:cubicBezTo>
                    <a:pt x="1347" y="2495"/>
                    <a:pt x="1253" y="2262"/>
                    <a:pt x="1230" y="2092"/>
                  </a:cubicBezTo>
                  <a:cubicBezTo>
                    <a:pt x="1207" y="1922"/>
                    <a:pt x="1196" y="1748"/>
                    <a:pt x="1223" y="1635"/>
                  </a:cubicBezTo>
                  <a:cubicBezTo>
                    <a:pt x="1223" y="1635"/>
                    <a:pt x="1272" y="1963"/>
                    <a:pt x="1279" y="2013"/>
                  </a:cubicBezTo>
                  <a:cubicBezTo>
                    <a:pt x="1287" y="2062"/>
                    <a:pt x="1322" y="2262"/>
                    <a:pt x="1387" y="2410"/>
                  </a:cubicBezTo>
                  <a:cubicBezTo>
                    <a:pt x="1452" y="2557"/>
                    <a:pt x="1474" y="2644"/>
                    <a:pt x="1474" y="2644"/>
                  </a:cubicBezTo>
                  <a:cubicBezTo>
                    <a:pt x="1474" y="2644"/>
                    <a:pt x="1454" y="2696"/>
                    <a:pt x="1499" y="2732"/>
                  </a:cubicBezTo>
                  <a:cubicBezTo>
                    <a:pt x="1499" y="2732"/>
                    <a:pt x="1516" y="2757"/>
                    <a:pt x="1499" y="2795"/>
                  </a:cubicBezTo>
                  <a:cubicBezTo>
                    <a:pt x="1482" y="2834"/>
                    <a:pt x="1461" y="2829"/>
                    <a:pt x="1471" y="2924"/>
                  </a:cubicBezTo>
                  <a:cubicBezTo>
                    <a:pt x="1476" y="2953"/>
                    <a:pt x="1485" y="2987"/>
                    <a:pt x="1479" y="3022"/>
                  </a:cubicBezTo>
                  <a:cubicBezTo>
                    <a:pt x="1474" y="3058"/>
                    <a:pt x="1454" y="3126"/>
                    <a:pt x="1474" y="3140"/>
                  </a:cubicBezTo>
                  <a:cubicBezTo>
                    <a:pt x="1474" y="3140"/>
                    <a:pt x="1486" y="3178"/>
                    <a:pt x="1507" y="3141"/>
                  </a:cubicBezTo>
                  <a:cubicBezTo>
                    <a:pt x="1507" y="3141"/>
                    <a:pt x="1520" y="3154"/>
                    <a:pt x="1529" y="3079"/>
                  </a:cubicBezTo>
                  <a:cubicBezTo>
                    <a:pt x="1537" y="3004"/>
                    <a:pt x="1544" y="2993"/>
                    <a:pt x="1544" y="2993"/>
                  </a:cubicBezTo>
                  <a:cubicBezTo>
                    <a:pt x="1544" y="2993"/>
                    <a:pt x="1559" y="3005"/>
                    <a:pt x="1564" y="3005"/>
                  </a:cubicBezTo>
                  <a:cubicBezTo>
                    <a:pt x="1570" y="3005"/>
                    <a:pt x="1577" y="3056"/>
                    <a:pt x="1581" y="3059"/>
                  </a:cubicBezTo>
                  <a:cubicBezTo>
                    <a:pt x="1581" y="3059"/>
                    <a:pt x="1561" y="3103"/>
                    <a:pt x="1567" y="3114"/>
                  </a:cubicBezTo>
                  <a:cubicBezTo>
                    <a:pt x="1567" y="3114"/>
                    <a:pt x="1511" y="3170"/>
                    <a:pt x="1505" y="3180"/>
                  </a:cubicBezTo>
                  <a:cubicBezTo>
                    <a:pt x="1505" y="3180"/>
                    <a:pt x="1446" y="3179"/>
                    <a:pt x="1449" y="3224"/>
                  </a:cubicBezTo>
                  <a:cubicBezTo>
                    <a:pt x="1449" y="3224"/>
                    <a:pt x="1436" y="3239"/>
                    <a:pt x="1453" y="3240"/>
                  </a:cubicBezTo>
                  <a:cubicBezTo>
                    <a:pt x="1470" y="3241"/>
                    <a:pt x="1478" y="3240"/>
                    <a:pt x="1478" y="3240"/>
                  </a:cubicBezTo>
                  <a:cubicBezTo>
                    <a:pt x="1478" y="3240"/>
                    <a:pt x="1481" y="3249"/>
                    <a:pt x="1513" y="3234"/>
                  </a:cubicBezTo>
                  <a:cubicBezTo>
                    <a:pt x="1546" y="3219"/>
                    <a:pt x="1589" y="3190"/>
                    <a:pt x="1612" y="3177"/>
                  </a:cubicBezTo>
                  <a:cubicBezTo>
                    <a:pt x="1634" y="3163"/>
                    <a:pt x="1634" y="3153"/>
                    <a:pt x="1639" y="3135"/>
                  </a:cubicBezTo>
                  <a:cubicBezTo>
                    <a:pt x="1644" y="3117"/>
                    <a:pt x="1661" y="3049"/>
                    <a:pt x="1664" y="3039"/>
                  </a:cubicBezTo>
                  <a:cubicBezTo>
                    <a:pt x="1668" y="3029"/>
                    <a:pt x="1670" y="3023"/>
                    <a:pt x="1664" y="2987"/>
                  </a:cubicBezTo>
                  <a:close/>
                  <a:moveTo>
                    <a:pt x="334" y="1756"/>
                  </a:moveTo>
                  <a:cubicBezTo>
                    <a:pt x="324" y="1829"/>
                    <a:pt x="311" y="2075"/>
                    <a:pt x="324" y="2215"/>
                  </a:cubicBezTo>
                  <a:cubicBezTo>
                    <a:pt x="338" y="2355"/>
                    <a:pt x="313" y="2495"/>
                    <a:pt x="313" y="2495"/>
                  </a:cubicBezTo>
                  <a:cubicBezTo>
                    <a:pt x="313" y="2495"/>
                    <a:pt x="304" y="2466"/>
                    <a:pt x="302" y="2448"/>
                  </a:cubicBezTo>
                  <a:cubicBezTo>
                    <a:pt x="300" y="2429"/>
                    <a:pt x="249" y="2253"/>
                    <a:pt x="254" y="2192"/>
                  </a:cubicBezTo>
                  <a:cubicBezTo>
                    <a:pt x="260" y="2132"/>
                    <a:pt x="236" y="1922"/>
                    <a:pt x="237" y="1892"/>
                  </a:cubicBezTo>
                  <a:cubicBezTo>
                    <a:pt x="239" y="1861"/>
                    <a:pt x="234" y="1839"/>
                    <a:pt x="266" y="1757"/>
                  </a:cubicBezTo>
                  <a:cubicBezTo>
                    <a:pt x="298" y="1676"/>
                    <a:pt x="334" y="1489"/>
                    <a:pt x="334" y="1489"/>
                  </a:cubicBezTo>
                  <a:cubicBezTo>
                    <a:pt x="311" y="1659"/>
                    <a:pt x="343" y="1682"/>
                    <a:pt x="334" y="1756"/>
                  </a:cubicBezTo>
                  <a:close/>
                  <a:moveTo>
                    <a:pt x="800" y="3828"/>
                  </a:moveTo>
                  <a:cubicBezTo>
                    <a:pt x="794" y="3850"/>
                    <a:pt x="817" y="3893"/>
                    <a:pt x="820" y="3910"/>
                  </a:cubicBezTo>
                  <a:cubicBezTo>
                    <a:pt x="823" y="3927"/>
                    <a:pt x="831" y="3975"/>
                    <a:pt x="820" y="3984"/>
                  </a:cubicBezTo>
                  <a:cubicBezTo>
                    <a:pt x="808" y="3992"/>
                    <a:pt x="786" y="4108"/>
                    <a:pt x="786" y="4108"/>
                  </a:cubicBezTo>
                  <a:cubicBezTo>
                    <a:pt x="786" y="4108"/>
                    <a:pt x="729" y="4023"/>
                    <a:pt x="698" y="3961"/>
                  </a:cubicBezTo>
                  <a:cubicBezTo>
                    <a:pt x="667" y="3899"/>
                    <a:pt x="678" y="3882"/>
                    <a:pt x="667" y="3748"/>
                  </a:cubicBezTo>
                  <a:cubicBezTo>
                    <a:pt x="655" y="3615"/>
                    <a:pt x="712" y="3232"/>
                    <a:pt x="757" y="3141"/>
                  </a:cubicBezTo>
                  <a:cubicBezTo>
                    <a:pt x="803" y="3051"/>
                    <a:pt x="820" y="3000"/>
                    <a:pt x="820" y="3000"/>
                  </a:cubicBezTo>
                  <a:cubicBezTo>
                    <a:pt x="854" y="3156"/>
                    <a:pt x="814" y="3694"/>
                    <a:pt x="800" y="3720"/>
                  </a:cubicBezTo>
                  <a:cubicBezTo>
                    <a:pt x="786" y="3745"/>
                    <a:pt x="806" y="3805"/>
                    <a:pt x="800" y="382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14"/>
            <p:cNvSpPr>
              <a:spLocks/>
            </p:cNvSpPr>
            <p:nvPr/>
          </p:nvSpPr>
          <p:spPr bwMode="auto">
            <a:xfrm>
              <a:off x="5862770" y="4661146"/>
              <a:ext cx="1117" cy="558"/>
            </a:xfrm>
            <a:custGeom>
              <a:avLst/>
              <a:gdLst/>
              <a:ahLst/>
              <a:cxnLst>
                <a:cxn ang="0">
                  <a:pos x="0" y="2"/>
                </a:cxn>
                <a:cxn ang="0">
                  <a:pos x="4" y="0"/>
                </a:cxn>
                <a:cxn ang="0">
                  <a:pos x="0" y="2"/>
                </a:cxn>
              </a:cxnLst>
              <a:rect l="0" t="0" r="r" b="b"/>
              <a:pathLst>
                <a:path w="4" h="2">
                  <a:moveTo>
                    <a:pt x="0" y="2"/>
                  </a:moveTo>
                  <a:cubicBezTo>
                    <a:pt x="3" y="1"/>
                    <a:pt x="4" y="0"/>
                    <a:pt x="4" y="0"/>
                  </a:cubicBezTo>
                  <a:cubicBezTo>
                    <a:pt x="3" y="1"/>
                    <a:pt x="2" y="2"/>
                    <a:pt x="0" y="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15"/>
            <p:cNvSpPr>
              <a:spLocks/>
            </p:cNvSpPr>
            <p:nvPr/>
          </p:nvSpPr>
          <p:spPr bwMode="auto">
            <a:xfrm>
              <a:off x="5858862" y="4658802"/>
              <a:ext cx="782" cy="447"/>
            </a:xfrm>
            <a:custGeom>
              <a:avLst/>
              <a:gdLst/>
              <a:ahLst/>
              <a:cxnLst>
                <a:cxn ang="0">
                  <a:pos x="0" y="2"/>
                </a:cxn>
                <a:cxn ang="0">
                  <a:pos x="3" y="0"/>
                </a:cxn>
                <a:cxn ang="0">
                  <a:pos x="0" y="2"/>
                </a:cxn>
              </a:cxnLst>
              <a:rect l="0" t="0" r="r" b="b"/>
              <a:pathLst>
                <a:path w="3" h="2">
                  <a:moveTo>
                    <a:pt x="0" y="2"/>
                  </a:moveTo>
                  <a:cubicBezTo>
                    <a:pt x="2" y="1"/>
                    <a:pt x="3" y="0"/>
                    <a:pt x="3" y="0"/>
                  </a:cubicBezTo>
                  <a:cubicBezTo>
                    <a:pt x="2" y="1"/>
                    <a:pt x="1" y="1"/>
                    <a:pt x="0" y="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16"/>
            <p:cNvSpPr>
              <a:spLocks/>
            </p:cNvSpPr>
            <p:nvPr/>
          </p:nvSpPr>
          <p:spPr bwMode="auto">
            <a:xfrm>
              <a:off x="5641468" y="4585221"/>
              <a:ext cx="335" cy="2345"/>
            </a:xfrm>
            <a:custGeom>
              <a:avLst/>
              <a:gdLst/>
              <a:ahLst/>
              <a:cxnLst>
                <a:cxn ang="0">
                  <a:pos x="0" y="0"/>
                </a:cxn>
                <a:cxn ang="0">
                  <a:pos x="1" y="9"/>
                </a:cxn>
                <a:cxn ang="0">
                  <a:pos x="0" y="0"/>
                </a:cxn>
              </a:cxnLst>
              <a:rect l="0" t="0" r="r" b="b"/>
              <a:pathLst>
                <a:path w="1" h="9">
                  <a:moveTo>
                    <a:pt x="0" y="0"/>
                  </a:moveTo>
                  <a:cubicBezTo>
                    <a:pt x="1" y="6"/>
                    <a:pt x="1" y="9"/>
                    <a:pt x="1" y="9"/>
                  </a:cubicBezTo>
                  <a:cubicBezTo>
                    <a:pt x="1" y="6"/>
                    <a:pt x="0" y="3"/>
                    <a:pt x="0"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17"/>
            <p:cNvSpPr>
              <a:spLocks/>
            </p:cNvSpPr>
            <p:nvPr/>
          </p:nvSpPr>
          <p:spPr bwMode="auto">
            <a:xfrm>
              <a:off x="5839546" y="4657238"/>
              <a:ext cx="558" cy="223"/>
            </a:xfrm>
            <a:custGeom>
              <a:avLst/>
              <a:gdLst/>
              <a:ahLst/>
              <a:cxnLst>
                <a:cxn ang="0">
                  <a:pos x="2" y="1"/>
                </a:cxn>
                <a:cxn ang="0">
                  <a:pos x="0" y="0"/>
                </a:cxn>
                <a:cxn ang="0">
                  <a:pos x="2" y="1"/>
                </a:cxn>
              </a:cxnLst>
              <a:rect l="0" t="0" r="r" b="b"/>
              <a:pathLst>
                <a:path w="2" h="1">
                  <a:moveTo>
                    <a:pt x="2" y="1"/>
                  </a:moveTo>
                  <a:cubicBezTo>
                    <a:pt x="2" y="1"/>
                    <a:pt x="1" y="1"/>
                    <a:pt x="0" y="0"/>
                  </a:cubicBezTo>
                  <a:cubicBezTo>
                    <a:pt x="0" y="0"/>
                    <a:pt x="1" y="1"/>
                    <a:pt x="2" y="1"/>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8"/>
            <p:cNvSpPr>
              <a:spLocks/>
            </p:cNvSpPr>
            <p:nvPr/>
          </p:nvSpPr>
          <p:spPr bwMode="auto">
            <a:xfrm>
              <a:off x="5868799" y="4662710"/>
              <a:ext cx="1117" cy="558"/>
            </a:xfrm>
            <a:custGeom>
              <a:avLst/>
              <a:gdLst/>
              <a:ahLst/>
              <a:cxnLst>
                <a:cxn ang="0">
                  <a:pos x="0" y="2"/>
                </a:cxn>
                <a:cxn ang="0">
                  <a:pos x="4" y="0"/>
                </a:cxn>
                <a:cxn ang="0">
                  <a:pos x="0" y="2"/>
                </a:cxn>
              </a:cxnLst>
              <a:rect l="0" t="0" r="r" b="b"/>
              <a:pathLst>
                <a:path w="4" h="2">
                  <a:moveTo>
                    <a:pt x="0" y="2"/>
                  </a:moveTo>
                  <a:cubicBezTo>
                    <a:pt x="3" y="1"/>
                    <a:pt x="4" y="0"/>
                    <a:pt x="4" y="0"/>
                  </a:cubicBezTo>
                  <a:cubicBezTo>
                    <a:pt x="3" y="1"/>
                    <a:pt x="2" y="2"/>
                    <a:pt x="0" y="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9"/>
            <p:cNvSpPr>
              <a:spLocks/>
            </p:cNvSpPr>
            <p:nvPr/>
          </p:nvSpPr>
          <p:spPr bwMode="auto">
            <a:xfrm>
              <a:off x="5754129" y="5648405"/>
              <a:ext cx="80392" cy="208349"/>
            </a:xfrm>
            <a:custGeom>
              <a:avLst/>
              <a:gdLst/>
              <a:ahLst/>
              <a:cxnLst>
                <a:cxn ang="0">
                  <a:pos x="3" y="25"/>
                </a:cxn>
                <a:cxn ang="0">
                  <a:pos x="141" y="117"/>
                </a:cxn>
                <a:cxn ang="0">
                  <a:pos x="289" y="293"/>
                </a:cxn>
                <a:cxn ang="0">
                  <a:pos x="289" y="324"/>
                </a:cxn>
                <a:cxn ang="0">
                  <a:pos x="275" y="331"/>
                </a:cxn>
                <a:cxn ang="0">
                  <a:pos x="128" y="236"/>
                </a:cxn>
                <a:cxn ang="0">
                  <a:pos x="210" y="450"/>
                </a:cxn>
                <a:cxn ang="0">
                  <a:pos x="249" y="608"/>
                </a:cxn>
                <a:cxn ang="0">
                  <a:pos x="108" y="757"/>
                </a:cxn>
                <a:cxn ang="0">
                  <a:pos x="88" y="743"/>
                </a:cxn>
                <a:cxn ang="0">
                  <a:pos x="97" y="732"/>
                </a:cxn>
                <a:cxn ang="0">
                  <a:pos x="206" y="631"/>
                </a:cxn>
                <a:cxn ang="0">
                  <a:pos x="68" y="669"/>
                </a:cxn>
                <a:cxn ang="0">
                  <a:pos x="51" y="597"/>
                </a:cxn>
                <a:cxn ang="0">
                  <a:pos x="226" y="567"/>
                </a:cxn>
                <a:cxn ang="0">
                  <a:pos x="225" y="486"/>
                </a:cxn>
                <a:cxn ang="0">
                  <a:pos x="152" y="509"/>
                </a:cxn>
                <a:cxn ang="0">
                  <a:pos x="50" y="564"/>
                </a:cxn>
                <a:cxn ang="0">
                  <a:pos x="17" y="506"/>
                </a:cxn>
                <a:cxn ang="0">
                  <a:pos x="166" y="430"/>
                </a:cxn>
                <a:cxn ang="0">
                  <a:pos x="91" y="291"/>
                </a:cxn>
                <a:cxn ang="0">
                  <a:pos x="55" y="96"/>
                </a:cxn>
                <a:cxn ang="0">
                  <a:pos x="0" y="90"/>
                </a:cxn>
                <a:cxn ang="0">
                  <a:pos x="3" y="25"/>
                </a:cxn>
              </a:cxnLst>
              <a:rect l="0" t="0" r="r" b="b"/>
              <a:pathLst>
                <a:path w="305" h="790">
                  <a:moveTo>
                    <a:pt x="3" y="25"/>
                  </a:moveTo>
                  <a:cubicBezTo>
                    <a:pt x="3" y="25"/>
                    <a:pt x="74" y="0"/>
                    <a:pt x="141" y="117"/>
                  </a:cubicBezTo>
                  <a:cubicBezTo>
                    <a:pt x="151" y="133"/>
                    <a:pt x="246" y="261"/>
                    <a:pt x="289" y="293"/>
                  </a:cubicBezTo>
                  <a:cubicBezTo>
                    <a:pt x="289" y="324"/>
                    <a:pt x="289" y="324"/>
                    <a:pt x="289" y="324"/>
                  </a:cubicBezTo>
                  <a:cubicBezTo>
                    <a:pt x="275" y="331"/>
                    <a:pt x="275" y="331"/>
                    <a:pt x="275" y="331"/>
                  </a:cubicBezTo>
                  <a:cubicBezTo>
                    <a:pt x="128" y="236"/>
                    <a:pt x="128" y="236"/>
                    <a:pt x="128" y="236"/>
                  </a:cubicBezTo>
                  <a:cubicBezTo>
                    <a:pt x="128" y="236"/>
                    <a:pt x="112" y="347"/>
                    <a:pt x="210" y="450"/>
                  </a:cubicBezTo>
                  <a:cubicBezTo>
                    <a:pt x="222" y="461"/>
                    <a:pt x="305" y="488"/>
                    <a:pt x="249" y="608"/>
                  </a:cubicBezTo>
                  <a:cubicBezTo>
                    <a:pt x="242" y="620"/>
                    <a:pt x="170" y="790"/>
                    <a:pt x="108" y="757"/>
                  </a:cubicBezTo>
                  <a:cubicBezTo>
                    <a:pt x="88" y="743"/>
                    <a:pt x="88" y="743"/>
                    <a:pt x="88" y="743"/>
                  </a:cubicBezTo>
                  <a:cubicBezTo>
                    <a:pt x="88" y="743"/>
                    <a:pt x="95" y="741"/>
                    <a:pt x="97" y="732"/>
                  </a:cubicBezTo>
                  <a:cubicBezTo>
                    <a:pt x="97" y="732"/>
                    <a:pt x="158" y="757"/>
                    <a:pt x="206" y="631"/>
                  </a:cubicBezTo>
                  <a:cubicBezTo>
                    <a:pt x="206" y="631"/>
                    <a:pt x="92" y="608"/>
                    <a:pt x="68" y="669"/>
                  </a:cubicBezTo>
                  <a:cubicBezTo>
                    <a:pt x="68" y="669"/>
                    <a:pt x="48" y="645"/>
                    <a:pt x="51" y="597"/>
                  </a:cubicBezTo>
                  <a:cubicBezTo>
                    <a:pt x="51" y="597"/>
                    <a:pt x="53" y="529"/>
                    <a:pt x="226" y="567"/>
                  </a:cubicBezTo>
                  <a:cubicBezTo>
                    <a:pt x="226" y="567"/>
                    <a:pt x="248" y="532"/>
                    <a:pt x="225" y="486"/>
                  </a:cubicBezTo>
                  <a:cubicBezTo>
                    <a:pt x="225" y="486"/>
                    <a:pt x="176" y="482"/>
                    <a:pt x="152" y="509"/>
                  </a:cubicBezTo>
                  <a:cubicBezTo>
                    <a:pt x="127" y="535"/>
                    <a:pt x="50" y="564"/>
                    <a:pt x="50" y="564"/>
                  </a:cubicBezTo>
                  <a:cubicBezTo>
                    <a:pt x="50" y="564"/>
                    <a:pt x="33" y="515"/>
                    <a:pt x="17" y="506"/>
                  </a:cubicBezTo>
                  <a:cubicBezTo>
                    <a:pt x="0" y="496"/>
                    <a:pt x="70" y="437"/>
                    <a:pt x="166" y="430"/>
                  </a:cubicBezTo>
                  <a:cubicBezTo>
                    <a:pt x="166" y="430"/>
                    <a:pt x="93" y="377"/>
                    <a:pt x="91" y="291"/>
                  </a:cubicBezTo>
                  <a:cubicBezTo>
                    <a:pt x="89" y="205"/>
                    <a:pt x="124" y="139"/>
                    <a:pt x="55" y="96"/>
                  </a:cubicBezTo>
                  <a:cubicBezTo>
                    <a:pt x="33" y="83"/>
                    <a:pt x="0" y="90"/>
                    <a:pt x="0" y="90"/>
                  </a:cubicBezTo>
                  <a:cubicBezTo>
                    <a:pt x="0" y="90"/>
                    <a:pt x="7" y="58"/>
                    <a:pt x="3" y="25"/>
                  </a:cubicBez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20"/>
            <p:cNvSpPr>
              <a:spLocks/>
            </p:cNvSpPr>
            <p:nvPr/>
          </p:nvSpPr>
          <p:spPr bwMode="auto">
            <a:xfrm>
              <a:off x="5755134" y="5649410"/>
              <a:ext cx="30929" cy="51473"/>
            </a:xfrm>
            <a:custGeom>
              <a:avLst/>
              <a:gdLst/>
              <a:ahLst/>
              <a:cxnLst>
                <a:cxn ang="0">
                  <a:pos x="0" y="26"/>
                </a:cxn>
                <a:cxn ang="0">
                  <a:pos x="117" y="195"/>
                </a:cxn>
                <a:cxn ang="0">
                  <a:pos x="0" y="26"/>
                </a:cxn>
              </a:cxnLst>
              <a:rect l="0" t="0" r="r" b="b"/>
              <a:pathLst>
                <a:path w="117" h="195">
                  <a:moveTo>
                    <a:pt x="0" y="26"/>
                  </a:moveTo>
                  <a:cubicBezTo>
                    <a:pt x="0" y="26"/>
                    <a:pt x="108" y="0"/>
                    <a:pt x="117" y="195"/>
                  </a:cubicBezTo>
                  <a:cubicBezTo>
                    <a:pt x="117" y="195"/>
                    <a:pt x="112" y="29"/>
                    <a:pt x="0" y="26"/>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21"/>
            <p:cNvSpPr>
              <a:spLocks/>
            </p:cNvSpPr>
            <p:nvPr/>
          </p:nvSpPr>
          <p:spPr bwMode="auto">
            <a:xfrm>
              <a:off x="5610875" y="5816670"/>
              <a:ext cx="75702" cy="32715"/>
            </a:xfrm>
            <a:custGeom>
              <a:avLst/>
              <a:gdLst/>
              <a:ahLst/>
              <a:cxnLst>
                <a:cxn ang="0">
                  <a:pos x="18" y="36"/>
                </a:cxn>
                <a:cxn ang="0">
                  <a:pos x="109" y="56"/>
                </a:cxn>
                <a:cxn ang="0">
                  <a:pos x="156" y="56"/>
                </a:cxn>
                <a:cxn ang="0">
                  <a:pos x="192" y="53"/>
                </a:cxn>
                <a:cxn ang="0">
                  <a:pos x="226" y="46"/>
                </a:cxn>
                <a:cxn ang="0">
                  <a:pos x="287" y="0"/>
                </a:cxn>
                <a:cxn ang="0">
                  <a:pos x="134" y="101"/>
                </a:cxn>
                <a:cxn ang="0">
                  <a:pos x="18" y="36"/>
                </a:cxn>
              </a:cxnLst>
              <a:rect l="0" t="0" r="r" b="b"/>
              <a:pathLst>
                <a:path w="287" h="124">
                  <a:moveTo>
                    <a:pt x="18" y="36"/>
                  </a:moveTo>
                  <a:cubicBezTo>
                    <a:pt x="18" y="36"/>
                    <a:pt x="49" y="95"/>
                    <a:pt x="109" y="56"/>
                  </a:cubicBezTo>
                  <a:cubicBezTo>
                    <a:pt x="109" y="56"/>
                    <a:pt x="132" y="85"/>
                    <a:pt x="156" y="56"/>
                  </a:cubicBezTo>
                  <a:cubicBezTo>
                    <a:pt x="156" y="56"/>
                    <a:pt x="180" y="68"/>
                    <a:pt x="192" y="53"/>
                  </a:cubicBezTo>
                  <a:cubicBezTo>
                    <a:pt x="192" y="53"/>
                    <a:pt x="219" y="58"/>
                    <a:pt x="226" y="46"/>
                  </a:cubicBezTo>
                  <a:cubicBezTo>
                    <a:pt x="226" y="46"/>
                    <a:pt x="265" y="34"/>
                    <a:pt x="287" y="0"/>
                  </a:cubicBezTo>
                  <a:cubicBezTo>
                    <a:pt x="287" y="0"/>
                    <a:pt x="269" y="78"/>
                    <a:pt x="134" y="101"/>
                  </a:cubicBezTo>
                  <a:cubicBezTo>
                    <a:pt x="0" y="124"/>
                    <a:pt x="18" y="36"/>
                    <a:pt x="18" y="36"/>
                  </a:cubicBez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22"/>
            <p:cNvSpPr>
              <a:spLocks/>
            </p:cNvSpPr>
            <p:nvPr/>
          </p:nvSpPr>
          <p:spPr bwMode="auto">
            <a:xfrm>
              <a:off x="5612996" y="5800592"/>
              <a:ext cx="70120" cy="27356"/>
            </a:xfrm>
            <a:custGeom>
              <a:avLst/>
              <a:gdLst/>
              <a:ahLst/>
              <a:cxnLst>
                <a:cxn ang="0">
                  <a:pos x="9" y="87"/>
                </a:cxn>
                <a:cxn ang="0">
                  <a:pos x="0" y="51"/>
                </a:cxn>
                <a:cxn ang="0">
                  <a:pos x="127" y="6"/>
                </a:cxn>
                <a:cxn ang="0">
                  <a:pos x="266" y="77"/>
                </a:cxn>
                <a:cxn ang="0">
                  <a:pos x="225" y="104"/>
                </a:cxn>
                <a:cxn ang="0">
                  <a:pos x="120" y="55"/>
                </a:cxn>
                <a:cxn ang="0">
                  <a:pos x="9" y="87"/>
                </a:cxn>
              </a:cxnLst>
              <a:rect l="0" t="0" r="r" b="b"/>
              <a:pathLst>
                <a:path w="266" h="104">
                  <a:moveTo>
                    <a:pt x="9" y="87"/>
                  </a:moveTo>
                  <a:cubicBezTo>
                    <a:pt x="9" y="87"/>
                    <a:pt x="0" y="66"/>
                    <a:pt x="0" y="51"/>
                  </a:cubicBezTo>
                  <a:cubicBezTo>
                    <a:pt x="0" y="51"/>
                    <a:pt x="6" y="0"/>
                    <a:pt x="127" y="6"/>
                  </a:cubicBezTo>
                  <a:cubicBezTo>
                    <a:pt x="247" y="12"/>
                    <a:pt x="266" y="77"/>
                    <a:pt x="266" y="77"/>
                  </a:cubicBezTo>
                  <a:cubicBezTo>
                    <a:pt x="225" y="104"/>
                    <a:pt x="225" y="104"/>
                    <a:pt x="225" y="104"/>
                  </a:cubicBezTo>
                  <a:cubicBezTo>
                    <a:pt x="225" y="104"/>
                    <a:pt x="199" y="54"/>
                    <a:pt x="120" y="55"/>
                  </a:cubicBezTo>
                  <a:cubicBezTo>
                    <a:pt x="40" y="56"/>
                    <a:pt x="9" y="87"/>
                    <a:pt x="9" y="87"/>
                  </a:cubicBez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23"/>
            <p:cNvSpPr>
              <a:spLocks/>
            </p:cNvSpPr>
            <p:nvPr/>
          </p:nvSpPr>
          <p:spPr bwMode="auto">
            <a:xfrm>
              <a:off x="5617798" y="5760731"/>
              <a:ext cx="68780" cy="50357"/>
            </a:xfrm>
            <a:custGeom>
              <a:avLst/>
              <a:gdLst/>
              <a:ahLst/>
              <a:cxnLst>
                <a:cxn ang="0">
                  <a:pos x="0" y="138"/>
                </a:cxn>
                <a:cxn ang="0">
                  <a:pos x="261" y="191"/>
                </a:cxn>
                <a:cxn ang="0">
                  <a:pos x="261" y="131"/>
                </a:cxn>
                <a:cxn ang="0">
                  <a:pos x="26" y="78"/>
                </a:cxn>
                <a:cxn ang="0">
                  <a:pos x="0" y="138"/>
                </a:cxn>
              </a:cxnLst>
              <a:rect l="0" t="0" r="r" b="b"/>
              <a:pathLst>
                <a:path w="261" h="191">
                  <a:moveTo>
                    <a:pt x="0" y="138"/>
                  </a:moveTo>
                  <a:cubicBezTo>
                    <a:pt x="0" y="138"/>
                    <a:pt x="130" y="92"/>
                    <a:pt x="261" y="191"/>
                  </a:cubicBezTo>
                  <a:cubicBezTo>
                    <a:pt x="261" y="131"/>
                    <a:pt x="261" y="131"/>
                    <a:pt x="261" y="131"/>
                  </a:cubicBezTo>
                  <a:cubicBezTo>
                    <a:pt x="261" y="131"/>
                    <a:pt x="120" y="0"/>
                    <a:pt x="26" y="78"/>
                  </a:cubicBezTo>
                  <a:lnTo>
                    <a:pt x="0" y="138"/>
                  </a:ln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24"/>
            <p:cNvSpPr>
              <a:spLocks/>
            </p:cNvSpPr>
            <p:nvPr/>
          </p:nvSpPr>
          <p:spPr bwMode="auto">
            <a:xfrm>
              <a:off x="5840104" y="5058305"/>
              <a:ext cx="50915" cy="36176"/>
            </a:xfrm>
            <a:custGeom>
              <a:avLst/>
              <a:gdLst/>
              <a:ahLst/>
              <a:cxnLst>
                <a:cxn ang="0">
                  <a:pos x="14" y="58"/>
                </a:cxn>
                <a:cxn ang="0">
                  <a:pos x="39" y="137"/>
                </a:cxn>
                <a:cxn ang="0">
                  <a:pos x="42" y="104"/>
                </a:cxn>
                <a:cxn ang="0">
                  <a:pos x="157" y="85"/>
                </a:cxn>
                <a:cxn ang="0">
                  <a:pos x="171" y="121"/>
                </a:cxn>
                <a:cxn ang="0">
                  <a:pos x="188" y="75"/>
                </a:cxn>
                <a:cxn ang="0">
                  <a:pos x="154" y="15"/>
                </a:cxn>
                <a:cxn ang="0">
                  <a:pos x="152" y="22"/>
                </a:cxn>
                <a:cxn ang="0">
                  <a:pos x="14" y="58"/>
                </a:cxn>
              </a:cxnLst>
              <a:rect l="0" t="0" r="r" b="b"/>
              <a:pathLst>
                <a:path w="193" h="137">
                  <a:moveTo>
                    <a:pt x="14" y="58"/>
                  </a:moveTo>
                  <a:cubicBezTo>
                    <a:pt x="14" y="58"/>
                    <a:pt x="0" y="107"/>
                    <a:pt x="39" y="137"/>
                  </a:cubicBezTo>
                  <a:cubicBezTo>
                    <a:pt x="39" y="137"/>
                    <a:pt x="25" y="114"/>
                    <a:pt x="42" y="104"/>
                  </a:cubicBezTo>
                  <a:cubicBezTo>
                    <a:pt x="59" y="93"/>
                    <a:pt x="125" y="53"/>
                    <a:pt x="157" y="85"/>
                  </a:cubicBezTo>
                  <a:cubicBezTo>
                    <a:pt x="157" y="85"/>
                    <a:pt x="155" y="106"/>
                    <a:pt x="171" y="121"/>
                  </a:cubicBezTo>
                  <a:cubicBezTo>
                    <a:pt x="171" y="121"/>
                    <a:pt x="193" y="105"/>
                    <a:pt x="188" y="75"/>
                  </a:cubicBezTo>
                  <a:cubicBezTo>
                    <a:pt x="183" y="45"/>
                    <a:pt x="165" y="2"/>
                    <a:pt x="154" y="15"/>
                  </a:cubicBezTo>
                  <a:cubicBezTo>
                    <a:pt x="152" y="22"/>
                    <a:pt x="152" y="22"/>
                    <a:pt x="152" y="22"/>
                  </a:cubicBezTo>
                  <a:cubicBezTo>
                    <a:pt x="152" y="22"/>
                    <a:pt x="69" y="0"/>
                    <a:pt x="14" y="58"/>
                  </a:cubicBez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5"/>
            <p:cNvSpPr>
              <a:spLocks/>
            </p:cNvSpPr>
            <p:nvPr/>
          </p:nvSpPr>
          <p:spPr bwMode="auto">
            <a:xfrm>
              <a:off x="5535954" y="4594153"/>
              <a:ext cx="271993" cy="449414"/>
            </a:xfrm>
            <a:custGeom>
              <a:avLst/>
              <a:gdLst/>
              <a:ahLst/>
              <a:cxnLst>
                <a:cxn ang="0">
                  <a:pos x="22" y="1684"/>
                </a:cxn>
                <a:cxn ang="0">
                  <a:pos x="45" y="1675"/>
                </a:cxn>
                <a:cxn ang="0">
                  <a:pos x="153" y="1668"/>
                </a:cxn>
                <a:cxn ang="0">
                  <a:pos x="188" y="1668"/>
                </a:cxn>
                <a:cxn ang="0">
                  <a:pos x="431" y="1659"/>
                </a:cxn>
                <a:cxn ang="0">
                  <a:pos x="580" y="1671"/>
                </a:cxn>
                <a:cxn ang="0">
                  <a:pos x="773" y="1676"/>
                </a:cxn>
                <a:cxn ang="0">
                  <a:pos x="1010" y="1656"/>
                </a:cxn>
                <a:cxn ang="0">
                  <a:pos x="1031" y="1657"/>
                </a:cxn>
                <a:cxn ang="0">
                  <a:pos x="933" y="1373"/>
                </a:cxn>
                <a:cxn ang="0">
                  <a:pos x="905" y="800"/>
                </a:cxn>
                <a:cxn ang="0">
                  <a:pos x="954" y="590"/>
                </a:cxn>
                <a:cxn ang="0">
                  <a:pos x="950" y="553"/>
                </a:cxn>
                <a:cxn ang="0">
                  <a:pos x="943" y="497"/>
                </a:cxn>
                <a:cxn ang="0">
                  <a:pos x="941" y="564"/>
                </a:cxn>
                <a:cxn ang="0">
                  <a:pos x="941" y="470"/>
                </a:cxn>
                <a:cxn ang="0">
                  <a:pos x="931" y="560"/>
                </a:cxn>
                <a:cxn ang="0">
                  <a:pos x="935" y="460"/>
                </a:cxn>
                <a:cxn ang="0">
                  <a:pos x="927" y="431"/>
                </a:cxn>
                <a:cxn ang="0">
                  <a:pos x="924" y="469"/>
                </a:cxn>
                <a:cxn ang="0">
                  <a:pos x="922" y="377"/>
                </a:cxn>
                <a:cxn ang="0">
                  <a:pos x="921" y="488"/>
                </a:cxn>
                <a:cxn ang="0">
                  <a:pos x="914" y="367"/>
                </a:cxn>
                <a:cxn ang="0">
                  <a:pos x="906" y="461"/>
                </a:cxn>
                <a:cxn ang="0">
                  <a:pos x="909" y="342"/>
                </a:cxn>
                <a:cxn ang="0">
                  <a:pos x="898" y="307"/>
                </a:cxn>
                <a:cxn ang="0">
                  <a:pos x="875" y="271"/>
                </a:cxn>
                <a:cxn ang="0">
                  <a:pos x="764" y="436"/>
                </a:cxn>
                <a:cxn ang="0">
                  <a:pos x="581" y="438"/>
                </a:cxn>
                <a:cxn ang="0">
                  <a:pos x="508" y="424"/>
                </a:cxn>
                <a:cxn ang="0">
                  <a:pos x="318" y="336"/>
                </a:cxn>
                <a:cxn ang="0">
                  <a:pos x="292" y="131"/>
                </a:cxn>
                <a:cxn ang="0">
                  <a:pos x="296" y="20"/>
                </a:cxn>
                <a:cxn ang="0">
                  <a:pos x="274" y="12"/>
                </a:cxn>
                <a:cxn ang="0">
                  <a:pos x="224" y="8"/>
                </a:cxn>
                <a:cxn ang="0">
                  <a:pos x="165" y="305"/>
                </a:cxn>
                <a:cxn ang="0">
                  <a:pos x="72" y="471"/>
                </a:cxn>
                <a:cxn ang="0">
                  <a:pos x="56" y="564"/>
                </a:cxn>
                <a:cxn ang="0">
                  <a:pos x="36" y="625"/>
                </a:cxn>
                <a:cxn ang="0">
                  <a:pos x="24" y="772"/>
                </a:cxn>
                <a:cxn ang="0">
                  <a:pos x="28" y="984"/>
                </a:cxn>
                <a:cxn ang="0">
                  <a:pos x="17" y="1306"/>
                </a:cxn>
                <a:cxn ang="0">
                  <a:pos x="21" y="1607"/>
                </a:cxn>
                <a:cxn ang="0">
                  <a:pos x="8" y="1675"/>
                </a:cxn>
                <a:cxn ang="0">
                  <a:pos x="22" y="1684"/>
                </a:cxn>
              </a:cxnLst>
              <a:rect l="0" t="0" r="r" b="b"/>
              <a:pathLst>
                <a:path w="1031" h="1704">
                  <a:moveTo>
                    <a:pt x="22" y="1684"/>
                  </a:moveTo>
                  <a:cubicBezTo>
                    <a:pt x="22" y="1684"/>
                    <a:pt x="0" y="1668"/>
                    <a:pt x="45" y="1675"/>
                  </a:cubicBezTo>
                  <a:cubicBezTo>
                    <a:pt x="89" y="1683"/>
                    <a:pt x="161" y="1673"/>
                    <a:pt x="153" y="1668"/>
                  </a:cubicBezTo>
                  <a:cubicBezTo>
                    <a:pt x="144" y="1662"/>
                    <a:pt x="151" y="1651"/>
                    <a:pt x="188" y="1668"/>
                  </a:cubicBezTo>
                  <a:cubicBezTo>
                    <a:pt x="226" y="1685"/>
                    <a:pt x="409" y="1678"/>
                    <a:pt x="431" y="1659"/>
                  </a:cubicBezTo>
                  <a:cubicBezTo>
                    <a:pt x="452" y="1639"/>
                    <a:pt x="557" y="1638"/>
                    <a:pt x="580" y="1671"/>
                  </a:cubicBezTo>
                  <a:cubicBezTo>
                    <a:pt x="603" y="1704"/>
                    <a:pt x="703" y="1677"/>
                    <a:pt x="773" y="1676"/>
                  </a:cubicBezTo>
                  <a:cubicBezTo>
                    <a:pt x="843" y="1675"/>
                    <a:pt x="1006" y="1638"/>
                    <a:pt x="1010" y="1656"/>
                  </a:cubicBezTo>
                  <a:cubicBezTo>
                    <a:pt x="1014" y="1674"/>
                    <a:pt x="1031" y="1657"/>
                    <a:pt x="1031" y="1657"/>
                  </a:cubicBezTo>
                  <a:cubicBezTo>
                    <a:pt x="1031" y="1657"/>
                    <a:pt x="972" y="1539"/>
                    <a:pt x="933" y="1373"/>
                  </a:cubicBezTo>
                  <a:cubicBezTo>
                    <a:pt x="895" y="1206"/>
                    <a:pt x="867" y="955"/>
                    <a:pt x="905" y="800"/>
                  </a:cubicBezTo>
                  <a:cubicBezTo>
                    <a:pt x="905" y="800"/>
                    <a:pt x="954" y="679"/>
                    <a:pt x="954" y="590"/>
                  </a:cubicBezTo>
                  <a:cubicBezTo>
                    <a:pt x="954" y="577"/>
                    <a:pt x="950" y="553"/>
                    <a:pt x="950" y="553"/>
                  </a:cubicBezTo>
                  <a:cubicBezTo>
                    <a:pt x="950" y="553"/>
                    <a:pt x="937" y="540"/>
                    <a:pt x="943" y="497"/>
                  </a:cubicBezTo>
                  <a:cubicBezTo>
                    <a:pt x="943" y="497"/>
                    <a:pt x="929" y="519"/>
                    <a:pt x="941" y="564"/>
                  </a:cubicBezTo>
                  <a:cubicBezTo>
                    <a:pt x="941" y="564"/>
                    <a:pt x="923" y="531"/>
                    <a:pt x="941" y="470"/>
                  </a:cubicBezTo>
                  <a:cubicBezTo>
                    <a:pt x="941" y="470"/>
                    <a:pt x="925" y="505"/>
                    <a:pt x="931" y="560"/>
                  </a:cubicBezTo>
                  <a:cubicBezTo>
                    <a:pt x="931" y="560"/>
                    <a:pt x="922" y="517"/>
                    <a:pt x="935" y="460"/>
                  </a:cubicBezTo>
                  <a:cubicBezTo>
                    <a:pt x="935" y="460"/>
                    <a:pt x="922" y="449"/>
                    <a:pt x="927" y="431"/>
                  </a:cubicBezTo>
                  <a:cubicBezTo>
                    <a:pt x="927" y="431"/>
                    <a:pt x="919" y="444"/>
                    <a:pt x="924" y="469"/>
                  </a:cubicBezTo>
                  <a:cubicBezTo>
                    <a:pt x="924" y="469"/>
                    <a:pt x="910" y="431"/>
                    <a:pt x="922" y="377"/>
                  </a:cubicBezTo>
                  <a:cubicBezTo>
                    <a:pt x="922" y="377"/>
                    <a:pt x="905" y="435"/>
                    <a:pt x="921" y="488"/>
                  </a:cubicBezTo>
                  <a:cubicBezTo>
                    <a:pt x="921" y="488"/>
                    <a:pt x="900" y="446"/>
                    <a:pt x="914" y="367"/>
                  </a:cubicBezTo>
                  <a:cubicBezTo>
                    <a:pt x="914" y="367"/>
                    <a:pt x="898" y="419"/>
                    <a:pt x="906" y="461"/>
                  </a:cubicBezTo>
                  <a:cubicBezTo>
                    <a:pt x="906" y="461"/>
                    <a:pt x="892" y="429"/>
                    <a:pt x="909" y="342"/>
                  </a:cubicBezTo>
                  <a:cubicBezTo>
                    <a:pt x="909" y="342"/>
                    <a:pt x="898" y="322"/>
                    <a:pt x="898" y="307"/>
                  </a:cubicBezTo>
                  <a:cubicBezTo>
                    <a:pt x="898" y="293"/>
                    <a:pt x="884" y="252"/>
                    <a:pt x="875" y="271"/>
                  </a:cubicBezTo>
                  <a:cubicBezTo>
                    <a:pt x="866" y="290"/>
                    <a:pt x="798" y="426"/>
                    <a:pt x="764" y="436"/>
                  </a:cubicBezTo>
                  <a:cubicBezTo>
                    <a:pt x="729" y="446"/>
                    <a:pt x="581" y="438"/>
                    <a:pt x="581" y="438"/>
                  </a:cubicBezTo>
                  <a:cubicBezTo>
                    <a:pt x="581" y="438"/>
                    <a:pt x="568" y="403"/>
                    <a:pt x="508" y="424"/>
                  </a:cubicBezTo>
                  <a:cubicBezTo>
                    <a:pt x="508" y="424"/>
                    <a:pt x="362" y="395"/>
                    <a:pt x="318" y="336"/>
                  </a:cubicBezTo>
                  <a:cubicBezTo>
                    <a:pt x="274" y="278"/>
                    <a:pt x="291" y="200"/>
                    <a:pt x="292" y="131"/>
                  </a:cubicBezTo>
                  <a:cubicBezTo>
                    <a:pt x="293" y="61"/>
                    <a:pt x="296" y="20"/>
                    <a:pt x="296" y="20"/>
                  </a:cubicBezTo>
                  <a:cubicBezTo>
                    <a:pt x="296" y="20"/>
                    <a:pt x="287" y="0"/>
                    <a:pt x="274" y="12"/>
                  </a:cubicBezTo>
                  <a:cubicBezTo>
                    <a:pt x="261" y="25"/>
                    <a:pt x="257" y="5"/>
                    <a:pt x="224" y="8"/>
                  </a:cubicBezTo>
                  <a:cubicBezTo>
                    <a:pt x="224" y="8"/>
                    <a:pt x="222" y="241"/>
                    <a:pt x="165" y="305"/>
                  </a:cubicBezTo>
                  <a:cubicBezTo>
                    <a:pt x="108" y="370"/>
                    <a:pt x="84" y="443"/>
                    <a:pt x="72" y="471"/>
                  </a:cubicBezTo>
                  <a:cubicBezTo>
                    <a:pt x="61" y="498"/>
                    <a:pt x="62" y="544"/>
                    <a:pt x="56" y="564"/>
                  </a:cubicBezTo>
                  <a:cubicBezTo>
                    <a:pt x="50" y="584"/>
                    <a:pt x="38" y="592"/>
                    <a:pt x="36" y="625"/>
                  </a:cubicBezTo>
                  <a:cubicBezTo>
                    <a:pt x="34" y="658"/>
                    <a:pt x="20" y="717"/>
                    <a:pt x="24" y="772"/>
                  </a:cubicBezTo>
                  <a:cubicBezTo>
                    <a:pt x="28" y="827"/>
                    <a:pt x="42" y="875"/>
                    <a:pt x="28" y="984"/>
                  </a:cubicBezTo>
                  <a:cubicBezTo>
                    <a:pt x="14" y="1093"/>
                    <a:pt x="18" y="1240"/>
                    <a:pt x="17" y="1306"/>
                  </a:cubicBezTo>
                  <a:cubicBezTo>
                    <a:pt x="15" y="1373"/>
                    <a:pt x="46" y="1485"/>
                    <a:pt x="21" y="1607"/>
                  </a:cubicBezTo>
                  <a:cubicBezTo>
                    <a:pt x="8" y="1675"/>
                    <a:pt x="8" y="1675"/>
                    <a:pt x="8" y="1675"/>
                  </a:cubicBezTo>
                  <a:cubicBezTo>
                    <a:pt x="8" y="1675"/>
                    <a:pt x="8" y="1693"/>
                    <a:pt x="22" y="1684"/>
                  </a:cubicBez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1" name="Group 214"/>
          <p:cNvGrpSpPr>
            <a:grpSpLocks noChangeAspect="1"/>
          </p:cNvGrpSpPr>
          <p:nvPr/>
        </p:nvGrpSpPr>
        <p:grpSpPr>
          <a:xfrm>
            <a:off x="5830205" y="2271224"/>
            <a:ext cx="241206" cy="679023"/>
            <a:chOff x="4623951" y="4350744"/>
            <a:chExt cx="537510" cy="1513157"/>
          </a:xfrm>
        </p:grpSpPr>
        <p:sp>
          <p:nvSpPr>
            <p:cNvPr id="111" name="Freeform 28"/>
            <p:cNvSpPr>
              <a:spLocks noEditPoints="1"/>
            </p:cNvSpPr>
            <p:nvPr/>
          </p:nvSpPr>
          <p:spPr bwMode="auto">
            <a:xfrm>
              <a:off x="4623951" y="4350744"/>
              <a:ext cx="537510" cy="1513157"/>
            </a:xfrm>
            <a:custGeom>
              <a:avLst/>
              <a:gdLst/>
              <a:ahLst/>
              <a:cxnLst>
                <a:cxn ang="0">
                  <a:pos x="1992" y="2704"/>
                </a:cxn>
                <a:cxn ang="0">
                  <a:pos x="1953" y="1793"/>
                </a:cxn>
                <a:cxn ang="0">
                  <a:pos x="1929" y="1518"/>
                </a:cxn>
                <a:cxn ang="0">
                  <a:pos x="1673" y="1052"/>
                </a:cxn>
                <a:cxn ang="0">
                  <a:pos x="1401" y="898"/>
                </a:cxn>
                <a:cxn ang="0">
                  <a:pos x="1413" y="667"/>
                </a:cxn>
                <a:cxn ang="0">
                  <a:pos x="1536" y="409"/>
                </a:cxn>
                <a:cxn ang="0">
                  <a:pos x="1199" y="27"/>
                </a:cxn>
                <a:cxn ang="0">
                  <a:pos x="888" y="328"/>
                </a:cxn>
                <a:cxn ang="0">
                  <a:pos x="952" y="613"/>
                </a:cxn>
                <a:cxn ang="0">
                  <a:pos x="994" y="870"/>
                </a:cxn>
                <a:cxn ang="0">
                  <a:pos x="837" y="945"/>
                </a:cxn>
                <a:cxn ang="0">
                  <a:pos x="498" y="1125"/>
                </a:cxn>
                <a:cxn ang="0">
                  <a:pos x="339" y="1667"/>
                </a:cxn>
                <a:cxn ang="0">
                  <a:pos x="152" y="2325"/>
                </a:cxn>
                <a:cxn ang="0">
                  <a:pos x="69" y="2733"/>
                </a:cxn>
                <a:cxn ang="0">
                  <a:pos x="9" y="3024"/>
                </a:cxn>
                <a:cxn ang="0">
                  <a:pos x="105" y="3301"/>
                </a:cxn>
                <a:cxn ang="0">
                  <a:pos x="139" y="3132"/>
                </a:cxn>
                <a:cxn ang="0">
                  <a:pos x="203" y="3064"/>
                </a:cxn>
                <a:cxn ang="0">
                  <a:pos x="279" y="3163"/>
                </a:cxn>
                <a:cxn ang="0">
                  <a:pos x="279" y="2904"/>
                </a:cxn>
                <a:cxn ang="0">
                  <a:pos x="357" y="2525"/>
                </a:cxn>
                <a:cxn ang="0">
                  <a:pos x="522" y="2081"/>
                </a:cxn>
                <a:cxn ang="0">
                  <a:pos x="614" y="2150"/>
                </a:cxn>
                <a:cxn ang="0">
                  <a:pos x="554" y="2682"/>
                </a:cxn>
                <a:cxn ang="0">
                  <a:pos x="530" y="3472"/>
                </a:cxn>
                <a:cxn ang="0">
                  <a:pos x="668" y="4449"/>
                </a:cxn>
                <a:cxn ang="0">
                  <a:pos x="701" y="4996"/>
                </a:cxn>
                <a:cxn ang="0">
                  <a:pos x="808" y="5394"/>
                </a:cxn>
                <a:cxn ang="0">
                  <a:pos x="662" y="5547"/>
                </a:cxn>
                <a:cxn ang="0">
                  <a:pos x="888" y="5649"/>
                </a:cxn>
                <a:cxn ang="0">
                  <a:pos x="1061" y="5525"/>
                </a:cxn>
                <a:cxn ang="0">
                  <a:pos x="1104" y="5571"/>
                </a:cxn>
                <a:cxn ang="0">
                  <a:pos x="1411" y="5732"/>
                </a:cxn>
                <a:cxn ang="0">
                  <a:pos x="1464" y="5637"/>
                </a:cxn>
                <a:cxn ang="0">
                  <a:pos x="1512" y="5425"/>
                </a:cxn>
                <a:cxn ang="0">
                  <a:pos x="1533" y="4492"/>
                </a:cxn>
                <a:cxn ang="0">
                  <a:pos x="1569" y="3900"/>
                </a:cxn>
                <a:cxn ang="0">
                  <a:pos x="1652" y="3081"/>
                </a:cxn>
                <a:cxn ang="0">
                  <a:pos x="1658" y="2717"/>
                </a:cxn>
                <a:cxn ang="0">
                  <a:pos x="1656" y="1920"/>
                </a:cxn>
                <a:cxn ang="0">
                  <a:pos x="1715" y="2052"/>
                </a:cxn>
                <a:cxn ang="0">
                  <a:pos x="1845" y="2891"/>
                </a:cxn>
                <a:cxn ang="0">
                  <a:pos x="1755" y="3173"/>
                </a:cxn>
                <a:cxn ang="0">
                  <a:pos x="1769" y="3290"/>
                </a:cxn>
                <a:cxn ang="0">
                  <a:pos x="1865" y="3191"/>
                </a:cxn>
                <a:cxn ang="0">
                  <a:pos x="1838" y="3418"/>
                </a:cxn>
                <a:cxn ang="0">
                  <a:pos x="2007" y="3221"/>
                </a:cxn>
                <a:cxn ang="0">
                  <a:pos x="2018" y="2983"/>
                </a:cxn>
                <a:cxn ang="0">
                  <a:pos x="1124" y="4751"/>
                </a:cxn>
                <a:cxn ang="0">
                  <a:pos x="1071" y="4533"/>
                </a:cxn>
                <a:cxn ang="0">
                  <a:pos x="1022" y="4280"/>
                </a:cxn>
                <a:cxn ang="0">
                  <a:pos x="1062" y="4020"/>
                </a:cxn>
                <a:cxn ang="0">
                  <a:pos x="1094" y="3510"/>
                </a:cxn>
                <a:cxn ang="0">
                  <a:pos x="1095" y="4010"/>
                </a:cxn>
                <a:cxn ang="0">
                  <a:pos x="1142" y="4449"/>
                </a:cxn>
              </a:cxnLst>
              <a:rect l="0" t="0" r="r" b="b"/>
              <a:pathLst>
                <a:path w="2038" h="5737">
                  <a:moveTo>
                    <a:pt x="2018" y="2983"/>
                  </a:moveTo>
                  <a:cubicBezTo>
                    <a:pt x="2005" y="2929"/>
                    <a:pt x="1996" y="2867"/>
                    <a:pt x="2008" y="2861"/>
                  </a:cubicBezTo>
                  <a:cubicBezTo>
                    <a:pt x="2021" y="2855"/>
                    <a:pt x="1996" y="2768"/>
                    <a:pt x="1992" y="2704"/>
                  </a:cubicBezTo>
                  <a:cubicBezTo>
                    <a:pt x="1988" y="2640"/>
                    <a:pt x="2007" y="2401"/>
                    <a:pt x="2016" y="2309"/>
                  </a:cubicBezTo>
                  <a:cubicBezTo>
                    <a:pt x="2025" y="2218"/>
                    <a:pt x="2001" y="2097"/>
                    <a:pt x="1968" y="2016"/>
                  </a:cubicBezTo>
                  <a:cubicBezTo>
                    <a:pt x="1935" y="1935"/>
                    <a:pt x="1953" y="1793"/>
                    <a:pt x="1953" y="1793"/>
                  </a:cubicBezTo>
                  <a:cubicBezTo>
                    <a:pt x="1953" y="1793"/>
                    <a:pt x="1966" y="1774"/>
                    <a:pt x="1968" y="1765"/>
                  </a:cubicBezTo>
                  <a:cubicBezTo>
                    <a:pt x="1969" y="1756"/>
                    <a:pt x="1948" y="1693"/>
                    <a:pt x="1941" y="1664"/>
                  </a:cubicBezTo>
                  <a:cubicBezTo>
                    <a:pt x="1933" y="1635"/>
                    <a:pt x="1944" y="1566"/>
                    <a:pt x="1929" y="1518"/>
                  </a:cubicBezTo>
                  <a:cubicBezTo>
                    <a:pt x="1914" y="1470"/>
                    <a:pt x="1917" y="1392"/>
                    <a:pt x="1911" y="1315"/>
                  </a:cubicBezTo>
                  <a:cubicBezTo>
                    <a:pt x="1905" y="1238"/>
                    <a:pt x="1860" y="1175"/>
                    <a:pt x="1835" y="1140"/>
                  </a:cubicBezTo>
                  <a:cubicBezTo>
                    <a:pt x="1811" y="1106"/>
                    <a:pt x="1697" y="1067"/>
                    <a:pt x="1673" y="1052"/>
                  </a:cubicBezTo>
                  <a:cubicBezTo>
                    <a:pt x="1649" y="1037"/>
                    <a:pt x="1587" y="985"/>
                    <a:pt x="1566" y="979"/>
                  </a:cubicBezTo>
                  <a:cubicBezTo>
                    <a:pt x="1545" y="973"/>
                    <a:pt x="1493" y="938"/>
                    <a:pt x="1468" y="916"/>
                  </a:cubicBezTo>
                  <a:cubicBezTo>
                    <a:pt x="1443" y="894"/>
                    <a:pt x="1419" y="901"/>
                    <a:pt x="1401" y="898"/>
                  </a:cubicBezTo>
                  <a:cubicBezTo>
                    <a:pt x="1383" y="895"/>
                    <a:pt x="1386" y="853"/>
                    <a:pt x="1383" y="820"/>
                  </a:cubicBezTo>
                  <a:cubicBezTo>
                    <a:pt x="1380" y="787"/>
                    <a:pt x="1399" y="757"/>
                    <a:pt x="1401" y="713"/>
                  </a:cubicBezTo>
                  <a:cubicBezTo>
                    <a:pt x="1402" y="670"/>
                    <a:pt x="1411" y="674"/>
                    <a:pt x="1413" y="667"/>
                  </a:cubicBezTo>
                  <a:cubicBezTo>
                    <a:pt x="1459" y="642"/>
                    <a:pt x="1473" y="593"/>
                    <a:pt x="1473" y="593"/>
                  </a:cubicBezTo>
                  <a:cubicBezTo>
                    <a:pt x="1510" y="597"/>
                    <a:pt x="1529" y="557"/>
                    <a:pt x="1536" y="555"/>
                  </a:cubicBezTo>
                  <a:cubicBezTo>
                    <a:pt x="1544" y="554"/>
                    <a:pt x="1544" y="435"/>
                    <a:pt x="1536" y="409"/>
                  </a:cubicBezTo>
                  <a:cubicBezTo>
                    <a:pt x="1529" y="384"/>
                    <a:pt x="1541" y="292"/>
                    <a:pt x="1513" y="226"/>
                  </a:cubicBezTo>
                  <a:cubicBezTo>
                    <a:pt x="1486" y="159"/>
                    <a:pt x="1458" y="141"/>
                    <a:pt x="1357" y="71"/>
                  </a:cubicBezTo>
                  <a:cubicBezTo>
                    <a:pt x="1256" y="0"/>
                    <a:pt x="1201" y="36"/>
                    <a:pt x="1199" y="27"/>
                  </a:cubicBezTo>
                  <a:cubicBezTo>
                    <a:pt x="1198" y="18"/>
                    <a:pt x="1142" y="36"/>
                    <a:pt x="1124" y="42"/>
                  </a:cubicBezTo>
                  <a:cubicBezTo>
                    <a:pt x="973" y="87"/>
                    <a:pt x="945" y="209"/>
                    <a:pt x="922" y="215"/>
                  </a:cubicBezTo>
                  <a:cubicBezTo>
                    <a:pt x="900" y="221"/>
                    <a:pt x="883" y="292"/>
                    <a:pt x="888" y="328"/>
                  </a:cubicBezTo>
                  <a:cubicBezTo>
                    <a:pt x="892" y="364"/>
                    <a:pt x="874" y="459"/>
                    <a:pt x="876" y="484"/>
                  </a:cubicBezTo>
                  <a:cubicBezTo>
                    <a:pt x="877" y="510"/>
                    <a:pt x="925" y="531"/>
                    <a:pt x="924" y="542"/>
                  </a:cubicBezTo>
                  <a:cubicBezTo>
                    <a:pt x="922" y="569"/>
                    <a:pt x="943" y="589"/>
                    <a:pt x="952" y="613"/>
                  </a:cubicBezTo>
                  <a:cubicBezTo>
                    <a:pt x="962" y="637"/>
                    <a:pt x="976" y="646"/>
                    <a:pt x="978" y="706"/>
                  </a:cubicBezTo>
                  <a:cubicBezTo>
                    <a:pt x="980" y="765"/>
                    <a:pt x="1000" y="817"/>
                    <a:pt x="1005" y="844"/>
                  </a:cubicBezTo>
                  <a:cubicBezTo>
                    <a:pt x="1009" y="866"/>
                    <a:pt x="994" y="869"/>
                    <a:pt x="994" y="870"/>
                  </a:cubicBezTo>
                  <a:cubicBezTo>
                    <a:pt x="995" y="870"/>
                    <a:pt x="996" y="870"/>
                    <a:pt x="997" y="871"/>
                  </a:cubicBezTo>
                  <a:cubicBezTo>
                    <a:pt x="995" y="870"/>
                    <a:pt x="994" y="870"/>
                    <a:pt x="994" y="870"/>
                  </a:cubicBezTo>
                  <a:cubicBezTo>
                    <a:pt x="945" y="865"/>
                    <a:pt x="904" y="921"/>
                    <a:pt x="837" y="945"/>
                  </a:cubicBezTo>
                  <a:cubicBezTo>
                    <a:pt x="769" y="969"/>
                    <a:pt x="737" y="999"/>
                    <a:pt x="719" y="1005"/>
                  </a:cubicBezTo>
                  <a:cubicBezTo>
                    <a:pt x="628" y="1025"/>
                    <a:pt x="630" y="1061"/>
                    <a:pt x="590" y="1071"/>
                  </a:cubicBezTo>
                  <a:cubicBezTo>
                    <a:pt x="550" y="1081"/>
                    <a:pt x="514" y="1111"/>
                    <a:pt x="498" y="1125"/>
                  </a:cubicBezTo>
                  <a:cubicBezTo>
                    <a:pt x="432" y="1228"/>
                    <a:pt x="390" y="1388"/>
                    <a:pt x="384" y="1440"/>
                  </a:cubicBezTo>
                  <a:cubicBezTo>
                    <a:pt x="378" y="1492"/>
                    <a:pt x="329" y="1643"/>
                    <a:pt x="329" y="1643"/>
                  </a:cubicBezTo>
                  <a:cubicBezTo>
                    <a:pt x="329" y="1643"/>
                    <a:pt x="345" y="1651"/>
                    <a:pt x="339" y="1667"/>
                  </a:cubicBezTo>
                  <a:cubicBezTo>
                    <a:pt x="333" y="1683"/>
                    <a:pt x="329" y="1739"/>
                    <a:pt x="329" y="1815"/>
                  </a:cubicBezTo>
                  <a:cubicBezTo>
                    <a:pt x="329" y="1892"/>
                    <a:pt x="233" y="1998"/>
                    <a:pt x="217" y="2050"/>
                  </a:cubicBezTo>
                  <a:cubicBezTo>
                    <a:pt x="202" y="2100"/>
                    <a:pt x="166" y="2190"/>
                    <a:pt x="152" y="2325"/>
                  </a:cubicBezTo>
                  <a:cubicBezTo>
                    <a:pt x="152" y="2325"/>
                    <a:pt x="152" y="2325"/>
                    <a:pt x="152" y="2325"/>
                  </a:cubicBezTo>
                  <a:cubicBezTo>
                    <a:pt x="144" y="2405"/>
                    <a:pt x="119" y="2550"/>
                    <a:pt x="111" y="2582"/>
                  </a:cubicBezTo>
                  <a:cubicBezTo>
                    <a:pt x="96" y="2644"/>
                    <a:pt x="58" y="2725"/>
                    <a:pt x="69" y="2733"/>
                  </a:cubicBezTo>
                  <a:cubicBezTo>
                    <a:pt x="80" y="2741"/>
                    <a:pt x="61" y="2801"/>
                    <a:pt x="40" y="2852"/>
                  </a:cubicBezTo>
                  <a:cubicBezTo>
                    <a:pt x="18" y="2904"/>
                    <a:pt x="0" y="2966"/>
                    <a:pt x="2" y="2976"/>
                  </a:cubicBezTo>
                  <a:cubicBezTo>
                    <a:pt x="5" y="2986"/>
                    <a:pt x="11" y="3014"/>
                    <a:pt x="9" y="3024"/>
                  </a:cubicBezTo>
                  <a:cubicBezTo>
                    <a:pt x="7" y="3034"/>
                    <a:pt x="6" y="3079"/>
                    <a:pt x="10" y="3088"/>
                  </a:cubicBezTo>
                  <a:cubicBezTo>
                    <a:pt x="15" y="3098"/>
                    <a:pt x="29" y="3172"/>
                    <a:pt x="32" y="3176"/>
                  </a:cubicBezTo>
                  <a:cubicBezTo>
                    <a:pt x="35" y="3179"/>
                    <a:pt x="87" y="3284"/>
                    <a:pt x="105" y="3301"/>
                  </a:cubicBezTo>
                  <a:cubicBezTo>
                    <a:pt x="122" y="3318"/>
                    <a:pt x="135" y="3321"/>
                    <a:pt x="144" y="3311"/>
                  </a:cubicBezTo>
                  <a:cubicBezTo>
                    <a:pt x="154" y="3301"/>
                    <a:pt x="139" y="3238"/>
                    <a:pt x="134" y="3229"/>
                  </a:cubicBezTo>
                  <a:cubicBezTo>
                    <a:pt x="130" y="3220"/>
                    <a:pt x="144" y="3161"/>
                    <a:pt x="139" y="3132"/>
                  </a:cubicBezTo>
                  <a:cubicBezTo>
                    <a:pt x="139" y="3132"/>
                    <a:pt x="155" y="3097"/>
                    <a:pt x="156" y="3082"/>
                  </a:cubicBezTo>
                  <a:cubicBezTo>
                    <a:pt x="157" y="3068"/>
                    <a:pt x="188" y="3056"/>
                    <a:pt x="191" y="3050"/>
                  </a:cubicBezTo>
                  <a:cubicBezTo>
                    <a:pt x="194" y="3045"/>
                    <a:pt x="202" y="3049"/>
                    <a:pt x="203" y="3064"/>
                  </a:cubicBezTo>
                  <a:cubicBezTo>
                    <a:pt x="203" y="3080"/>
                    <a:pt x="195" y="3147"/>
                    <a:pt x="234" y="3196"/>
                  </a:cubicBezTo>
                  <a:cubicBezTo>
                    <a:pt x="264" y="3228"/>
                    <a:pt x="282" y="3190"/>
                    <a:pt x="282" y="3190"/>
                  </a:cubicBezTo>
                  <a:cubicBezTo>
                    <a:pt x="282" y="3190"/>
                    <a:pt x="285" y="3190"/>
                    <a:pt x="279" y="3163"/>
                  </a:cubicBezTo>
                  <a:cubicBezTo>
                    <a:pt x="273" y="3136"/>
                    <a:pt x="274" y="3102"/>
                    <a:pt x="268" y="3083"/>
                  </a:cubicBezTo>
                  <a:cubicBezTo>
                    <a:pt x="262" y="3065"/>
                    <a:pt x="270" y="3038"/>
                    <a:pt x="275" y="3016"/>
                  </a:cubicBezTo>
                  <a:cubicBezTo>
                    <a:pt x="280" y="2993"/>
                    <a:pt x="285" y="2922"/>
                    <a:pt x="279" y="2904"/>
                  </a:cubicBezTo>
                  <a:cubicBezTo>
                    <a:pt x="274" y="2886"/>
                    <a:pt x="221" y="2811"/>
                    <a:pt x="225" y="2790"/>
                  </a:cubicBezTo>
                  <a:cubicBezTo>
                    <a:pt x="229" y="2770"/>
                    <a:pt x="284" y="2644"/>
                    <a:pt x="353" y="2533"/>
                  </a:cubicBezTo>
                  <a:cubicBezTo>
                    <a:pt x="354" y="2530"/>
                    <a:pt x="356" y="2527"/>
                    <a:pt x="357" y="2525"/>
                  </a:cubicBezTo>
                  <a:cubicBezTo>
                    <a:pt x="366" y="2510"/>
                    <a:pt x="375" y="2495"/>
                    <a:pt x="384" y="2479"/>
                  </a:cubicBezTo>
                  <a:cubicBezTo>
                    <a:pt x="450" y="2364"/>
                    <a:pt x="449" y="2273"/>
                    <a:pt x="469" y="2237"/>
                  </a:cubicBezTo>
                  <a:cubicBezTo>
                    <a:pt x="490" y="2201"/>
                    <a:pt x="522" y="2157"/>
                    <a:pt x="522" y="2081"/>
                  </a:cubicBezTo>
                  <a:cubicBezTo>
                    <a:pt x="522" y="2006"/>
                    <a:pt x="534" y="1988"/>
                    <a:pt x="534" y="1988"/>
                  </a:cubicBezTo>
                  <a:cubicBezTo>
                    <a:pt x="552" y="1978"/>
                    <a:pt x="604" y="1825"/>
                    <a:pt x="604" y="1825"/>
                  </a:cubicBezTo>
                  <a:cubicBezTo>
                    <a:pt x="604" y="1876"/>
                    <a:pt x="608" y="2116"/>
                    <a:pt x="614" y="2150"/>
                  </a:cubicBezTo>
                  <a:cubicBezTo>
                    <a:pt x="620" y="2185"/>
                    <a:pt x="550" y="2361"/>
                    <a:pt x="530" y="2417"/>
                  </a:cubicBezTo>
                  <a:cubicBezTo>
                    <a:pt x="510" y="2473"/>
                    <a:pt x="540" y="2512"/>
                    <a:pt x="540" y="2512"/>
                  </a:cubicBezTo>
                  <a:cubicBezTo>
                    <a:pt x="502" y="2588"/>
                    <a:pt x="554" y="2682"/>
                    <a:pt x="554" y="2682"/>
                  </a:cubicBezTo>
                  <a:cubicBezTo>
                    <a:pt x="554" y="2682"/>
                    <a:pt x="566" y="2724"/>
                    <a:pt x="548" y="2768"/>
                  </a:cubicBezTo>
                  <a:cubicBezTo>
                    <a:pt x="530" y="2812"/>
                    <a:pt x="518" y="2925"/>
                    <a:pt x="506" y="2983"/>
                  </a:cubicBezTo>
                  <a:cubicBezTo>
                    <a:pt x="494" y="3041"/>
                    <a:pt x="524" y="3300"/>
                    <a:pt x="530" y="3472"/>
                  </a:cubicBezTo>
                  <a:cubicBezTo>
                    <a:pt x="536" y="3645"/>
                    <a:pt x="564" y="3771"/>
                    <a:pt x="604" y="3898"/>
                  </a:cubicBezTo>
                  <a:cubicBezTo>
                    <a:pt x="644" y="4024"/>
                    <a:pt x="630" y="4213"/>
                    <a:pt x="658" y="4269"/>
                  </a:cubicBezTo>
                  <a:cubicBezTo>
                    <a:pt x="687" y="4325"/>
                    <a:pt x="668" y="4449"/>
                    <a:pt x="668" y="4449"/>
                  </a:cubicBezTo>
                  <a:cubicBezTo>
                    <a:pt x="668" y="4449"/>
                    <a:pt x="630" y="4482"/>
                    <a:pt x="663" y="4541"/>
                  </a:cubicBezTo>
                  <a:cubicBezTo>
                    <a:pt x="697" y="4599"/>
                    <a:pt x="663" y="4623"/>
                    <a:pt x="704" y="4739"/>
                  </a:cubicBezTo>
                  <a:cubicBezTo>
                    <a:pt x="745" y="4855"/>
                    <a:pt x="718" y="4861"/>
                    <a:pt x="701" y="4996"/>
                  </a:cubicBezTo>
                  <a:cubicBezTo>
                    <a:pt x="684" y="5132"/>
                    <a:pt x="715" y="5319"/>
                    <a:pt x="736" y="5352"/>
                  </a:cubicBezTo>
                  <a:cubicBezTo>
                    <a:pt x="757" y="5385"/>
                    <a:pt x="800" y="5348"/>
                    <a:pt x="815" y="5352"/>
                  </a:cubicBezTo>
                  <a:cubicBezTo>
                    <a:pt x="830" y="5356"/>
                    <a:pt x="819" y="5379"/>
                    <a:pt x="808" y="5394"/>
                  </a:cubicBezTo>
                  <a:cubicBezTo>
                    <a:pt x="797" y="5409"/>
                    <a:pt x="800" y="5419"/>
                    <a:pt x="800" y="5432"/>
                  </a:cubicBezTo>
                  <a:cubicBezTo>
                    <a:pt x="800" y="5445"/>
                    <a:pt x="725" y="5489"/>
                    <a:pt x="720" y="5496"/>
                  </a:cubicBezTo>
                  <a:cubicBezTo>
                    <a:pt x="715" y="5503"/>
                    <a:pt x="662" y="5547"/>
                    <a:pt x="662" y="5547"/>
                  </a:cubicBezTo>
                  <a:cubicBezTo>
                    <a:pt x="640" y="5557"/>
                    <a:pt x="632" y="5573"/>
                    <a:pt x="632" y="5573"/>
                  </a:cubicBezTo>
                  <a:cubicBezTo>
                    <a:pt x="632" y="5618"/>
                    <a:pt x="632" y="5618"/>
                    <a:pt x="632" y="5618"/>
                  </a:cubicBezTo>
                  <a:cubicBezTo>
                    <a:pt x="662" y="5648"/>
                    <a:pt x="776" y="5651"/>
                    <a:pt x="888" y="5649"/>
                  </a:cubicBezTo>
                  <a:cubicBezTo>
                    <a:pt x="999" y="5648"/>
                    <a:pt x="1002" y="5618"/>
                    <a:pt x="1002" y="5618"/>
                  </a:cubicBezTo>
                  <a:cubicBezTo>
                    <a:pt x="1065" y="5554"/>
                    <a:pt x="1065" y="5554"/>
                    <a:pt x="1065" y="5554"/>
                  </a:cubicBezTo>
                  <a:cubicBezTo>
                    <a:pt x="1065" y="5554"/>
                    <a:pt x="1062" y="5540"/>
                    <a:pt x="1061" y="5525"/>
                  </a:cubicBezTo>
                  <a:cubicBezTo>
                    <a:pt x="1061" y="5509"/>
                    <a:pt x="1055" y="5516"/>
                    <a:pt x="1048" y="5512"/>
                  </a:cubicBezTo>
                  <a:cubicBezTo>
                    <a:pt x="1041" y="5507"/>
                    <a:pt x="1065" y="5496"/>
                    <a:pt x="1065" y="5496"/>
                  </a:cubicBezTo>
                  <a:cubicBezTo>
                    <a:pt x="1070" y="5511"/>
                    <a:pt x="1101" y="5532"/>
                    <a:pt x="1104" y="5571"/>
                  </a:cubicBezTo>
                  <a:cubicBezTo>
                    <a:pt x="1107" y="5610"/>
                    <a:pt x="1125" y="5627"/>
                    <a:pt x="1122" y="5648"/>
                  </a:cubicBezTo>
                  <a:cubicBezTo>
                    <a:pt x="1119" y="5669"/>
                    <a:pt x="1151" y="5684"/>
                    <a:pt x="1149" y="5701"/>
                  </a:cubicBezTo>
                  <a:cubicBezTo>
                    <a:pt x="1148" y="5717"/>
                    <a:pt x="1357" y="5737"/>
                    <a:pt x="1411" y="5732"/>
                  </a:cubicBezTo>
                  <a:cubicBezTo>
                    <a:pt x="1465" y="5728"/>
                    <a:pt x="1492" y="5719"/>
                    <a:pt x="1492" y="5719"/>
                  </a:cubicBezTo>
                  <a:cubicBezTo>
                    <a:pt x="1492" y="5719"/>
                    <a:pt x="1498" y="5696"/>
                    <a:pt x="1500" y="5674"/>
                  </a:cubicBezTo>
                  <a:cubicBezTo>
                    <a:pt x="1501" y="5651"/>
                    <a:pt x="1464" y="5637"/>
                    <a:pt x="1464" y="5637"/>
                  </a:cubicBezTo>
                  <a:cubicBezTo>
                    <a:pt x="1467" y="5624"/>
                    <a:pt x="1467" y="5624"/>
                    <a:pt x="1467" y="5624"/>
                  </a:cubicBezTo>
                  <a:cubicBezTo>
                    <a:pt x="1468" y="5592"/>
                    <a:pt x="1452" y="5555"/>
                    <a:pt x="1452" y="5555"/>
                  </a:cubicBezTo>
                  <a:cubicBezTo>
                    <a:pt x="1452" y="5555"/>
                    <a:pt x="1482" y="5473"/>
                    <a:pt x="1512" y="5425"/>
                  </a:cubicBezTo>
                  <a:cubicBezTo>
                    <a:pt x="1542" y="5377"/>
                    <a:pt x="1497" y="5281"/>
                    <a:pt x="1479" y="5224"/>
                  </a:cubicBezTo>
                  <a:cubicBezTo>
                    <a:pt x="1461" y="5166"/>
                    <a:pt x="1461" y="5103"/>
                    <a:pt x="1485" y="5031"/>
                  </a:cubicBezTo>
                  <a:cubicBezTo>
                    <a:pt x="1509" y="4959"/>
                    <a:pt x="1527" y="4583"/>
                    <a:pt x="1533" y="4492"/>
                  </a:cubicBezTo>
                  <a:cubicBezTo>
                    <a:pt x="1539" y="4402"/>
                    <a:pt x="1506" y="4276"/>
                    <a:pt x="1506" y="4276"/>
                  </a:cubicBezTo>
                  <a:cubicBezTo>
                    <a:pt x="1557" y="4198"/>
                    <a:pt x="1503" y="4068"/>
                    <a:pt x="1527" y="4044"/>
                  </a:cubicBezTo>
                  <a:cubicBezTo>
                    <a:pt x="1551" y="4020"/>
                    <a:pt x="1560" y="3951"/>
                    <a:pt x="1569" y="3900"/>
                  </a:cubicBezTo>
                  <a:cubicBezTo>
                    <a:pt x="1578" y="3849"/>
                    <a:pt x="1622" y="3329"/>
                    <a:pt x="1623" y="3299"/>
                  </a:cubicBezTo>
                  <a:cubicBezTo>
                    <a:pt x="1625" y="3269"/>
                    <a:pt x="1649" y="3149"/>
                    <a:pt x="1644" y="3137"/>
                  </a:cubicBezTo>
                  <a:cubicBezTo>
                    <a:pt x="1640" y="3125"/>
                    <a:pt x="1637" y="3101"/>
                    <a:pt x="1652" y="3081"/>
                  </a:cubicBezTo>
                  <a:cubicBezTo>
                    <a:pt x="1667" y="3062"/>
                    <a:pt x="1631" y="2881"/>
                    <a:pt x="1644" y="2883"/>
                  </a:cubicBezTo>
                  <a:cubicBezTo>
                    <a:pt x="1658" y="2884"/>
                    <a:pt x="1661" y="2839"/>
                    <a:pt x="1673" y="2803"/>
                  </a:cubicBezTo>
                  <a:cubicBezTo>
                    <a:pt x="1685" y="2767"/>
                    <a:pt x="1613" y="2737"/>
                    <a:pt x="1658" y="2717"/>
                  </a:cubicBezTo>
                  <a:cubicBezTo>
                    <a:pt x="1703" y="2698"/>
                    <a:pt x="1656" y="2472"/>
                    <a:pt x="1659" y="2410"/>
                  </a:cubicBezTo>
                  <a:cubicBezTo>
                    <a:pt x="1662" y="2349"/>
                    <a:pt x="1617" y="2147"/>
                    <a:pt x="1622" y="2136"/>
                  </a:cubicBezTo>
                  <a:cubicBezTo>
                    <a:pt x="1626" y="2126"/>
                    <a:pt x="1650" y="2019"/>
                    <a:pt x="1656" y="1920"/>
                  </a:cubicBezTo>
                  <a:cubicBezTo>
                    <a:pt x="1662" y="1820"/>
                    <a:pt x="1680" y="1851"/>
                    <a:pt x="1680" y="1851"/>
                  </a:cubicBezTo>
                  <a:cubicBezTo>
                    <a:pt x="1680" y="1851"/>
                    <a:pt x="1685" y="1917"/>
                    <a:pt x="1694" y="1938"/>
                  </a:cubicBezTo>
                  <a:cubicBezTo>
                    <a:pt x="1703" y="1959"/>
                    <a:pt x="1721" y="2025"/>
                    <a:pt x="1715" y="2052"/>
                  </a:cubicBezTo>
                  <a:cubicBezTo>
                    <a:pt x="1703" y="2129"/>
                    <a:pt x="1733" y="2246"/>
                    <a:pt x="1733" y="2300"/>
                  </a:cubicBezTo>
                  <a:cubicBezTo>
                    <a:pt x="1733" y="2355"/>
                    <a:pt x="1766" y="2502"/>
                    <a:pt x="1816" y="2622"/>
                  </a:cubicBezTo>
                  <a:cubicBezTo>
                    <a:pt x="1866" y="2743"/>
                    <a:pt x="1844" y="2870"/>
                    <a:pt x="1845" y="2891"/>
                  </a:cubicBezTo>
                  <a:cubicBezTo>
                    <a:pt x="1846" y="2912"/>
                    <a:pt x="1781" y="2977"/>
                    <a:pt x="1773" y="2994"/>
                  </a:cubicBezTo>
                  <a:cubicBezTo>
                    <a:pt x="1765" y="3011"/>
                    <a:pt x="1758" y="3082"/>
                    <a:pt x="1759" y="3105"/>
                  </a:cubicBezTo>
                  <a:cubicBezTo>
                    <a:pt x="1760" y="3128"/>
                    <a:pt x="1764" y="3155"/>
                    <a:pt x="1755" y="3173"/>
                  </a:cubicBezTo>
                  <a:cubicBezTo>
                    <a:pt x="1746" y="3191"/>
                    <a:pt x="1740" y="3224"/>
                    <a:pt x="1730" y="3250"/>
                  </a:cubicBezTo>
                  <a:cubicBezTo>
                    <a:pt x="1720" y="3275"/>
                    <a:pt x="1723" y="3276"/>
                    <a:pt x="1723" y="3276"/>
                  </a:cubicBezTo>
                  <a:cubicBezTo>
                    <a:pt x="1723" y="3276"/>
                    <a:pt x="1734" y="3316"/>
                    <a:pt x="1769" y="3290"/>
                  </a:cubicBezTo>
                  <a:cubicBezTo>
                    <a:pt x="1816" y="3247"/>
                    <a:pt x="1819" y="3180"/>
                    <a:pt x="1822" y="3165"/>
                  </a:cubicBezTo>
                  <a:cubicBezTo>
                    <a:pt x="1825" y="3150"/>
                    <a:pt x="1833" y="3147"/>
                    <a:pt x="1835" y="3153"/>
                  </a:cubicBezTo>
                  <a:cubicBezTo>
                    <a:pt x="1837" y="3159"/>
                    <a:pt x="1867" y="3177"/>
                    <a:pt x="1865" y="3191"/>
                  </a:cubicBezTo>
                  <a:cubicBezTo>
                    <a:pt x="1864" y="3205"/>
                    <a:pt x="1874" y="3242"/>
                    <a:pt x="1874" y="3242"/>
                  </a:cubicBezTo>
                  <a:cubicBezTo>
                    <a:pt x="1864" y="3270"/>
                    <a:pt x="1868" y="3331"/>
                    <a:pt x="1862" y="3339"/>
                  </a:cubicBezTo>
                  <a:cubicBezTo>
                    <a:pt x="1856" y="3347"/>
                    <a:pt x="1831" y="3406"/>
                    <a:pt x="1838" y="3418"/>
                  </a:cubicBezTo>
                  <a:cubicBezTo>
                    <a:pt x="1846" y="3429"/>
                    <a:pt x="1859" y="3429"/>
                    <a:pt x="1879" y="3415"/>
                  </a:cubicBezTo>
                  <a:cubicBezTo>
                    <a:pt x="1899" y="3401"/>
                    <a:pt x="1968" y="3306"/>
                    <a:pt x="1971" y="3303"/>
                  </a:cubicBezTo>
                  <a:cubicBezTo>
                    <a:pt x="1975" y="3300"/>
                    <a:pt x="2001" y="3230"/>
                    <a:pt x="2007" y="3221"/>
                  </a:cubicBezTo>
                  <a:cubicBezTo>
                    <a:pt x="2013" y="3212"/>
                    <a:pt x="2020" y="3167"/>
                    <a:pt x="2020" y="3157"/>
                  </a:cubicBezTo>
                  <a:cubicBezTo>
                    <a:pt x="2020" y="3147"/>
                    <a:pt x="2030" y="3121"/>
                    <a:pt x="2034" y="3111"/>
                  </a:cubicBezTo>
                  <a:cubicBezTo>
                    <a:pt x="2038" y="3102"/>
                    <a:pt x="2031" y="3037"/>
                    <a:pt x="2018" y="2983"/>
                  </a:cubicBezTo>
                  <a:close/>
                  <a:moveTo>
                    <a:pt x="1142" y="4532"/>
                  </a:moveTo>
                  <a:cubicBezTo>
                    <a:pt x="1137" y="4559"/>
                    <a:pt x="1146" y="4586"/>
                    <a:pt x="1134" y="4625"/>
                  </a:cubicBezTo>
                  <a:cubicBezTo>
                    <a:pt x="1122" y="4664"/>
                    <a:pt x="1125" y="4733"/>
                    <a:pt x="1124" y="4751"/>
                  </a:cubicBezTo>
                  <a:cubicBezTo>
                    <a:pt x="1122" y="4769"/>
                    <a:pt x="1106" y="4709"/>
                    <a:pt x="1094" y="4684"/>
                  </a:cubicBezTo>
                  <a:cubicBezTo>
                    <a:pt x="1082" y="4658"/>
                    <a:pt x="1112" y="4611"/>
                    <a:pt x="1086" y="4593"/>
                  </a:cubicBezTo>
                  <a:cubicBezTo>
                    <a:pt x="1061" y="4575"/>
                    <a:pt x="1068" y="4556"/>
                    <a:pt x="1071" y="4533"/>
                  </a:cubicBezTo>
                  <a:cubicBezTo>
                    <a:pt x="1074" y="4511"/>
                    <a:pt x="1065" y="4489"/>
                    <a:pt x="1055" y="4476"/>
                  </a:cubicBezTo>
                  <a:cubicBezTo>
                    <a:pt x="1045" y="4462"/>
                    <a:pt x="1049" y="4447"/>
                    <a:pt x="1055" y="4390"/>
                  </a:cubicBezTo>
                  <a:cubicBezTo>
                    <a:pt x="1062" y="4333"/>
                    <a:pt x="1032" y="4294"/>
                    <a:pt x="1022" y="4280"/>
                  </a:cubicBezTo>
                  <a:cubicBezTo>
                    <a:pt x="1011" y="4267"/>
                    <a:pt x="1019" y="4246"/>
                    <a:pt x="1037" y="4243"/>
                  </a:cubicBezTo>
                  <a:cubicBezTo>
                    <a:pt x="1055" y="4240"/>
                    <a:pt x="1052" y="4211"/>
                    <a:pt x="1052" y="4181"/>
                  </a:cubicBezTo>
                  <a:cubicBezTo>
                    <a:pt x="1052" y="4151"/>
                    <a:pt x="1053" y="4049"/>
                    <a:pt x="1062" y="4020"/>
                  </a:cubicBezTo>
                  <a:cubicBezTo>
                    <a:pt x="1071" y="3991"/>
                    <a:pt x="1061" y="3912"/>
                    <a:pt x="1070" y="3876"/>
                  </a:cubicBezTo>
                  <a:cubicBezTo>
                    <a:pt x="1079" y="3840"/>
                    <a:pt x="1065" y="3761"/>
                    <a:pt x="1062" y="3638"/>
                  </a:cubicBezTo>
                  <a:cubicBezTo>
                    <a:pt x="1059" y="3515"/>
                    <a:pt x="1094" y="3510"/>
                    <a:pt x="1094" y="3510"/>
                  </a:cubicBezTo>
                  <a:cubicBezTo>
                    <a:pt x="1082" y="3579"/>
                    <a:pt x="1109" y="3715"/>
                    <a:pt x="1113" y="3737"/>
                  </a:cubicBezTo>
                  <a:cubicBezTo>
                    <a:pt x="1118" y="3760"/>
                    <a:pt x="1127" y="3797"/>
                    <a:pt x="1107" y="3843"/>
                  </a:cubicBezTo>
                  <a:cubicBezTo>
                    <a:pt x="1088" y="3888"/>
                    <a:pt x="1095" y="3940"/>
                    <a:pt x="1095" y="4010"/>
                  </a:cubicBezTo>
                  <a:cubicBezTo>
                    <a:pt x="1095" y="4079"/>
                    <a:pt x="1110" y="4098"/>
                    <a:pt x="1109" y="4195"/>
                  </a:cubicBezTo>
                  <a:cubicBezTo>
                    <a:pt x="1107" y="4291"/>
                    <a:pt x="1128" y="4345"/>
                    <a:pt x="1136" y="4359"/>
                  </a:cubicBezTo>
                  <a:cubicBezTo>
                    <a:pt x="1143" y="4372"/>
                    <a:pt x="1148" y="4429"/>
                    <a:pt x="1142" y="4449"/>
                  </a:cubicBezTo>
                  <a:cubicBezTo>
                    <a:pt x="1136" y="4468"/>
                    <a:pt x="1146" y="4505"/>
                    <a:pt x="1142" y="4532"/>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29"/>
            <p:cNvSpPr>
              <a:spLocks/>
            </p:cNvSpPr>
            <p:nvPr/>
          </p:nvSpPr>
          <p:spPr bwMode="auto">
            <a:xfrm>
              <a:off x="4711712" y="4580754"/>
              <a:ext cx="429986" cy="531146"/>
            </a:xfrm>
            <a:custGeom>
              <a:avLst/>
              <a:gdLst/>
              <a:ahLst/>
              <a:cxnLst>
                <a:cxn ang="0">
                  <a:pos x="283" y="837"/>
                </a:cxn>
                <a:cxn ang="0">
                  <a:pos x="233" y="870"/>
                </a:cxn>
                <a:cxn ang="0">
                  <a:pos x="13" y="780"/>
                </a:cxn>
                <a:cxn ang="0">
                  <a:pos x="21" y="718"/>
                </a:cxn>
                <a:cxn ang="0">
                  <a:pos x="60" y="547"/>
                </a:cxn>
                <a:cxn ang="0">
                  <a:pos x="135" y="323"/>
                </a:cxn>
                <a:cxn ang="0">
                  <a:pos x="197" y="232"/>
                </a:cxn>
                <a:cxn ang="0">
                  <a:pos x="262" y="200"/>
                </a:cxn>
                <a:cxn ang="0">
                  <a:pos x="293" y="180"/>
                </a:cxn>
                <a:cxn ang="0">
                  <a:pos x="387" y="135"/>
                </a:cxn>
                <a:cxn ang="0">
                  <a:pos x="422" y="114"/>
                </a:cxn>
                <a:cxn ang="0">
                  <a:pos x="510" y="73"/>
                </a:cxn>
                <a:cxn ang="0">
                  <a:pos x="581" y="32"/>
                </a:cxn>
                <a:cxn ang="0">
                  <a:pos x="667" y="0"/>
                </a:cxn>
                <a:cxn ang="0">
                  <a:pos x="645" y="101"/>
                </a:cxn>
                <a:cxn ang="0">
                  <a:pos x="822" y="211"/>
                </a:cxn>
                <a:cxn ang="0">
                  <a:pos x="1105" y="110"/>
                </a:cxn>
                <a:cxn ang="0">
                  <a:pos x="1087" y="34"/>
                </a:cxn>
                <a:cxn ang="0">
                  <a:pos x="1143" y="56"/>
                </a:cxn>
                <a:cxn ang="0">
                  <a:pos x="1221" y="108"/>
                </a:cxn>
                <a:cxn ang="0">
                  <a:pos x="1357" y="196"/>
                </a:cxn>
                <a:cxn ang="0">
                  <a:pos x="1512" y="293"/>
                </a:cxn>
                <a:cxn ang="0">
                  <a:pos x="1561" y="387"/>
                </a:cxn>
                <a:cxn ang="0">
                  <a:pos x="1575" y="533"/>
                </a:cxn>
                <a:cxn ang="0">
                  <a:pos x="1587" y="647"/>
                </a:cxn>
                <a:cxn ang="0">
                  <a:pos x="1598" y="772"/>
                </a:cxn>
                <a:cxn ang="0">
                  <a:pos x="1624" y="866"/>
                </a:cxn>
                <a:cxn ang="0">
                  <a:pos x="1621" y="905"/>
                </a:cxn>
                <a:cxn ang="0">
                  <a:pos x="1345" y="957"/>
                </a:cxn>
                <a:cxn ang="0">
                  <a:pos x="1323" y="991"/>
                </a:cxn>
                <a:cxn ang="0">
                  <a:pos x="1298" y="1188"/>
                </a:cxn>
                <a:cxn ang="0">
                  <a:pos x="1286" y="1288"/>
                </a:cxn>
                <a:cxn ang="0">
                  <a:pos x="1315" y="1550"/>
                </a:cxn>
                <a:cxn ang="0">
                  <a:pos x="1335" y="1787"/>
                </a:cxn>
                <a:cxn ang="0">
                  <a:pos x="1299" y="1854"/>
                </a:cxn>
                <a:cxn ang="0">
                  <a:pos x="1334" y="1922"/>
                </a:cxn>
                <a:cxn ang="0">
                  <a:pos x="1313" y="1999"/>
                </a:cxn>
                <a:cxn ang="0">
                  <a:pos x="1169" y="1991"/>
                </a:cxn>
                <a:cxn ang="0">
                  <a:pos x="1040" y="1938"/>
                </a:cxn>
                <a:cxn ang="0">
                  <a:pos x="930" y="1844"/>
                </a:cxn>
                <a:cxn ang="0">
                  <a:pos x="592" y="1866"/>
                </a:cxn>
                <a:cxn ang="0">
                  <a:pos x="439" y="1821"/>
                </a:cxn>
                <a:cxn ang="0">
                  <a:pos x="230" y="1806"/>
                </a:cxn>
                <a:cxn ang="0">
                  <a:pos x="218" y="1642"/>
                </a:cxn>
                <a:cxn ang="0">
                  <a:pos x="205" y="1543"/>
                </a:cxn>
                <a:cxn ang="0">
                  <a:pos x="270" y="1365"/>
                </a:cxn>
                <a:cxn ang="0">
                  <a:pos x="289" y="1278"/>
                </a:cxn>
                <a:cxn ang="0">
                  <a:pos x="277" y="950"/>
                </a:cxn>
                <a:cxn ang="0">
                  <a:pos x="277" y="913"/>
                </a:cxn>
                <a:cxn ang="0">
                  <a:pos x="283" y="837"/>
                </a:cxn>
              </a:cxnLst>
              <a:rect l="0" t="0" r="r" b="b"/>
              <a:pathLst>
                <a:path w="1630" h="2014">
                  <a:moveTo>
                    <a:pt x="283" y="837"/>
                  </a:moveTo>
                  <a:cubicBezTo>
                    <a:pt x="283" y="837"/>
                    <a:pt x="266" y="874"/>
                    <a:pt x="233" y="870"/>
                  </a:cubicBezTo>
                  <a:cubicBezTo>
                    <a:pt x="200" y="866"/>
                    <a:pt x="25" y="806"/>
                    <a:pt x="13" y="780"/>
                  </a:cubicBezTo>
                  <a:cubicBezTo>
                    <a:pt x="2" y="754"/>
                    <a:pt x="0" y="769"/>
                    <a:pt x="21" y="718"/>
                  </a:cubicBezTo>
                  <a:cubicBezTo>
                    <a:pt x="41" y="667"/>
                    <a:pt x="45" y="628"/>
                    <a:pt x="60" y="547"/>
                  </a:cubicBezTo>
                  <a:cubicBezTo>
                    <a:pt x="66" y="520"/>
                    <a:pt x="103" y="378"/>
                    <a:pt x="135" y="323"/>
                  </a:cubicBezTo>
                  <a:cubicBezTo>
                    <a:pt x="167" y="267"/>
                    <a:pt x="153" y="265"/>
                    <a:pt x="197" y="232"/>
                  </a:cubicBezTo>
                  <a:cubicBezTo>
                    <a:pt x="206" y="225"/>
                    <a:pt x="226" y="212"/>
                    <a:pt x="262" y="200"/>
                  </a:cubicBezTo>
                  <a:cubicBezTo>
                    <a:pt x="271" y="198"/>
                    <a:pt x="280" y="191"/>
                    <a:pt x="293" y="180"/>
                  </a:cubicBezTo>
                  <a:cubicBezTo>
                    <a:pt x="306" y="169"/>
                    <a:pt x="330" y="148"/>
                    <a:pt x="387" y="135"/>
                  </a:cubicBezTo>
                  <a:cubicBezTo>
                    <a:pt x="391" y="134"/>
                    <a:pt x="410" y="120"/>
                    <a:pt x="422" y="114"/>
                  </a:cubicBezTo>
                  <a:cubicBezTo>
                    <a:pt x="435" y="108"/>
                    <a:pt x="475" y="84"/>
                    <a:pt x="510" y="73"/>
                  </a:cubicBezTo>
                  <a:cubicBezTo>
                    <a:pt x="545" y="62"/>
                    <a:pt x="566" y="41"/>
                    <a:pt x="581" y="32"/>
                  </a:cubicBezTo>
                  <a:cubicBezTo>
                    <a:pt x="597" y="23"/>
                    <a:pt x="629" y="0"/>
                    <a:pt x="667" y="0"/>
                  </a:cubicBezTo>
                  <a:cubicBezTo>
                    <a:pt x="667" y="0"/>
                    <a:pt x="589" y="23"/>
                    <a:pt x="645" y="101"/>
                  </a:cubicBezTo>
                  <a:cubicBezTo>
                    <a:pt x="702" y="179"/>
                    <a:pt x="718" y="201"/>
                    <a:pt x="822" y="211"/>
                  </a:cubicBezTo>
                  <a:cubicBezTo>
                    <a:pt x="926" y="221"/>
                    <a:pt x="1076" y="177"/>
                    <a:pt x="1105" y="110"/>
                  </a:cubicBezTo>
                  <a:cubicBezTo>
                    <a:pt x="1135" y="44"/>
                    <a:pt x="1087" y="34"/>
                    <a:pt x="1087" y="34"/>
                  </a:cubicBezTo>
                  <a:cubicBezTo>
                    <a:pt x="1087" y="34"/>
                    <a:pt x="1104" y="21"/>
                    <a:pt x="1143" y="56"/>
                  </a:cubicBezTo>
                  <a:cubicBezTo>
                    <a:pt x="1183" y="91"/>
                    <a:pt x="1184" y="89"/>
                    <a:pt x="1221" y="108"/>
                  </a:cubicBezTo>
                  <a:cubicBezTo>
                    <a:pt x="1258" y="128"/>
                    <a:pt x="1314" y="178"/>
                    <a:pt x="1357" y="196"/>
                  </a:cubicBezTo>
                  <a:cubicBezTo>
                    <a:pt x="1400" y="214"/>
                    <a:pt x="1490" y="250"/>
                    <a:pt x="1512" y="293"/>
                  </a:cubicBezTo>
                  <a:cubicBezTo>
                    <a:pt x="1535" y="335"/>
                    <a:pt x="1553" y="351"/>
                    <a:pt x="1561" y="387"/>
                  </a:cubicBezTo>
                  <a:cubicBezTo>
                    <a:pt x="1569" y="423"/>
                    <a:pt x="1574" y="468"/>
                    <a:pt x="1575" y="533"/>
                  </a:cubicBezTo>
                  <a:cubicBezTo>
                    <a:pt x="1577" y="599"/>
                    <a:pt x="1578" y="610"/>
                    <a:pt x="1587" y="647"/>
                  </a:cubicBezTo>
                  <a:cubicBezTo>
                    <a:pt x="1596" y="684"/>
                    <a:pt x="1597" y="733"/>
                    <a:pt x="1598" y="772"/>
                  </a:cubicBezTo>
                  <a:cubicBezTo>
                    <a:pt x="1599" y="812"/>
                    <a:pt x="1620" y="847"/>
                    <a:pt x="1624" y="866"/>
                  </a:cubicBezTo>
                  <a:cubicBezTo>
                    <a:pt x="1629" y="885"/>
                    <a:pt x="1630" y="891"/>
                    <a:pt x="1621" y="905"/>
                  </a:cubicBezTo>
                  <a:cubicBezTo>
                    <a:pt x="1612" y="919"/>
                    <a:pt x="1508" y="1051"/>
                    <a:pt x="1345" y="957"/>
                  </a:cubicBezTo>
                  <a:cubicBezTo>
                    <a:pt x="1345" y="957"/>
                    <a:pt x="1327" y="958"/>
                    <a:pt x="1323" y="991"/>
                  </a:cubicBezTo>
                  <a:cubicBezTo>
                    <a:pt x="1320" y="1024"/>
                    <a:pt x="1308" y="1135"/>
                    <a:pt x="1298" y="1188"/>
                  </a:cubicBezTo>
                  <a:cubicBezTo>
                    <a:pt x="1288" y="1240"/>
                    <a:pt x="1280" y="1238"/>
                    <a:pt x="1286" y="1288"/>
                  </a:cubicBezTo>
                  <a:cubicBezTo>
                    <a:pt x="1292" y="1339"/>
                    <a:pt x="1318" y="1478"/>
                    <a:pt x="1315" y="1550"/>
                  </a:cubicBezTo>
                  <a:cubicBezTo>
                    <a:pt x="1312" y="1622"/>
                    <a:pt x="1346" y="1729"/>
                    <a:pt x="1335" y="1787"/>
                  </a:cubicBezTo>
                  <a:cubicBezTo>
                    <a:pt x="1325" y="1845"/>
                    <a:pt x="1293" y="1836"/>
                    <a:pt x="1299" y="1854"/>
                  </a:cubicBezTo>
                  <a:cubicBezTo>
                    <a:pt x="1306" y="1872"/>
                    <a:pt x="1338" y="1911"/>
                    <a:pt x="1334" y="1922"/>
                  </a:cubicBezTo>
                  <a:cubicBezTo>
                    <a:pt x="1330" y="1933"/>
                    <a:pt x="1317" y="1999"/>
                    <a:pt x="1313" y="1999"/>
                  </a:cubicBezTo>
                  <a:cubicBezTo>
                    <a:pt x="1309" y="1999"/>
                    <a:pt x="1219" y="2014"/>
                    <a:pt x="1169" y="1991"/>
                  </a:cubicBezTo>
                  <a:cubicBezTo>
                    <a:pt x="1120" y="1969"/>
                    <a:pt x="1095" y="1998"/>
                    <a:pt x="1040" y="1938"/>
                  </a:cubicBezTo>
                  <a:cubicBezTo>
                    <a:pt x="985" y="1878"/>
                    <a:pt x="954" y="1835"/>
                    <a:pt x="930" y="1844"/>
                  </a:cubicBezTo>
                  <a:cubicBezTo>
                    <a:pt x="906" y="1852"/>
                    <a:pt x="686" y="1893"/>
                    <a:pt x="592" y="1866"/>
                  </a:cubicBezTo>
                  <a:cubicBezTo>
                    <a:pt x="499" y="1839"/>
                    <a:pt x="485" y="1815"/>
                    <a:pt x="439" y="1821"/>
                  </a:cubicBezTo>
                  <a:cubicBezTo>
                    <a:pt x="392" y="1827"/>
                    <a:pt x="234" y="1826"/>
                    <a:pt x="230" y="1806"/>
                  </a:cubicBezTo>
                  <a:cubicBezTo>
                    <a:pt x="225" y="1786"/>
                    <a:pt x="171" y="1722"/>
                    <a:pt x="218" y="1642"/>
                  </a:cubicBezTo>
                  <a:cubicBezTo>
                    <a:pt x="218" y="1642"/>
                    <a:pt x="180" y="1602"/>
                    <a:pt x="205" y="1543"/>
                  </a:cubicBezTo>
                  <a:cubicBezTo>
                    <a:pt x="229" y="1483"/>
                    <a:pt x="258" y="1401"/>
                    <a:pt x="270" y="1365"/>
                  </a:cubicBezTo>
                  <a:cubicBezTo>
                    <a:pt x="282" y="1330"/>
                    <a:pt x="291" y="1316"/>
                    <a:pt x="289" y="1278"/>
                  </a:cubicBezTo>
                  <a:cubicBezTo>
                    <a:pt x="288" y="1240"/>
                    <a:pt x="277" y="950"/>
                    <a:pt x="277" y="950"/>
                  </a:cubicBezTo>
                  <a:cubicBezTo>
                    <a:pt x="277" y="950"/>
                    <a:pt x="273" y="932"/>
                    <a:pt x="277" y="913"/>
                  </a:cubicBezTo>
                  <a:cubicBezTo>
                    <a:pt x="281" y="894"/>
                    <a:pt x="292" y="824"/>
                    <a:pt x="283" y="837"/>
                  </a:cubicBezTo>
                  <a:close/>
                </a:path>
              </a:pathLst>
            </a:custGeom>
            <a:solidFill>
              <a:srgbClr val="FCFCF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25" name="Rectangle 124"/>
          <p:cNvSpPr/>
          <p:nvPr/>
        </p:nvSpPr>
        <p:spPr>
          <a:xfrm>
            <a:off x="5810717" y="3778780"/>
            <a:ext cx="3149151" cy="764537"/>
          </a:xfrm>
          <a:prstGeom prst="rect">
            <a:avLst/>
          </a:prstGeom>
          <a:solidFill>
            <a:srgbClr val="E7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126" name="Group 182"/>
          <p:cNvGrpSpPr>
            <a:grpSpLocks noChangeAspect="1"/>
          </p:cNvGrpSpPr>
          <p:nvPr/>
        </p:nvGrpSpPr>
        <p:grpSpPr>
          <a:xfrm>
            <a:off x="5904146" y="3841484"/>
            <a:ext cx="335696" cy="622523"/>
            <a:chOff x="2299310" y="4846375"/>
            <a:chExt cx="788574" cy="1462350"/>
          </a:xfrm>
          <a:solidFill>
            <a:schemeClr val="accent1"/>
          </a:solidFill>
          <a:effectLst/>
        </p:grpSpPr>
        <p:sp>
          <p:nvSpPr>
            <p:cNvPr id="127" name="Freeform 13"/>
            <p:cNvSpPr>
              <a:spLocks/>
            </p:cNvSpPr>
            <p:nvPr/>
          </p:nvSpPr>
          <p:spPr bwMode="auto">
            <a:xfrm>
              <a:off x="2299310" y="5159456"/>
              <a:ext cx="788574" cy="1149269"/>
            </a:xfrm>
            <a:custGeom>
              <a:avLst/>
              <a:gdLst/>
              <a:ahLst/>
              <a:cxnLst>
                <a:cxn ang="0">
                  <a:pos x="424" y="9"/>
                </a:cxn>
                <a:cxn ang="0">
                  <a:pos x="399" y="1"/>
                </a:cxn>
                <a:cxn ang="0">
                  <a:pos x="389" y="0"/>
                </a:cxn>
                <a:cxn ang="0">
                  <a:pos x="235" y="0"/>
                </a:cxn>
                <a:cxn ang="0">
                  <a:pos x="230" y="0"/>
                </a:cxn>
                <a:cxn ang="0">
                  <a:pos x="226" y="1"/>
                </a:cxn>
                <a:cxn ang="0">
                  <a:pos x="226" y="1"/>
                </a:cxn>
                <a:cxn ang="0">
                  <a:pos x="154" y="32"/>
                </a:cxn>
                <a:cxn ang="0">
                  <a:pos x="104" y="85"/>
                </a:cxn>
                <a:cxn ang="0">
                  <a:pos x="81" y="174"/>
                </a:cxn>
                <a:cxn ang="0">
                  <a:pos x="92" y="246"/>
                </a:cxn>
                <a:cxn ang="0">
                  <a:pos x="59" y="284"/>
                </a:cxn>
                <a:cxn ang="0">
                  <a:pos x="59" y="370"/>
                </a:cxn>
                <a:cxn ang="0">
                  <a:pos x="0" y="370"/>
                </a:cxn>
                <a:cxn ang="0">
                  <a:pos x="57" y="735"/>
                </a:cxn>
                <a:cxn ang="0">
                  <a:pos x="59" y="735"/>
                </a:cxn>
                <a:cxn ang="0">
                  <a:pos x="70" y="746"/>
                </a:cxn>
                <a:cxn ang="0">
                  <a:pos x="82" y="735"/>
                </a:cxn>
                <a:cxn ang="0">
                  <a:pos x="84" y="735"/>
                </a:cxn>
                <a:cxn ang="0">
                  <a:pos x="141" y="370"/>
                </a:cxn>
                <a:cxn ang="0">
                  <a:pos x="82" y="370"/>
                </a:cxn>
                <a:cxn ang="0">
                  <a:pos x="82" y="284"/>
                </a:cxn>
                <a:cxn ang="0">
                  <a:pos x="97" y="269"/>
                </a:cxn>
                <a:cxn ang="0">
                  <a:pos x="99" y="269"/>
                </a:cxn>
                <a:cxn ang="0">
                  <a:pos x="110" y="296"/>
                </a:cxn>
                <a:cxn ang="0">
                  <a:pos x="139" y="315"/>
                </a:cxn>
                <a:cxn ang="0">
                  <a:pos x="152" y="312"/>
                </a:cxn>
                <a:cxn ang="0">
                  <a:pos x="168" y="270"/>
                </a:cxn>
                <a:cxn ang="0">
                  <a:pos x="145" y="174"/>
                </a:cxn>
                <a:cxn ang="0">
                  <a:pos x="159" y="118"/>
                </a:cxn>
                <a:cxn ang="0">
                  <a:pos x="204" y="77"/>
                </a:cxn>
                <a:cxn ang="0">
                  <a:pos x="204" y="696"/>
                </a:cxn>
                <a:cxn ang="0">
                  <a:pos x="253" y="746"/>
                </a:cxn>
                <a:cxn ang="0">
                  <a:pos x="303" y="696"/>
                </a:cxn>
                <a:cxn ang="0">
                  <a:pos x="303" y="335"/>
                </a:cxn>
                <a:cxn ang="0">
                  <a:pos x="321" y="335"/>
                </a:cxn>
                <a:cxn ang="0">
                  <a:pos x="321" y="696"/>
                </a:cxn>
                <a:cxn ang="0">
                  <a:pos x="371" y="746"/>
                </a:cxn>
                <a:cxn ang="0">
                  <a:pos x="420" y="696"/>
                </a:cxn>
                <a:cxn ang="0">
                  <a:pos x="420" y="97"/>
                </a:cxn>
                <a:cxn ang="0">
                  <a:pos x="427" y="114"/>
                </a:cxn>
                <a:cxn ang="0">
                  <a:pos x="448" y="277"/>
                </a:cxn>
                <a:cxn ang="0">
                  <a:pos x="446" y="350"/>
                </a:cxn>
                <a:cxn ang="0">
                  <a:pos x="476" y="383"/>
                </a:cxn>
                <a:cxn ang="0">
                  <a:pos x="478" y="384"/>
                </a:cxn>
                <a:cxn ang="0">
                  <a:pos x="510" y="353"/>
                </a:cxn>
                <a:cxn ang="0">
                  <a:pos x="512" y="277"/>
                </a:cxn>
                <a:cxn ang="0">
                  <a:pos x="466" y="49"/>
                </a:cxn>
                <a:cxn ang="0">
                  <a:pos x="424" y="9"/>
                </a:cxn>
              </a:cxnLst>
              <a:rect l="0" t="0" r="r" b="b"/>
              <a:pathLst>
                <a:path w="512" h="746">
                  <a:moveTo>
                    <a:pt x="424" y="9"/>
                  </a:moveTo>
                  <a:cubicBezTo>
                    <a:pt x="414" y="5"/>
                    <a:pt x="406" y="2"/>
                    <a:pt x="399" y="1"/>
                  </a:cubicBezTo>
                  <a:cubicBezTo>
                    <a:pt x="396" y="0"/>
                    <a:pt x="393" y="0"/>
                    <a:pt x="389" y="0"/>
                  </a:cubicBezTo>
                  <a:cubicBezTo>
                    <a:pt x="235" y="0"/>
                    <a:pt x="235" y="0"/>
                    <a:pt x="235" y="0"/>
                  </a:cubicBezTo>
                  <a:cubicBezTo>
                    <a:pt x="233" y="0"/>
                    <a:pt x="232" y="0"/>
                    <a:pt x="230" y="0"/>
                  </a:cubicBezTo>
                  <a:cubicBezTo>
                    <a:pt x="229" y="0"/>
                    <a:pt x="227" y="0"/>
                    <a:pt x="226" y="1"/>
                  </a:cubicBezTo>
                  <a:cubicBezTo>
                    <a:pt x="226" y="1"/>
                    <a:pt x="226" y="1"/>
                    <a:pt x="226" y="1"/>
                  </a:cubicBezTo>
                  <a:cubicBezTo>
                    <a:pt x="223" y="1"/>
                    <a:pt x="190" y="7"/>
                    <a:pt x="154" y="32"/>
                  </a:cubicBezTo>
                  <a:cubicBezTo>
                    <a:pt x="137" y="44"/>
                    <a:pt x="118" y="62"/>
                    <a:pt x="104" y="85"/>
                  </a:cubicBezTo>
                  <a:cubicBezTo>
                    <a:pt x="90" y="109"/>
                    <a:pt x="81" y="139"/>
                    <a:pt x="81" y="174"/>
                  </a:cubicBezTo>
                  <a:cubicBezTo>
                    <a:pt x="81" y="196"/>
                    <a:pt x="84" y="220"/>
                    <a:pt x="92" y="246"/>
                  </a:cubicBezTo>
                  <a:cubicBezTo>
                    <a:pt x="73" y="248"/>
                    <a:pt x="59" y="264"/>
                    <a:pt x="59" y="284"/>
                  </a:cubicBezTo>
                  <a:cubicBezTo>
                    <a:pt x="59" y="370"/>
                    <a:pt x="59" y="370"/>
                    <a:pt x="59" y="370"/>
                  </a:cubicBezTo>
                  <a:cubicBezTo>
                    <a:pt x="0" y="370"/>
                    <a:pt x="0" y="370"/>
                    <a:pt x="0" y="370"/>
                  </a:cubicBezTo>
                  <a:cubicBezTo>
                    <a:pt x="57" y="735"/>
                    <a:pt x="57" y="735"/>
                    <a:pt x="57" y="735"/>
                  </a:cubicBezTo>
                  <a:cubicBezTo>
                    <a:pt x="59" y="735"/>
                    <a:pt x="59" y="735"/>
                    <a:pt x="59" y="735"/>
                  </a:cubicBezTo>
                  <a:cubicBezTo>
                    <a:pt x="59" y="741"/>
                    <a:pt x="64" y="746"/>
                    <a:pt x="70" y="746"/>
                  </a:cubicBezTo>
                  <a:cubicBezTo>
                    <a:pt x="76" y="746"/>
                    <a:pt x="81" y="741"/>
                    <a:pt x="82" y="735"/>
                  </a:cubicBezTo>
                  <a:cubicBezTo>
                    <a:pt x="84" y="735"/>
                    <a:pt x="84" y="735"/>
                    <a:pt x="84" y="735"/>
                  </a:cubicBezTo>
                  <a:cubicBezTo>
                    <a:pt x="141" y="370"/>
                    <a:pt x="141" y="370"/>
                    <a:pt x="141" y="370"/>
                  </a:cubicBezTo>
                  <a:cubicBezTo>
                    <a:pt x="82" y="370"/>
                    <a:pt x="82" y="370"/>
                    <a:pt x="82" y="370"/>
                  </a:cubicBezTo>
                  <a:cubicBezTo>
                    <a:pt x="82" y="284"/>
                    <a:pt x="82" y="284"/>
                    <a:pt x="82" y="284"/>
                  </a:cubicBezTo>
                  <a:cubicBezTo>
                    <a:pt x="82" y="276"/>
                    <a:pt x="89" y="269"/>
                    <a:pt x="97" y="269"/>
                  </a:cubicBezTo>
                  <a:cubicBezTo>
                    <a:pt x="98" y="269"/>
                    <a:pt x="98" y="269"/>
                    <a:pt x="99" y="269"/>
                  </a:cubicBezTo>
                  <a:cubicBezTo>
                    <a:pt x="102" y="278"/>
                    <a:pt x="106" y="287"/>
                    <a:pt x="110" y="296"/>
                  </a:cubicBezTo>
                  <a:cubicBezTo>
                    <a:pt x="115" y="308"/>
                    <a:pt x="127" y="315"/>
                    <a:pt x="139" y="315"/>
                  </a:cubicBezTo>
                  <a:cubicBezTo>
                    <a:pt x="143" y="315"/>
                    <a:pt x="148" y="314"/>
                    <a:pt x="152" y="312"/>
                  </a:cubicBezTo>
                  <a:cubicBezTo>
                    <a:pt x="168" y="305"/>
                    <a:pt x="175" y="287"/>
                    <a:pt x="168" y="270"/>
                  </a:cubicBezTo>
                  <a:cubicBezTo>
                    <a:pt x="151" y="230"/>
                    <a:pt x="145" y="199"/>
                    <a:pt x="145" y="174"/>
                  </a:cubicBezTo>
                  <a:cubicBezTo>
                    <a:pt x="145" y="150"/>
                    <a:pt x="151" y="132"/>
                    <a:pt x="159" y="118"/>
                  </a:cubicBezTo>
                  <a:cubicBezTo>
                    <a:pt x="171" y="99"/>
                    <a:pt x="188" y="85"/>
                    <a:pt x="204" y="77"/>
                  </a:cubicBezTo>
                  <a:cubicBezTo>
                    <a:pt x="204" y="696"/>
                    <a:pt x="204" y="696"/>
                    <a:pt x="204" y="696"/>
                  </a:cubicBezTo>
                  <a:cubicBezTo>
                    <a:pt x="204" y="724"/>
                    <a:pt x="226" y="746"/>
                    <a:pt x="253" y="746"/>
                  </a:cubicBezTo>
                  <a:cubicBezTo>
                    <a:pt x="281" y="746"/>
                    <a:pt x="303" y="724"/>
                    <a:pt x="303" y="696"/>
                  </a:cubicBezTo>
                  <a:cubicBezTo>
                    <a:pt x="303" y="335"/>
                    <a:pt x="303" y="335"/>
                    <a:pt x="303" y="335"/>
                  </a:cubicBezTo>
                  <a:cubicBezTo>
                    <a:pt x="321" y="335"/>
                    <a:pt x="321" y="335"/>
                    <a:pt x="321" y="335"/>
                  </a:cubicBezTo>
                  <a:cubicBezTo>
                    <a:pt x="321" y="696"/>
                    <a:pt x="321" y="696"/>
                    <a:pt x="321" y="696"/>
                  </a:cubicBezTo>
                  <a:cubicBezTo>
                    <a:pt x="321" y="724"/>
                    <a:pt x="343" y="746"/>
                    <a:pt x="371" y="746"/>
                  </a:cubicBezTo>
                  <a:cubicBezTo>
                    <a:pt x="398" y="746"/>
                    <a:pt x="420" y="724"/>
                    <a:pt x="420" y="696"/>
                  </a:cubicBezTo>
                  <a:cubicBezTo>
                    <a:pt x="420" y="97"/>
                    <a:pt x="420" y="97"/>
                    <a:pt x="420" y="97"/>
                  </a:cubicBezTo>
                  <a:cubicBezTo>
                    <a:pt x="423" y="102"/>
                    <a:pt x="425" y="108"/>
                    <a:pt x="427" y="114"/>
                  </a:cubicBezTo>
                  <a:cubicBezTo>
                    <a:pt x="439" y="145"/>
                    <a:pt x="448" y="197"/>
                    <a:pt x="448" y="277"/>
                  </a:cubicBezTo>
                  <a:cubicBezTo>
                    <a:pt x="448" y="299"/>
                    <a:pt x="447" y="323"/>
                    <a:pt x="446" y="350"/>
                  </a:cubicBezTo>
                  <a:cubicBezTo>
                    <a:pt x="445" y="367"/>
                    <a:pt x="458" y="382"/>
                    <a:pt x="476" y="383"/>
                  </a:cubicBezTo>
                  <a:cubicBezTo>
                    <a:pt x="477" y="383"/>
                    <a:pt x="477" y="384"/>
                    <a:pt x="478" y="384"/>
                  </a:cubicBezTo>
                  <a:cubicBezTo>
                    <a:pt x="495" y="384"/>
                    <a:pt x="509" y="370"/>
                    <a:pt x="510" y="353"/>
                  </a:cubicBezTo>
                  <a:cubicBezTo>
                    <a:pt x="511" y="326"/>
                    <a:pt x="512" y="300"/>
                    <a:pt x="512" y="277"/>
                  </a:cubicBezTo>
                  <a:cubicBezTo>
                    <a:pt x="512" y="156"/>
                    <a:pt x="493" y="89"/>
                    <a:pt x="466" y="49"/>
                  </a:cubicBezTo>
                  <a:cubicBezTo>
                    <a:pt x="453" y="29"/>
                    <a:pt x="438" y="16"/>
                    <a:pt x="42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128" name="Oval 14"/>
            <p:cNvSpPr>
              <a:spLocks noChangeArrowheads="1"/>
            </p:cNvSpPr>
            <p:nvPr/>
          </p:nvSpPr>
          <p:spPr bwMode="auto">
            <a:xfrm>
              <a:off x="2641090" y="4846375"/>
              <a:ext cx="277208" cy="27786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sp>
        <p:nvSpPr>
          <p:cNvPr id="132" name="TextBox 131"/>
          <p:cNvSpPr txBox="1"/>
          <p:nvPr/>
        </p:nvSpPr>
        <p:spPr>
          <a:xfrm>
            <a:off x="6394174" y="3916507"/>
            <a:ext cx="2435211" cy="461665"/>
          </a:xfrm>
          <a:prstGeom prst="rect">
            <a:avLst/>
          </a:prstGeom>
        </p:spPr>
        <p:txBody>
          <a:bodyPr vert="horz" wrap="square" lIns="0" tIns="0" rIns="0" bIns="0" rtlCol="0">
            <a:spAutoFit/>
          </a:bodyPr>
          <a:lstStyle/>
          <a:p>
            <a:pPr marL="4763" algn="just"/>
            <a:r>
              <a:rPr lang="hr-HR" sz="1000" dirty="0"/>
              <a:t>Osobe u mirovini, starije od 60 godina se češće od prosjeka populacije bave tjelesnim aktivnostima kako bi spriječiti učinke starenja.</a:t>
            </a:r>
          </a:p>
        </p:txBody>
      </p:sp>
    </p:spTree>
    <p:extLst>
      <p:ext uri="{BB962C8B-B14F-4D97-AF65-F5344CB8AC3E}">
        <p14:creationId xmlns:p14="http://schemas.microsoft.com/office/powerpoint/2010/main" val="1067385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0983" y="856851"/>
            <a:ext cx="1750423" cy="1148715"/>
          </a:xfrm>
          <a:prstGeom prst="rect">
            <a:avLst/>
          </a:prstGeom>
        </p:spPr>
      </p:pic>
      <p:sp>
        <p:nvSpPr>
          <p:cNvPr id="5" name="Title 4"/>
          <p:cNvSpPr>
            <a:spLocks noGrp="1"/>
          </p:cNvSpPr>
          <p:nvPr>
            <p:ph type="title"/>
          </p:nvPr>
        </p:nvSpPr>
        <p:spPr>
          <a:xfrm>
            <a:off x="234000" y="473340"/>
            <a:ext cx="8744537" cy="775597"/>
          </a:xfrm>
        </p:spPr>
        <p:txBody>
          <a:bodyPr/>
          <a:lstStyle/>
          <a:p>
            <a:r>
              <a:rPr lang="sr-Latn-CS" sz="1400" dirty="0"/>
              <a:t>Za većinu stanovništva, oblik sportskih i tjelesnih aktivnosti kojima se bave ne zahtjeva nikakve novčane izdatke (većina se tjelesnim aktivnostima bavi na otvorenom). </a:t>
            </a:r>
            <a:br>
              <a:rPr lang="sr-Latn-CS" sz="1400" dirty="0"/>
            </a:br>
            <a:r>
              <a:rPr lang="sr-Latn-CS" sz="1400" dirty="0"/>
              <a:t>Najmlađa </a:t>
            </a:r>
            <a:r>
              <a:rPr lang="sr-Latn-CS" sz="1400" dirty="0" err="1"/>
              <a:t>dobna</a:t>
            </a:r>
            <a:r>
              <a:rPr lang="sr-Latn-CS" sz="1400" dirty="0"/>
              <a:t> skupina (15-20) te osobe s višim prihodima nešto češće od prosjeka populacije</a:t>
            </a:r>
            <a:br>
              <a:rPr lang="sr-Latn-CS" sz="1400" dirty="0"/>
            </a:br>
            <a:r>
              <a:rPr lang="sr-Latn-CS" sz="1400" dirty="0"/>
              <a:t>za svoje aktivnosti izdvajaju između 100 i 200 kuna. </a:t>
            </a:r>
          </a:p>
        </p:txBody>
      </p:sp>
      <p:sp>
        <p:nvSpPr>
          <p:cNvPr id="6" name="Text Placeholder 5"/>
          <p:cNvSpPr>
            <a:spLocks noGrp="1"/>
          </p:cNvSpPr>
          <p:nvPr>
            <p:ph type="body" sz="quarter" idx="13"/>
          </p:nvPr>
        </p:nvSpPr>
        <p:spPr/>
        <p:txBody>
          <a:bodyPr/>
          <a:lstStyle/>
          <a:p>
            <a:r>
              <a:rPr lang="hr-BA" dirty="0"/>
              <a:t>Novčani izdaci na sport i rekreaciju</a:t>
            </a:r>
            <a:endParaRPr lang="sr-Latn-CS" dirty="0"/>
          </a:p>
        </p:txBody>
      </p:sp>
      <p:sp>
        <p:nvSpPr>
          <p:cNvPr id="7" name="Text Placeholder 6"/>
          <p:cNvSpPr>
            <a:spLocks noGrp="1"/>
          </p:cNvSpPr>
          <p:nvPr>
            <p:ph type="body" sz="quarter" idx="16"/>
          </p:nvPr>
        </p:nvSpPr>
        <p:spPr/>
        <p:txBody>
          <a:bodyPr>
            <a:noAutofit/>
          </a:bodyPr>
          <a:lstStyle/>
          <a:p>
            <a:r>
              <a:rPr lang="sr-Latn-RS" dirty="0"/>
              <a:t>Baza</a:t>
            </a:r>
            <a:r>
              <a:rPr lang="en-US" dirty="0"/>
              <a:t>: </a:t>
            </a:r>
            <a:r>
              <a:rPr lang="hr-BA" dirty="0"/>
              <a:t>oni koji se bave nekom tjelesnom aktivnošću</a:t>
            </a:r>
            <a:r>
              <a:rPr lang="hr-HR" dirty="0"/>
              <a:t> </a:t>
            </a:r>
            <a:r>
              <a:rPr lang="en-US" dirty="0"/>
              <a:t>(N=</a:t>
            </a:r>
            <a:r>
              <a:rPr lang="hr-BA" dirty="0"/>
              <a:t>375</a:t>
            </a:r>
            <a:r>
              <a:rPr lang="en-US" dirty="0"/>
              <a:t>)</a:t>
            </a:r>
          </a:p>
          <a:p>
            <a:r>
              <a:rPr lang="sr-Latn-RS" dirty="0"/>
              <a:t>Pitanje </a:t>
            </a:r>
            <a:r>
              <a:rPr lang="hr-HR" dirty="0"/>
              <a:t>P7</a:t>
            </a:r>
            <a:r>
              <a:rPr lang="en-US" dirty="0"/>
              <a:t>: </a:t>
            </a:r>
            <a:r>
              <a:rPr lang="en-US" dirty="0" err="1"/>
              <a:t>Koliko</a:t>
            </a:r>
            <a:r>
              <a:rPr lang="en-US" dirty="0"/>
              <a:t> </a:t>
            </a:r>
            <a:r>
              <a:rPr lang="en-US" dirty="0" err="1"/>
              <a:t>prosječno</a:t>
            </a:r>
            <a:r>
              <a:rPr lang="en-US" dirty="0"/>
              <a:t> </a:t>
            </a:r>
            <a:r>
              <a:rPr lang="en-US" dirty="0" err="1"/>
              <a:t>mjesečno</a:t>
            </a:r>
            <a:r>
              <a:rPr lang="en-US" dirty="0"/>
              <a:t> </a:t>
            </a:r>
            <a:r>
              <a:rPr lang="en-US" dirty="0" err="1"/>
              <a:t>trošite</a:t>
            </a:r>
            <a:r>
              <a:rPr lang="en-US" dirty="0"/>
              <a:t> </a:t>
            </a:r>
            <a:r>
              <a:rPr lang="en-US" dirty="0" err="1"/>
              <a:t>na</a:t>
            </a:r>
            <a:r>
              <a:rPr lang="en-US" dirty="0"/>
              <a:t> sport </a:t>
            </a:r>
            <a:r>
              <a:rPr lang="en-US" dirty="0" err="1"/>
              <a:t>i</a:t>
            </a:r>
            <a:r>
              <a:rPr lang="en-US" dirty="0"/>
              <a:t> </a:t>
            </a:r>
            <a:r>
              <a:rPr lang="en-US" dirty="0" err="1"/>
              <a:t>rekreaciju</a:t>
            </a:r>
            <a:r>
              <a:rPr lang="en-US" dirty="0"/>
              <a:t> (</a:t>
            </a:r>
            <a:r>
              <a:rPr lang="en-US" dirty="0" err="1"/>
              <a:t>članarine</a:t>
            </a:r>
            <a:r>
              <a:rPr lang="en-US" dirty="0"/>
              <a:t>, </a:t>
            </a:r>
            <a:r>
              <a:rPr lang="en-US" dirty="0" err="1"/>
              <a:t>kupnja</a:t>
            </a:r>
            <a:r>
              <a:rPr lang="en-US" dirty="0"/>
              <a:t> </a:t>
            </a:r>
            <a:r>
              <a:rPr lang="en-US" dirty="0" err="1"/>
              <a:t>sportske</a:t>
            </a:r>
            <a:r>
              <a:rPr lang="en-US" dirty="0"/>
              <a:t> </a:t>
            </a:r>
            <a:r>
              <a:rPr lang="en-US" dirty="0" err="1"/>
              <a:t>opreme</a:t>
            </a:r>
            <a:r>
              <a:rPr lang="en-US" dirty="0"/>
              <a:t>, </a:t>
            </a:r>
            <a:r>
              <a:rPr lang="en-US" dirty="0" err="1"/>
              <a:t>prehrana</a:t>
            </a:r>
            <a:r>
              <a:rPr lang="en-US" dirty="0"/>
              <a:t> </a:t>
            </a:r>
            <a:r>
              <a:rPr lang="en-US" dirty="0" err="1"/>
              <a:t>itd</a:t>
            </a:r>
            <a:r>
              <a:rPr lang="en-US" dirty="0"/>
              <a:t>.)?</a:t>
            </a:r>
            <a:endParaRPr lang="sr-Latn-CS" dirty="0"/>
          </a:p>
        </p:txBody>
      </p:sp>
      <p:graphicFrame>
        <p:nvGraphicFramePr>
          <p:cNvPr id="40" name="Chart 39"/>
          <p:cNvGraphicFramePr/>
          <p:nvPr>
            <p:extLst>
              <p:ext uri="{D42A27DB-BD31-4B8C-83A1-F6EECF244321}">
                <p14:modId xmlns:p14="http://schemas.microsoft.com/office/powerpoint/2010/main" val="690438913"/>
              </p:ext>
            </p:extLst>
          </p:nvPr>
        </p:nvGraphicFramePr>
        <p:xfrm>
          <a:off x="-634505" y="1454332"/>
          <a:ext cx="6897594" cy="2914814"/>
        </p:xfrm>
        <a:graphic>
          <a:graphicData uri="http://schemas.openxmlformats.org/drawingml/2006/chart">
            <c:chart xmlns:c="http://schemas.openxmlformats.org/drawingml/2006/chart" xmlns:r="http://schemas.openxmlformats.org/officeDocument/2006/relationships" r:id="rId3"/>
          </a:graphicData>
        </a:graphic>
      </p:graphicFrame>
      <p:grpSp>
        <p:nvGrpSpPr>
          <p:cNvPr id="54" name="Group 177"/>
          <p:cNvGrpSpPr>
            <a:grpSpLocks noChangeAspect="1"/>
          </p:cNvGrpSpPr>
          <p:nvPr/>
        </p:nvGrpSpPr>
        <p:grpSpPr>
          <a:xfrm>
            <a:off x="3446253" y="2206819"/>
            <a:ext cx="163048" cy="353218"/>
            <a:chOff x="2299310" y="2965278"/>
            <a:chExt cx="674429" cy="1461046"/>
          </a:xfrm>
          <a:solidFill>
            <a:schemeClr val="accent1"/>
          </a:solidFill>
          <a:effectLst/>
        </p:grpSpPr>
        <p:sp>
          <p:nvSpPr>
            <p:cNvPr id="55" name="Freeform 15"/>
            <p:cNvSpPr>
              <a:spLocks/>
            </p:cNvSpPr>
            <p:nvPr/>
          </p:nvSpPr>
          <p:spPr bwMode="auto">
            <a:xfrm>
              <a:off x="2785890" y="3606442"/>
              <a:ext cx="187849" cy="389395"/>
            </a:xfrm>
            <a:custGeom>
              <a:avLst/>
              <a:gdLst/>
              <a:ahLst/>
              <a:cxnLst>
                <a:cxn ang="0">
                  <a:pos x="90" y="124"/>
                </a:cxn>
                <a:cxn ang="0">
                  <a:pos x="89" y="140"/>
                </a:cxn>
                <a:cxn ang="0">
                  <a:pos x="49" y="178"/>
                </a:cxn>
                <a:cxn ang="0">
                  <a:pos x="47" y="178"/>
                </a:cxn>
                <a:cxn ang="0">
                  <a:pos x="20" y="165"/>
                </a:cxn>
                <a:cxn ang="0">
                  <a:pos x="10" y="136"/>
                </a:cxn>
                <a:cxn ang="0">
                  <a:pos x="12" y="63"/>
                </a:cxn>
                <a:cxn ang="0">
                  <a:pos x="9" y="0"/>
                </a:cxn>
                <a:cxn ang="0">
                  <a:pos x="0" y="4"/>
                </a:cxn>
                <a:cxn ang="0">
                  <a:pos x="0" y="15"/>
                </a:cxn>
                <a:cxn ang="0">
                  <a:pos x="0" y="253"/>
                </a:cxn>
                <a:cxn ang="0">
                  <a:pos x="116" y="198"/>
                </a:cxn>
                <a:cxn ang="0">
                  <a:pos x="120" y="188"/>
                </a:cxn>
                <a:cxn ang="0">
                  <a:pos x="90" y="124"/>
                </a:cxn>
              </a:cxnLst>
              <a:rect l="0" t="0" r="r" b="b"/>
              <a:pathLst>
                <a:path w="122" h="253">
                  <a:moveTo>
                    <a:pt x="90" y="124"/>
                  </a:moveTo>
                  <a:cubicBezTo>
                    <a:pt x="90" y="129"/>
                    <a:pt x="90" y="135"/>
                    <a:pt x="89" y="140"/>
                  </a:cubicBezTo>
                  <a:cubicBezTo>
                    <a:pt x="88" y="162"/>
                    <a:pt x="71" y="178"/>
                    <a:pt x="49" y="178"/>
                  </a:cubicBezTo>
                  <a:cubicBezTo>
                    <a:pt x="49" y="178"/>
                    <a:pt x="48" y="178"/>
                    <a:pt x="47" y="178"/>
                  </a:cubicBezTo>
                  <a:cubicBezTo>
                    <a:pt x="36" y="177"/>
                    <a:pt x="27" y="173"/>
                    <a:pt x="20" y="165"/>
                  </a:cubicBezTo>
                  <a:cubicBezTo>
                    <a:pt x="12" y="157"/>
                    <a:pt x="9" y="146"/>
                    <a:pt x="10" y="136"/>
                  </a:cubicBezTo>
                  <a:cubicBezTo>
                    <a:pt x="11" y="110"/>
                    <a:pt x="12" y="86"/>
                    <a:pt x="12" y="63"/>
                  </a:cubicBezTo>
                  <a:cubicBezTo>
                    <a:pt x="12" y="39"/>
                    <a:pt x="11" y="18"/>
                    <a:pt x="9" y="0"/>
                  </a:cubicBezTo>
                  <a:cubicBezTo>
                    <a:pt x="0" y="4"/>
                    <a:pt x="0" y="4"/>
                    <a:pt x="0" y="4"/>
                  </a:cubicBezTo>
                  <a:cubicBezTo>
                    <a:pt x="0" y="15"/>
                    <a:pt x="0" y="15"/>
                    <a:pt x="0" y="15"/>
                  </a:cubicBezTo>
                  <a:cubicBezTo>
                    <a:pt x="0" y="253"/>
                    <a:pt x="0" y="253"/>
                    <a:pt x="0" y="253"/>
                  </a:cubicBezTo>
                  <a:cubicBezTo>
                    <a:pt x="116" y="198"/>
                    <a:pt x="116" y="198"/>
                    <a:pt x="116" y="198"/>
                  </a:cubicBezTo>
                  <a:cubicBezTo>
                    <a:pt x="120" y="197"/>
                    <a:pt x="122" y="192"/>
                    <a:pt x="120" y="188"/>
                  </a:cubicBezTo>
                  <a:lnTo>
                    <a:pt x="90" y="1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6" name="Freeform 16"/>
            <p:cNvSpPr>
              <a:spLocks/>
            </p:cNvSpPr>
            <p:nvPr/>
          </p:nvSpPr>
          <p:spPr bwMode="auto">
            <a:xfrm>
              <a:off x="2299310" y="3292056"/>
              <a:ext cx="474188" cy="1134268"/>
            </a:xfrm>
            <a:custGeom>
              <a:avLst/>
              <a:gdLst/>
              <a:ahLst/>
              <a:cxnLst>
                <a:cxn ang="0">
                  <a:pos x="92" y="687"/>
                </a:cxn>
                <a:cxn ang="0">
                  <a:pos x="141" y="736"/>
                </a:cxn>
                <a:cxn ang="0">
                  <a:pos x="190" y="687"/>
                </a:cxn>
                <a:cxn ang="0">
                  <a:pos x="190" y="326"/>
                </a:cxn>
                <a:cxn ang="0">
                  <a:pos x="209" y="326"/>
                </a:cxn>
                <a:cxn ang="0">
                  <a:pos x="209" y="687"/>
                </a:cxn>
                <a:cxn ang="0">
                  <a:pos x="258" y="736"/>
                </a:cxn>
                <a:cxn ang="0">
                  <a:pos x="308" y="687"/>
                </a:cxn>
                <a:cxn ang="0">
                  <a:pos x="308" y="295"/>
                </a:cxn>
                <a:cxn ang="0">
                  <a:pos x="308" y="294"/>
                </a:cxn>
                <a:cxn ang="0">
                  <a:pos x="88" y="0"/>
                </a:cxn>
                <a:cxn ang="0">
                  <a:pos x="88" y="0"/>
                </a:cxn>
                <a:cxn ang="0">
                  <a:pos x="27" y="75"/>
                </a:cxn>
                <a:cxn ang="0">
                  <a:pos x="0" y="267"/>
                </a:cxn>
                <a:cxn ang="0">
                  <a:pos x="2" y="344"/>
                </a:cxn>
                <a:cxn ang="0">
                  <a:pos x="34" y="374"/>
                </a:cxn>
                <a:cxn ang="0">
                  <a:pos x="36" y="374"/>
                </a:cxn>
                <a:cxn ang="0">
                  <a:pos x="66" y="340"/>
                </a:cxn>
                <a:cxn ang="0">
                  <a:pos x="64" y="267"/>
                </a:cxn>
                <a:cxn ang="0">
                  <a:pos x="84" y="107"/>
                </a:cxn>
                <a:cxn ang="0">
                  <a:pos x="92" y="88"/>
                </a:cxn>
                <a:cxn ang="0">
                  <a:pos x="92" y="687"/>
                </a:cxn>
              </a:cxnLst>
              <a:rect l="0" t="0" r="r" b="b"/>
              <a:pathLst>
                <a:path w="308" h="736">
                  <a:moveTo>
                    <a:pt x="92" y="687"/>
                  </a:moveTo>
                  <a:cubicBezTo>
                    <a:pt x="92" y="714"/>
                    <a:pt x="114" y="736"/>
                    <a:pt x="141" y="736"/>
                  </a:cubicBezTo>
                  <a:cubicBezTo>
                    <a:pt x="168" y="736"/>
                    <a:pt x="190" y="714"/>
                    <a:pt x="190" y="687"/>
                  </a:cubicBezTo>
                  <a:cubicBezTo>
                    <a:pt x="190" y="326"/>
                    <a:pt x="190" y="326"/>
                    <a:pt x="190" y="326"/>
                  </a:cubicBezTo>
                  <a:cubicBezTo>
                    <a:pt x="209" y="326"/>
                    <a:pt x="209" y="326"/>
                    <a:pt x="209" y="326"/>
                  </a:cubicBezTo>
                  <a:cubicBezTo>
                    <a:pt x="209" y="687"/>
                    <a:pt x="209" y="687"/>
                    <a:pt x="209" y="687"/>
                  </a:cubicBezTo>
                  <a:cubicBezTo>
                    <a:pt x="209" y="714"/>
                    <a:pt x="231" y="736"/>
                    <a:pt x="258" y="736"/>
                  </a:cubicBezTo>
                  <a:cubicBezTo>
                    <a:pt x="286" y="736"/>
                    <a:pt x="308" y="714"/>
                    <a:pt x="308" y="687"/>
                  </a:cubicBezTo>
                  <a:cubicBezTo>
                    <a:pt x="308" y="295"/>
                    <a:pt x="308" y="295"/>
                    <a:pt x="308" y="295"/>
                  </a:cubicBezTo>
                  <a:cubicBezTo>
                    <a:pt x="308" y="294"/>
                    <a:pt x="308" y="294"/>
                    <a:pt x="308" y="294"/>
                  </a:cubicBezTo>
                  <a:cubicBezTo>
                    <a:pt x="183" y="177"/>
                    <a:pt x="96" y="13"/>
                    <a:pt x="88" y="0"/>
                  </a:cubicBezTo>
                  <a:cubicBezTo>
                    <a:pt x="88" y="0"/>
                    <a:pt x="88" y="0"/>
                    <a:pt x="88" y="0"/>
                  </a:cubicBezTo>
                  <a:cubicBezTo>
                    <a:pt x="67" y="10"/>
                    <a:pt x="43" y="34"/>
                    <a:pt x="27" y="75"/>
                  </a:cubicBezTo>
                  <a:cubicBezTo>
                    <a:pt x="11" y="117"/>
                    <a:pt x="0" y="177"/>
                    <a:pt x="0" y="267"/>
                  </a:cubicBezTo>
                  <a:cubicBezTo>
                    <a:pt x="0" y="291"/>
                    <a:pt x="0" y="316"/>
                    <a:pt x="2" y="344"/>
                  </a:cubicBezTo>
                  <a:cubicBezTo>
                    <a:pt x="3" y="361"/>
                    <a:pt x="17" y="374"/>
                    <a:pt x="34" y="374"/>
                  </a:cubicBezTo>
                  <a:cubicBezTo>
                    <a:pt x="35" y="374"/>
                    <a:pt x="35" y="374"/>
                    <a:pt x="36" y="374"/>
                  </a:cubicBezTo>
                  <a:cubicBezTo>
                    <a:pt x="54" y="373"/>
                    <a:pt x="67" y="358"/>
                    <a:pt x="66" y="340"/>
                  </a:cubicBezTo>
                  <a:cubicBezTo>
                    <a:pt x="64" y="314"/>
                    <a:pt x="64" y="289"/>
                    <a:pt x="64" y="267"/>
                  </a:cubicBezTo>
                  <a:cubicBezTo>
                    <a:pt x="64" y="189"/>
                    <a:pt x="73" y="139"/>
                    <a:pt x="84" y="107"/>
                  </a:cubicBezTo>
                  <a:cubicBezTo>
                    <a:pt x="86" y="100"/>
                    <a:pt x="89" y="93"/>
                    <a:pt x="92" y="88"/>
                  </a:cubicBezTo>
                  <a:lnTo>
                    <a:pt x="92" y="6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7" name="Freeform 17"/>
            <p:cNvSpPr>
              <a:spLocks/>
            </p:cNvSpPr>
            <p:nvPr/>
          </p:nvSpPr>
          <p:spPr bwMode="auto">
            <a:xfrm>
              <a:off x="2483898" y="3276402"/>
              <a:ext cx="431791" cy="591593"/>
            </a:xfrm>
            <a:custGeom>
              <a:avLst/>
              <a:gdLst/>
              <a:ahLst/>
              <a:cxnLst>
                <a:cxn ang="0">
                  <a:pos x="157" y="0"/>
                </a:cxn>
                <a:cxn ang="0">
                  <a:pos x="2" y="0"/>
                </a:cxn>
                <a:cxn ang="0">
                  <a:pos x="0" y="0"/>
                </a:cxn>
                <a:cxn ang="0">
                  <a:pos x="0" y="1"/>
                </a:cxn>
                <a:cxn ang="0">
                  <a:pos x="13" y="23"/>
                </a:cxn>
                <a:cxn ang="0">
                  <a:pos x="60" y="98"/>
                </a:cxn>
                <a:cxn ang="0">
                  <a:pos x="188" y="262"/>
                </a:cxn>
                <a:cxn ang="0">
                  <a:pos x="188" y="229"/>
                </a:cxn>
                <a:cxn ang="0">
                  <a:pos x="188" y="98"/>
                </a:cxn>
                <a:cxn ang="0">
                  <a:pos x="195" y="115"/>
                </a:cxn>
                <a:cxn ang="0">
                  <a:pos x="196" y="117"/>
                </a:cxn>
                <a:cxn ang="0">
                  <a:pos x="199" y="125"/>
                </a:cxn>
                <a:cxn ang="0">
                  <a:pos x="216" y="277"/>
                </a:cxn>
                <a:cxn ang="0">
                  <a:pos x="213" y="350"/>
                </a:cxn>
                <a:cxn ang="0">
                  <a:pos x="244" y="384"/>
                </a:cxn>
                <a:cxn ang="0">
                  <a:pos x="245" y="384"/>
                </a:cxn>
                <a:cxn ang="0">
                  <a:pos x="277" y="354"/>
                </a:cxn>
                <a:cxn ang="0">
                  <a:pos x="280" y="277"/>
                </a:cxn>
                <a:cxn ang="0">
                  <a:pos x="247" y="73"/>
                </a:cxn>
                <a:cxn ang="0">
                  <a:pos x="234" y="50"/>
                </a:cxn>
                <a:cxn ang="0">
                  <a:pos x="191" y="10"/>
                </a:cxn>
                <a:cxn ang="0">
                  <a:pos x="188" y="8"/>
                </a:cxn>
                <a:cxn ang="0">
                  <a:pos x="167" y="2"/>
                </a:cxn>
                <a:cxn ang="0">
                  <a:pos x="157" y="0"/>
                </a:cxn>
              </a:cxnLst>
              <a:rect l="0" t="0" r="r" b="b"/>
              <a:pathLst>
                <a:path w="280" h="384">
                  <a:moveTo>
                    <a:pt x="157" y="0"/>
                  </a:moveTo>
                  <a:cubicBezTo>
                    <a:pt x="2" y="0"/>
                    <a:pt x="2" y="0"/>
                    <a:pt x="2" y="0"/>
                  </a:cubicBezTo>
                  <a:cubicBezTo>
                    <a:pt x="2" y="0"/>
                    <a:pt x="1" y="0"/>
                    <a:pt x="0" y="0"/>
                  </a:cubicBezTo>
                  <a:cubicBezTo>
                    <a:pt x="0" y="1"/>
                    <a:pt x="0" y="1"/>
                    <a:pt x="0" y="1"/>
                  </a:cubicBezTo>
                  <a:cubicBezTo>
                    <a:pt x="3" y="6"/>
                    <a:pt x="7" y="14"/>
                    <a:pt x="13" y="23"/>
                  </a:cubicBezTo>
                  <a:cubicBezTo>
                    <a:pt x="24" y="42"/>
                    <a:pt x="40" y="68"/>
                    <a:pt x="60" y="98"/>
                  </a:cubicBezTo>
                  <a:cubicBezTo>
                    <a:pt x="98" y="155"/>
                    <a:pt x="128" y="205"/>
                    <a:pt x="188" y="262"/>
                  </a:cubicBezTo>
                  <a:cubicBezTo>
                    <a:pt x="188" y="229"/>
                    <a:pt x="188" y="229"/>
                    <a:pt x="188" y="229"/>
                  </a:cubicBezTo>
                  <a:cubicBezTo>
                    <a:pt x="188" y="98"/>
                    <a:pt x="188" y="98"/>
                    <a:pt x="188" y="98"/>
                  </a:cubicBezTo>
                  <a:cubicBezTo>
                    <a:pt x="190" y="103"/>
                    <a:pt x="193" y="108"/>
                    <a:pt x="195" y="115"/>
                  </a:cubicBezTo>
                  <a:cubicBezTo>
                    <a:pt x="195" y="116"/>
                    <a:pt x="196" y="116"/>
                    <a:pt x="196" y="117"/>
                  </a:cubicBezTo>
                  <a:cubicBezTo>
                    <a:pt x="197" y="120"/>
                    <a:pt x="198" y="123"/>
                    <a:pt x="199" y="125"/>
                  </a:cubicBezTo>
                  <a:cubicBezTo>
                    <a:pt x="208" y="157"/>
                    <a:pt x="216" y="206"/>
                    <a:pt x="216" y="277"/>
                  </a:cubicBezTo>
                  <a:cubicBezTo>
                    <a:pt x="216" y="299"/>
                    <a:pt x="215" y="324"/>
                    <a:pt x="213" y="350"/>
                  </a:cubicBezTo>
                  <a:cubicBezTo>
                    <a:pt x="212" y="368"/>
                    <a:pt x="226" y="383"/>
                    <a:pt x="244" y="384"/>
                  </a:cubicBezTo>
                  <a:cubicBezTo>
                    <a:pt x="244" y="384"/>
                    <a:pt x="245" y="384"/>
                    <a:pt x="245" y="384"/>
                  </a:cubicBezTo>
                  <a:cubicBezTo>
                    <a:pt x="262" y="384"/>
                    <a:pt x="276" y="371"/>
                    <a:pt x="277" y="354"/>
                  </a:cubicBezTo>
                  <a:cubicBezTo>
                    <a:pt x="279" y="326"/>
                    <a:pt x="280" y="301"/>
                    <a:pt x="280" y="277"/>
                  </a:cubicBezTo>
                  <a:cubicBezTo>
                    <a:pt x="280" y="178"/>
                    <a:pt x="266" y="115"/>
                    <a:pt x="247" y="73"/>
                  </a:cubicBezTo>
                  <a:cubicBezTo>
                    <a:pt x="243" y="64"/>
                    <a:pt x="239" y="57"/>
                    <a:pt x="234" y="50"/>
                  </a:cubicBezTo>
                  <a:cubicBezTo>
                    <a:pt x="221" y="30"/>
                    <a:pt x="206" y="17"/>
                    <a:pt x="191" y="10"/>
                  </a:cubicBezTo>
                  <a:cubicBezTo>
                    <a:pt x="190" y="9"/>
                    <a:pt x="189" y="9"/>
                    <a:pt x="188" y="8"/>
                  </a:cubicBezTo>
                  <a:cubicBezTo>
                    <a:pt x="180" y="5"/>
                    <a:pt x="173" y="3"/>
                    <a:pt x="167" y="2"/>
                  </a:cubicBezTo>
                  <a:cubicBezTo>
                    <a:pt x="164" y="1"/>
                    <a:pt x="160" y="0"/>
                    <a:pt x="15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58" name="Oval 18"/>
            <p:cNvSpPr>
              <a:spLocks noChangeArrowheads="1"/>
            </p:cNvSpPr>
            <p:nvPr/>
          </p:nvSpPr>
          <p:spPr bwMode="auto">
            <a:xfrm>
              <a:off x="2468896" y="2965278"/>
              <a:ext cx="277208" cy="27720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sp>
        <p:nvSpPr>
          <p:cNvPr id="59" name="Isosceles Triangle 58"/>
          <p:cNvSpPr/>
          <p:nvPr/>
        </p:nvSpPr>
        <p:spPr>
          <a:xfrm>
            <a:off x="3932468" y="2372724"/>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upa 100"/>
          <p:cNvGrpSpPr/>
          <p:nvPr/>
        </p:nvGrpSpPr>
        <p:grpSpPr>
          <a:xfrm>
            <a:off x="3641048" y="2322219"/>
            <a:ext cx="216419" cy="209078"/>
            <a:chOff x="3919833" y="4331664"/>
            <a:chExt cx="502485" cy="455441"/>
          </a:xfrm>
          <a:solidFill>
            <a:schemeClr val="accent1"/>
          </a:solidFill>
          <a:effectLst>
            <a:outerShdw blurRad="50800" dist="38100" dir="2700000" algn="tl" rotWithShape="0">
              <a:prstClr val="black">
                <a:alpha val="40000"/>
              </a:prstClr>
            </a:outerShdw>
          </a:effectLst>
        </p:grpSpPr>
        <p:sp>
          <p:nvSpPr>
            <p:cNvPr id="61" name="Freeform 70"/>
            <p:cNvSpPr>
              <a:spLocks noEditPoints="1"/>
            </p:cNvSpPr>
            <p:nvPr/>
          </p:nvSpPr>
          <p:spPr bwMode="auto">
            <a:xfrm>
              <a:off x="3919833" y="4331664"/>
              <a:ext cx="502485" cy="241116"/>
            </a:xfrm>
            <a:custGeom>
              <a:avLst/>
              <a:gdLst/>
              <a:ahLst/>
              <a:cxnLst>
                <a:cxn ang="0">
                  <a:pos x="667" y="0"/>
                </a:cxn>
                <a:cxn ang="0">
                  <a:pos x="0" y="232"/>
                </a:cxn>
                <a:cxn ang="0">
                  <a:pos x="0" y="408"/>
                </a:cxn>
                <a:cxn ang="0">
                  <a:pos x="667" y="640"/>
                </a:cxn>
                <a:cxn ang="0">
                  <a:pos x="1334" y="408"/>
                </a:cxn>
                <a:cxn ang="0">
                  <a:pos x="1334" y="232"/>
                </a:cxn>
                <a:cxn ang="0">
                  <a:pos x="667" y="0"/>
                </a:cxn>
                <a:cxn ang="0">
                  <a:pos x="151" y="531"/>
                </a:cxn>
                <a:cxn ang="0">
                  <a:pos x="62" y="480"/>
                </a:cxn>
                <a:cxn ang="0">
                  <a:pos x="62" y="307"/>
                </a:cxn>
                <a:cxn ang="0">
                  <a:pos x="151" y="358"/>
                </a:cxn>
                <a:cxn ang="0">
                  <a:pos x="151" y="531"/>
                </a:cxn>
                <a:cxn ang="0">
                  <a:pos x="282" y="575"/>
                </a:cxn>
                <a:cxn ang="0">
                  <a:pos x="193" y="548"/>
                </a:cxn>
                <a:cxn ang="0">
                  <a:pos x="193" y="375"/>
                </a:cxn>
                <a:cxn ang="0">
                  <a:pos x="282" y="402"/>
                </a:cxn>
                <a:cxn ang="0">
                  <a:pos x="282" y="575"/>
                </a:cxn>
                <a:cxn ang="0">
                  <a:pos x="413" y="601"/>
                </a:cxn>
                <a:cxn ang="0">
                  <a:pos x="324" y="585"/>
                </a:cxn>
                <a:cxn ang="0">
                  <a:pos x="324" y="412"/>
                </a:cxn>
                <a:cxn ang="0">
                  <a:pos x="413" y="428"/>
                </a:cxn>
                <a:cxn ang="0">
                  <a:pos x="413" y="601"/>
                </a:cxn>
                <a:cxn ang="0">
                  <a:pos x="1217" y="515"/>
                </a:cxn>
                <a:cxn ang="0">
                  <a:pos x="1128" y="553"/>
                </a:cxn>
                <a:cxn ang="0">
                  <a:pos x="1128" y="380"/>
                </a:cxn>
                <a:cxn ang="0">
                  <a:pos x="1217" y="342"/>
                </a:cxn>
                <a:cxn ang="0">
                  <a:pos x="1217" y="515"/>
                </a:cxn>
                <a:cxn ang="0">
                  <a:pos x="1121" y="344"/>
                </a:cxn>
                <a:cxn ang="0">
                  <a:pos x="667" y="409"/>
                </a:cxn>
                <a:cxn ang="0">
                  <a:pos x="213" y="344"/>
                </a:cxn>
                <a:cxn ang="0">
                  <a:pos x="54" y="232"/>
                </a:cxn>
                <a:cxn ang="0">
                  <a:pos x="213" y="119"/>
                </a:cxn>
                <a:cxn ang="0">
                  <a:pos x="667" y="55"/>
                </a:cxn>
                <a:cxn ang="0">
                  <a:pos x="1121" y="119"/>
                </a:cxn>
                <a:cxn ang="0">
                  <a:pos x="1280" y="232"/>
                </a:cxn>
                <a:cxn ang="0">
                  <a:pos x="1121" y="344"/>
                </a:cxn>
              </a:cxnLst>
              <a:rect l="0" t="0" r="r" b="b"/>
              <a:pathLst>
                <a:path w="1334" h="640">
                  <a:moveTo>
                    <a:pt x="667" y="0"/>
                  </a:moveTo>
                  <a:cubicBezTo>
                    <a:pt x="298" y="0"/>
                    <a:pt x="0" y="104"/>
                    <a:pt x="0" y="232"/>
                  </a:cubicBezTo>
                  <a:cubicBezTo>
                    <a:pt x="0" y="408"/>
                    <a:pt x="0" y="408"/>
                    <a:pt x="0" y="408"/>
                  </a:cubicBezTo>
                  <a:cubicBezTo>
                    <a:pt x="0" y="537"/>
                    <a:pt x="298" y="640"/>
                    <a:pt x="667" y="640"/>
                  </a:cubicBezTo>
                  <a:cubicBezTo>
                    <a:pt x="1035" y="640"/>
                    <a:pt x="1334" y="537"/>
                    <a:pt x="1334" y="408"/>
                  </a:cubicBezTo>
                  <a:cubicBezTo>
                    <a:pt x="1334" y="232"/>
                    <a:pt x="1334" y="232"/>
                    <a:pt x="1334" y="232"/>
                  </a:cubicBezTo>
                  <a:cubicBezTo>
                    <a:pt x="1334" y="104"/>
                    <a:pt x="1035" y="0"/>
                    <a:pt x="667" y="0"/>
                  </a:cubicBezTo>
                  <a:close/>
                  <a:moveTo>
                    <a:pt x="151" y="531"/>
                  </a:moveTo>
                  <a:cubicBezTo>
                    <a:pt x="116" y="516"/>
                    <a:pt x="86" y="498"/>
                    <a:pt x="62" y="480"/>
                  </a:cubicBezTo>
                  <a:cubicBezTo>
                    <a:pt x="62" y="307"/>
                    <a:pt x="62" y="307"/>
                    <a:pt x="62" y="307"/>
                  </a:cubicBezTo>
                  <a:cubicBezTo>
                    <a:pt x="86" y="325"/>
                    <a:pt x="116" y="343"/>
                    <a:pt x="151" y="358"/>
                  </a:cubicBezTo>
                  <a:lnTo>
                    <a:pt x="151" y="531"/>
                  </a:lnTo>
                  <a:close/>
                  <a:moveTo>
                    <a:pt x="282" y="575"/>
                  </a:moveTo>
                  <a:cubicBezTo>
                    <a:pt x="250" y="567"/>
                    <a:pt x="221" y="558"/>
                    <a:pt x="193" y="548"/>
                  </a:cubicBezTo>
                  <a:cubicBezTo>
                    <a:pt x="193" y="375"/>
                    <a:pt x="193" y="375"/>
                    <a:pt x="193" y="375"/>
                  </a:cubicBezTo>
                  <a:cubicBezTo>
                    <a:pt x="221" y="385"/>
                    <a:pt x="250" y="394"/>
                    <a:pt x="282" y="402"/>
                  </a:cubicBezTo>
                  <a:lnTo>
                    <a:pt x="282" y="575"/>
                  </a:lnTo>
                  <a:close/>
                  <a:moveTo>
                    <a:pt x="413" y="601"/>
                  </a:moveTo>
                  <a:cubicBezTo>
                    <a:pt x="382" y="597"/>
                    <a:pt x="353" y="591"/>
                    <a:pt x="324" y="585"/>
                  </a:cubicBezTo>
                  <a:cubicBezTo>
                    <a:pt x="324" y="412"/>
                    <a:pt x="324" y="412"/>
                    <a:pt x="324" y="412"/>
                  </a:cubicBezTo>
                  <a:cubicBezTo>
                    <a:pt x="353" y="418"/>
                    <a:pt x="382" y="424"/>
                    <a:pt x="413" y="428"/>
                  </a:cubicBezTo>
                  <a:lnTo>
                    <a:pt x="413" y="601"/>
                  </a:lnTo>
                  <a:close/>
                  <a:moveTo>
                    <a:pt x="1217" y="515"/>
                  </a:moveTo>
                  <a:cubicBezTo>
                    <a:pt x="1191" y="529"/>
                    <a:pt x="1161" y="541"/>
                    <a:pt x="1128" y="553"/>
                  </a:cubicBezTo>
                  <a:cubicBezTo>
                    <a:pt x="1128" y="380"/>
                    <a:pt x="1128" y="380"/>
                    <a:pt x="1128" y="380"/>
                  </a:cubicBezTo>
                  <a:cubicBezTo>
                    <a:pt x="1161" y="368"/>
                    <a:pt x="1191" y="356"/>
                    <a:pt x="1217" y="342"/>
                  </a:cubicBezTo>
                  <a:lnTo>
                    <a:pt x="1217" y="515"/>
                  </a:lnTo>
                  <a:close/>
                  <a:moveTo>
                    <a:pt x="1121" y="344"/>
                  </a:moveTo>
                  <a:cubicBezTo>
                    <a:pt x="1000" y="386"/>
                    <a:pt x="839" y="409"/>
                    <a:pt x="667" y="409"/>
                  </a:cubicBezTo>
                  <a:cubicBezTo>
                    <a:pt x="495" y="409"/>
                    <a:pt x="333" y="386"/>
                    <a:pt x="213" y="344"/>
                  </a:cubicBezTo>
                  <a:cubicBezTo>
                    <a:pt x="103" y="306"/>
                    <a:pt x="54" y="261"/>
                    <a:pt x="54" y="232"/>
                  </a:cubicBezTo>
                  <a:cubicBezTo>
                    <a:pt x="54" y="203"/>
                    <a:pt x="103" y="158"/>
                    <a:pt x="213" y="119"/>
                  </a:cubicBezTo>
                  <a:cubicBezTo>
                    <a:pt x="333" y="78"/>
                    <a:pt x="495" y="55"/>
                    <a:pt x="667" y="55"/>
                  </a:cubicBezTo>
                  <a:cubicBezTo>
                    <a:pt x="839" y="55"/>
                    <a:pt x="1000" y="78"/>
                    <a:pt x="1121" y="119"/>
                  </a:cubicBezTo>
                  <a:cubicBezTo>
                    <a:pt x="1231" y="158"/>
                    <a:pt x="1280" y="203"/>
                    <a:pt x="1280" y="232"/>
                  </a:cubicBezTo>
                  <a:cubicBezTo>
                    <a:pt x="1280" y="261"/>
                    <a:pt x="1231" y="306"/>
                    <a:pt x="1121" y="3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62" name="Freeform 71"/>
            <p:cNvSpPr>
              <a:spLocks noEditPoints="1"/>
            </p:cNvSpPr>
            <p:nvPr/>
          </p:nvSpPr>
          <p:spPr bwMode="auto">
            <a:xfrm>
              <a:off x="3919833" y="4515850"/>
              <a:ext cx="502485" cy="16265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4"/>
                </a:cxn>
                <a:cxn ang="0">
                  <a:pos x="1128" y="171"/>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7"/>
                    <a:pt x="86" y="290"/>
                    <a:pt x="62" y="272"/>
                  </a:cubicBezTo>
                  <a:cubicBezTo>
                    <a:pt x="62" y="99"/>
                    <a:pt x="62" y="99"/>
                    <a:pt x="62" y="99"/>
                  </a:cubicBezTo>
                  <a:cubicBezTo>
                    <a:pt x="86" y="117"/>
                    <a:pt x="116" y="134"/>
                    <a:pt x="151" y="150"/>
                  </a:cubicBezTo>
                  <a:lnTo>
                    <a:pt x="151" y="323"/>
                  </a:lnTo>
                  <a:close/>
                  <a:moveTo>
                    <a:pt x="282" y="367"/>
                  </a:moveTo>
                  <a:cubicBezTo>
                    <a:pt x="250" y="359"/>
                    <a:pt x="221" y="350"/>
                    <a:pt x="193" y="340"/>
                  </a:cubicBezTo>
                  <a:cubicBezTo>
                    <a:pt x="193" y="167"/>
                    <a:pt x="193" y="167"/>
                    <a:pt x="193" y="167"/>
                  </a:cubicBezTo>
                  <a:cubicBezTo>
                    <a:pt x="221" y="177"/>
                    <a:pt x="250" y="186"/>
                    <a:pt x="282" y="194"/>
                  </a:cubicBezTo>
                  <a:lnTo>
                    <a:pt x="282" y="367"/>
                  </a:lnTo>
                  <a:close/>
                  <a:moveTo>
                    <a:pt x="413" y="393"/>
                  </a:moveTo>
                  <a:cubicBezTo>
                    <a:pt x="382" y="388"/>
                    <a:pt x="353" y="383"/>
                    <a:pt x="324" y="377"/>
                  </a:cubicBezTo>
                  <a:cubicBezTo>
                    <a:pt x="324" y="204"/>
                    <a:pt x="324" y="204"/>
                    <a:pt x="324" y="204"/>
                  </a:cubicBezTo>
                  <a:cubicBezTo>
                    <a:pt x="353" y="210"/>
                    <a:pt x="382" y="215"/>
                    <a:pt x="413" y="220"/>
                  </a:cubicBezTo>
                  <a:lnTo>
                    <a:pt x="413"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63" name="Freeform 72"/>
            <p:cNvSpPr>
              <a:spLocks noEditPoints="1"/>
            </p:cNvSpPr>
            <p:nvPr/>
          </p:nvSpPr>
          <p:spPr bwMode="auto">
            <a:xfrm>
              <a:off x="3919833" y="4624288"/>
              <a:ext cx="502485" cy="162817"/>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0"/>
                    <a:pt x="62" y="272"/>
                  </a:cubicBezTo>
                  <a:cubicBezTo>
                    <a:pt x="62" y="99"/>
                    <a:pt x="62" y="99"/>
                    <a:pt x="62" y="99"/>
                  </a:cubicBezTo>
                  <a:cubicBezTo>
                    <a:pt x="86" y="117"/>
                    <a:pt x="116" y="135"/>
                    <a:pt x="151" y="150"/>
                  </a:cubicBezTo>
                  <a:lnTo>
                    <a:pt x="151" y="323"/>
                  </a:lnTo>
                  <a:close/>
                  <a:moveTo>
                    <a:pt x="282" y="367"/>
                  </a:moveTo>
                  <a:cubicBezTo>
                    <a:pt x="250" y="359"/>
                    <a:pt x="221" y="350"/>
                    <a:pt x="193" y="340"/>
                  </a:cubicBezTo>
                  <a:cubicBezTo>
                    <a:pt x="193" y="167"/>
                    <a:pt x="193" y="167"/>
                    <a:pt x="193" y="167"/>
                  </a:cubicBezTo>
                  <a:cubicBezTo>
                    <a:pt x="221" y="177"/>
                    <a:pt x="250" y="186"/>
                    <a:pt x="282" y="194"/>
                  </a:cubicBezTo>
                  <a:lnTo>
                    <a:pt x="282" y="367"/>
                  </a:lnTo>
                  <a:close/>
                  <a:moveTo>
                    <a:pt x="413" y="393"/>
                  </a:moveTo>
                  <a:cubicBezTo>
                    <a:pt x="382" y="389"/>
                    <a:pt x="353" y="383"/>
                    <a:pt x="324" y="377"/>
                  </a:cubicBezTo>
                  <a:cubicBezTo>
                    <a:pt x="324" y="204"/>
                    <a:pt x="324" y="204"/>
                    <a:pt x="324" y="204"/>
                  </a:cubicBezTo>
                  <a:cubicBezTo>
                    <a:pt x="353" y="210"/>
                    <a:pt x="382" y="216"/>
                    <a:pt x="413" y="220"/>
                  </a:cubicBezTo>
                  <a:lnTo>
                    <a:pt x="413" y="393"/>
                  </a:lnTo>
                  <a:close/>
                  <a:moveTo>
                    <a:pt x="1217" y="307"/>
                  </a:moveTo>
                  <a:cubicBezTo>
                    <a:pt x="1191" y="320"/>
                    <a:pt x="1161" y="333"/>
                    <a:pt x="1128" y="345"/>
                  </a:cubicBezTo>
                  <a:cubicBezTo>
                    <a:pt x="1128" y="172"/>
                    <a:pt x="1128" y="172"/>
                    <a:pt x="1128" y="172"/>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64" name="Freeform 163"/>
            <p:cNvSpPr>
              <a:spLocks/>
            </p:cNvSpPr>
            <p:nvPr/>
          </p:nvSpPr>
          <p:spPr bwMode="auto">
            <a:xfrm>
              <a:off x="4093972" y="4364035"/>
              <a:ext cx="154366" cy="110033"/>
            </a:xfrm>
            <a:custGeom>
              <a:avLst/>
              <a:gdLst/>
              <a:ahLst/>
              <a:cxnLst>
                <a:cxn ang="0">
                  <a:pos x="410" y="231"/>
                </a:cxn>
                <a:cxn ang="0">
                  <a:pos x="379" y="282"/>
                </a:cxn>
                <a:cxn ang="0">
                  <a:pos x="230" y="292"/>
                </a:cxn>
                <a:cxn ang="0">
                  <a:pos x="80" y="281"/>
                </a:cxn>
                <a:cxn ang="0">
                  <a:pos x="50" y="231"/>
                </a:cxn>
                <a:cxn ang="0">
                  <a:pos x="50" y="177"/>
                </a:cxn>
                <a:cxn ang="0">
                  <a:pos x="0" y="177"/>
                </a:cxn>
                <a:cxn ang="0">
                  <a:pos x="15" y="149"/>
                </a:cxn>
                <a:cxn ang="0">
                  <a:pos x="50" y="149"/>
                </a:cxn>
                <a:cxn ang="0">
                  <a:pos x="50" y="134"/>
                </a:cxn>
                <a:cxn ang="0">
                  <a:pos x="0" y="134"/>
                </a:cxn>
                <a:cxn ang="0">
                  <a:pos x="15" y="105"/>
                </a:cxn>
                <a:cxn ang="0">
                  <a:pos x="50" y="105"/>
                </a:cxn>
                <a:cxn ang="0">
                  <a:pos x="50" y="61"/>
                </a:cxn>
                <a:cxn ang="0">
                  <a:pos x="81" y="10"/>
                </a:cxn>
                <a:cxn ang="0">
                  <a:pos x="229" y="0"/>
                </a:cxn>
                <a:cxn ang="0">
                  <a:pos x="379" y="11"/>
                </a:cxn>
                <a:cxn ang="0">
                  <a:pos x="410" y="61"/>
                </a:cxn>
                <a:cxn ang="0">
                  <a:pos x="410" y="88"/>
                </a:cxn>
                <a:cxn ang="0">
                  <a:pos x="253" y="88"/>
                </a:cxn>
                <a:cxn ang="0">
                  <a:pos x="253" y="63"/>
                </a:cxn>
                <a:cxn ang="0">
                  <a:pos x="248" y="51"/>
                </a:cxn>
                <a:cxn ang="0">
                  <a:pos x="230" y="48"/>
                </a:cxn>
                <a:cxn ang="0">
                  <a:pos x="212" y="51"/>
                </a:cxn>
                <a:cxn ang="0">
                  <a:pos x="207" y="63"/>
                </a:cxn>
                <a:cxn ang="0">
                  <a:pos x="207" y="105"/>
                </a:cxn>
                <a:cxn ang="0">
                  <a:pos x="350" y="105"/>
                </a:cxn>
                <a:cxn ang="0">
                  <a:pos x="335" y="134"/>
                </a:cxn>
                <a:cxn ang="0">
                  <a:pos x="207" y="134"/>
                </a:cxn>
                <a:cxn ang="0">
                  <a:pos x="207" y="149"/>
                </a:cxn>
                <a:cxn ang="0">
                  <a:pos x="326" y="149"/>
                </a:cxn>
                <a:cxn ang="0">
                  <a:pos x="310" y="177"/>
                </a:cxn>
                <a:cxn ang="0">
                  <a:pos x="207" y="177"/>
                </a:cxn>
                <a:cxn ang="0">
                  <a:pos x="207" y="230"/>
                </a:cxn>
                <a:cxn ang="0">
                  <a:pos x="212" y="241"/>
                </a:cxn>
                <a:cxn ang="0">
                  <a:pos x="230" y="244"/>
                </a:cxn>
                <a:cxn ang="0">
                  <a:pos x="247" y="240"/>
                </a:cxn>
                <a:cxn ang="0">
                  <a:pos x="253" y="230"/>
                </a:cxn>
                <a:cxn ang="0">
                  <a:pos x="253" y="194"/>
                </a:cxn>
                <a:cxn ang="0">
                  <a:pos x="410" y="194"/>
                </a:cxn>
                <a:cxn ang="0">
                  <a:pos x="410" y="231"/>
                </a:cxn>
              </a:cxnLst>
              <a:rect l="0" t="0" r="r" b="b"/>
              <a:pathLst>
                <a:path w="410" h="292">
                  <a:moveTo>
                    <a:pt x="410" y="231"/>
                  </a:moveTo>
                  <a:cubicBezTo>
                    <a:pt x="410" y="258"/>
                    <a:pt x="400" y="275"/>
                    <a:pt x="379" y="282"/>
                  </a:cubicBezTo>
                  <a:cubicBezTo>
                    <a:pt x="359" y="288"/>
                    <a:pt x="309" y="292"/>
                    <a:pt x="230" y="292"/>
                  </a:cubicBezTo>
                  <a:cubicBezTo>
                    <a:pt x="150" y="292"/>
                    <a:pt x="100" y="288"/>
                    <a:pt x="80" y="281"/>
                  </a:cubicBezTo>
                  <a:cubicBezTo>
                    <a:pt x="60" y="275"/>
                    <a:pt x="50" y="258"/>
                    <a:pt x="50" y="231"/>
                  </a:cubicBezTo>
                  <a:cubicBezTo>
                    <a:pt x="50" y="177"/>
                    <a:pt x="50" y="177"/>
                    <a:pt x="50" y="177"/>
                  </a:cubicBezTo>
                  <a:cubicBezTo>
                    <a:pt x="0" y="177"/>
                    <a:pt x="0" y="177"/>
                    <a:pt x="0" y="177"/>
                  </a:cubicBezTo>
                  <a:cubicBezTo>
                    <a:pt x="15" y="149"/>
                    <a:pt x="15" y="149"/>
                    <a:pt x="15" y="149"/>
                  </a:cubicBezTo>
                  <a:cubicBezTo>
                    <a:pt x="50" y="149"/>
                    <a:pt x="50" y="149"/>
                    <a:pt x="50" y="149"/>
                  </a:cubicBezTo>
                  <a:cubicBezTo>
                    <a:pt x="50" y="134"/>
                    <a:pt x="50" y="134"/>
                    <a:pt x="50" y="134"/>
                  </a:cubicBezTo>
                  <a:cubicBezTo>
                    <a:pt x="0" y="134"/>
                    <a:pt x="0" y="134"/>
                    <a:pt x="0" y="134"/>
                  </a:cubicBezTo>
                  <a:cubicBezTo>
                    <a:pt x="15" y="105"/>
                    <a:pt x="15" y="105"/>
                    <a:pt x="15" y="105"/>
                  </a:cubicBezTo>
                  <a:cubicBezTo>
                    <a:pt x="50" y="105"/>
                    <a:pt x="50" y="105"/>
                    <a:pt x="50" y="105"/>
                  </a:cubicBezTo>
                  <a:cubicBezTo>
                    <a:pt x="50" y="61"/>
                    <a:pt x="50" y="61"/>
                    <a:pt x="50" y="61"/>
                  </a:cubicBezTo>
                  <a:cubicBezTo>
                    <a:pt x="50" y="33"/>
                    <a:pt x="60" y="16"/>
                    <a:pt x="81" y="10"/>
                  </a:cubicBezTo>
                  <a:cubicBezTo>
                    <a:pt x="101" y="4"/>
                    <a:pt x="151" y="0"/>
                    <a:pt x="229" y="0"/>
                  </a:cubicBezTo>
                  <a:cubicBezTo>
                    <a:pt x="309" y="0"/>
                    <a:pt x="359" y="4"/>
                    <a:pt x="379" y="11"/>
                  </a:cubicBezTo>
                  <a:cubicBezTo>
                    <a:pt x="400" y="17"/>
                    <a:pt x="410" y="34"/>
                    <a:pt x="410" y="61"/>
                  </a:cubicBezTo>
                  <a:cubicBezTo>
                    <a:pt x="410" y="88"/>
                    <a:pt x="410" y="88"/>
                    <a:pt x="410" y="88"/>
                  </a:cubicBezTo>
                  <a:cubicBezTo>
                    <a:pt x="253" y="88"/>
                    <a:pt x="253" y="88"/>
                    <a:pt x="253" y="88"/>
                  </a:cubicBezTo>
                  <a:cubicBezTo>
                    <a:pt x="253" y="63"/>
                    <a:pt x="253" y="63"/>
                    <a:pt x="253" y="63"/>
                  </a:cubicBezTo>
                  <a:cubicBezTo>
                    <a:pt x="253" y="57"/>
                    <a:pt x="251" y="53"/>
                    <a:pt x="248" y="51"/>
                  </a:cubicBezTo>
                  <a:cubicBezTo>
                    <a:pt x="244" y="49"/>
                    <a:pt x="238" y="48"/>
                    <a:pt x="230" y="48"/>
                  </a:cubicBezTo>
                  <a:cubicBezTo>
                    <a:pt x="221" y="48"/>
                    <a:pt x="215" y="49"/>
                    <a:pt x="212" y="51"/>
                  </a:cubicBezTo>
                  <a:cubicBezTo>
                    <a:pt x="208" y="53"/>
                    <a:pt x="207" y="57"/>
                    <a:pt x="207" y="63"/>
                  </a:cubicBezTo>
                  <a:cubicBezTo>
                    <a:pt x="207" y="105"/>
                    <a:pt x="207" y="105"/>
                    <a:pt x="207" y="105"/>
                  </a:cubicBezTo>
                  <a:cubicBezTo>
                    <a:pt x="350" y="105"/>
                    <a:pt x="350" y="105"/>
                    <a:pt x="350" y="105"/>
                  </a:cubicBezTo>
                  <a:cubicBezTo>
                    <a:pt x="335" y="134"/>
                    <a:pt x="335" y="134"/>
                    <a:pt x="335" y="134"/>
                  </a:cubicBezTo>
                  <a:cubicBezTo>
                    <a:pt x="207" y="134"/>
                    <a:pt x="207" y="134"/>
                    <a:pt x="207" y="134"/>
                  </a:cubicBezTo>
                  <a:cubicBezTo>
                    <a:pt x="207" y="149"/>
                    <a:pt x="207" y="149"/>
                    <a:pt x="207" y="149"/>
                  </a:cubicBezTo>
                  <a:cubicBezTo>
                    <a:pt x="326" y="149"/>
                    <a:pt x="326" y="149"/>
                    <a:pt x="326" y="149"/>
                  </a:cubicBezTo>
                  <a:cubicBezTo>
                    <a:pt x="310" y="177"/>
                    <a:pt x="310" y="177"/>
                    <a:pt x="310" y="177"/>
                  </a:cubicBezTo>
                  <a:cubicBezTo>
                    <a:pt x="207" y="177"/>
                    <a:pt x="207" y="177"/>
                    <a:pt x="207" y="177"/>
                  </a:cubicBezTo>
                  <a:cubicBezTo>
                    <a:pt x="207" y="230"/>
                    <a:pt x="207" y="230"/>
                    <a:pt x="207" y="230"/>
                  </a:cubicBezTo>
                  <a:cubicBezTo>
                    <a:pt x="207" y="235"/>
                    <a:pt x="208" y="239"/>
                    <a:pt x="212" y="241"/>
                  </a:cubicBezTo>
                  <a:cubicBezTo>
                    <a:pt x="215" y="243"/>
                    <a:pt x="221" y="244"/>
                    <a:pt x="230" y="244"/>
                  </a:cubicBezTo>
                  <a:cubicBezTo>
                    <a:pt x="238" y="244"/>
                    <a:pt x="243" y="243"/>
                    <a:pt x="247" y="240"/>
                  </a:cubicBezTo>
                  <a:cubicBezTo>
                    <a:pt x="251" y="238"/>
                    <a:pt x="253" y="234"/>
                    <a:pt x="253" y="230"/>
                  </a:cubicBezTo>
                  <a:cubicBezTo>
                    <a:pt x="253" y="194"/>
                    <a:pt x="253" y="194"/>
                    <a:pt x="253"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grpSp>
      <p:sp>
        <p:nvSpPr>
          <p:cNvPr id="3" name="Right Brace 2"/>
          <p:cNvSpPr/>
          <p:nvPr/>
        </p:nvSpPr>
        <p:spPr>
          <a:xfrm>
            <a:off x="4241070" y="1846217"/>
            <a:ext cx="261257" cy="2522929"/>
          </a:xfrm>
          <a:prstGeom prst="rightBrace">
            <a:avLst/>
          </a:prstGeom>
          <a:noFill/>
          <a:ln w="19050">
            <a:solidFill>
              <a:schemeClr val="bg2"/>
            </a:solidFill>
            <a:round/>
            <a:headEnd/>
            <a:tailEnd/>
          </a:ln>
          <a:effectLst/>
          <a:extLst>
            <a:ext uri="{909E8E84-426E-40DD-AFC4-6F175D3DCCD1}">
              <a14:hiddenFill xmlns:a14="http://schemas.microsoft.com/office/drawing/2010/main">
                <a:noFill/>
              </a14:hiddenFill>
            </a:ext>
          </a:extLst>
        </p:spPr>
        <p:txBody>
          <a:bodyPr rtlCol="0" anchor="ctr"/>
          <a:lstStyle/>
          <a:p>
            <a:pPr algn="ctr"/>
            <a:endParaRPr lang="hr-HR"/>
          </a:p>
        </p:txBody>
      </p:sp>
      <p:sp>
        <p:nvSpPr>
          <p:cNvPr id="11" name="TextBox 10"/>
          <p:cNvSpPr txBox="1"/>
          <p:nvPr/>
        </p:nvSpPr>
        <p:spPr>
          <a:xfrm>
            <a:off x="4859206" y="2599849"/>
            <a:ext cx="2217455" cy="1015663"/>
          </a:xfrm>
          <a:prstGeom prst="rect">
            <a:avLst/>
          </a:prstGeom>
        </p:spPr>
        <p:txBody>
          <a:bodyPr vert="horz" wrap="square" lIns="0" tIns="0" rIns="0" bIns="0" rtlCol="0">
            <a:spAutoFit/>
          </a:bodyPr>
          <a:lstStyle/>
          <a:p>
            <a:pPr marL="4763" algn="just"/>
            <a:r>
              <a:rPr lang="hr-HR" sz="1100" b="1" dirty="0"/>
              <a:t>Ukoliko izdvajaju određenu svotu novaca za sportske, rekreacijske ili druge tjelesne aktivnosti, u prosjeku je to 120 kuna mjesečno (plaćanje članarina, kupnja sportske opreme, dodataka prehrani i slično). </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0984" y="1921308"/>
            <a:ext cx="1750423" cy="2625635"/>
          </a:xfrm>
          <a:prstGeom prst="rect">
            <a:avLst/>
          </a:prstGeom>
        </p:spPr>
      </p:pic>
      <p:pic>
        <p:nvPicPr>
          <p:cNvPr id="2050" name="Picture 2" descr="Slikovni rezultat za money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6083" y="3674749"/>
            <a:ext cx="883699" cy="63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32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52450" y="2845805"/>
            <a:ext cx="2616052" cy="161163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74" name="Picture 4" descr="Povezana sli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6066" y="3810476"/>
            <a:ext cx="1427586" cy="78844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976037" y="2817230"/>
            <a:ext cx="2224895" cy="1640211"/>
          </a:xfrm>
          <a:prstGeom prst="rect">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Text Placeholder 5"/>
          <p:cNvSpPr>
            <a:spLocks noGrp="1"/>
          </p:cNvSpPr>
          <p:nvPr>
            <p:ph type="body" sz="quarter" idx="13"/>
          </p:nvPr>
        </p:nvSpPr>
        <p:spPr/>
        <p:txBody>
          <a:bodyPr/>
          <a:lstStyle/>
          <a:p>
            <a:r>
              <a:rPr lang="hr-BA" dirty="0"/>
              <a:t>Sjedenje</a:t>
            </a:r>
            <a:endParaRPr lang="sr-Latn-CS" dirty="0"/>
          </a:p>
        </p:txBody>
      </p:sp>
      <p:sp>
        <p:nvSpPr>
          <p:cNvPr id="7" name="Text Placeholder 6"/>
          <p:cNvSpPr>
            <a:spLocks noGrp="1"/>
          </p:cNvSpPr>
          <p:nvPr>
            <p:ph type="body" sz="quarter" idx="16"/>
          </p:nvPr>
        </p:nvSpPr>
        <p:spPr/>
        <p:txBody>
          <a:bodyPr>
            <a:noAutofit/>
          </a:bodyPr>
          <a:lstStyle/>
          <a:p>
            <a:r>
              <a:rPr lang="sr-Latn-RS" dirty="0"/>
              <a:t>Baza</a:t>
            </a:r>
            <a:r>
              <a:rPr lang="en-US" dirty="0"/>
              <a:t>: </a:t>
            </a:r>
            <a:r>
              <a:rPr lang="hr-HR" dirty="0"/>
              <a:t>ukupna populacija 15+ </a:t>
            </a:r>
            <a:r>
              <a:rPr lang="en-US" dirty="0"/>
              <a:t>(N=1</a:t>
            </a:r>
            <a:r>
              <a:rPr lang="sr-Latn-RS" dirty="0"/>
              <a:t>00</a:t>
            </a:r>
            <a:r>
              <a:rPr lang="en-US" dirty="0"/>
              <a:t>0)</a:t>
            </a:r>
          </a:p>
          <a:p>
            <a:r>
              <a:rPr lang="sr-Latn-RS" dirty="0"/>
              <a:t>Pitanje </a:t>
            </a:r>
            <a:r>
              <a:rPr lang="hr-HR" dirty="0"/>
              <a:t>P8</a:t>
            </a:r>
            <a:r>
              <a:rPr lang="en-US" dirty="0"/>
              <a:t>: </a:t>
            </a:r>
            <a:r>
              <a:rPr lang="en-US" dirty="0" err="1"/>
              <a:t>Koliko</a:t>
            </a:r>
            <a:r>
              <a:rPr lang="en-US" dirty="0"/>
              <a:t> </a:t>
            </a:r>
            <a:r>
              <a:rPr lang="en-US" dirty="0" err="1"/>
              <a:t>vremena</a:t>
            </a:r>
            <a:r>
              <a:rPr lang="en-US" dirty="0"/>
              <a:t> </a:t>
            </a:r>
            <a:r>
              <a:rPr lang="en-US" dirty="0" err="1"/>
              <a:t>radnim</a:t>
            </a:r>
            <a:r>
              <a:rPr lang="en-US" dirty="0"/>
              <a:t> </a:t>
            </a:r>
            <a:r>
              <a:rPr lang="en-US" dirty="0" err="1"/>
              <a:t>danom</a:t>
            </a:r>
            <a:r>
              <a:rPr lang="en-US" dirty="0"/>
              <a:t> </a:t>
            </a:r>
            <a:r>
              <a:rPr lang="en-US" dirty="0" err="1"/>
              <a:t>uobičajeno</a:t>
            </a:r>
            <a:r>
              <a:rPr lang="en-US" dirty="0"/>
              <a:t> </a:t>
            </a:r>
            <a:r>
              <a:rPr lang="en-US" dirty="0" err="1"/>
              <a:t>provedete</a:t>
            </a:r>
            <a:r>
              <a:rPr lang="en-US" dirty="0"/>
              <a:t> </a:t>
            </a:r>
            <a:r>
              <a:rPr lang="en-US" dirty="0" err="1"/>
              <a:t>sjedeći</a:t>
            </a:r>
            <a:r>
              <a:rPr lang="en-US" dirty="0"/>
              <a:t>?</a:t>
            </a:r>
            <a:endParaRPr lang="sr-Latn-CS" dirty="0"/>
          </a:p>
        </p:txBody>
      </p:sp>
      <p:graphicFrame>
        <p:nvGraphicFramePr>
          <p:cNvPr id="22" name="Chart 21"/>
          <p:cNvGraphicFramePr/>
          <p:nvPr>
            <p:extLst>
              <p:ext uri="{D42A27DB-BD31-4B8C-83A1-F6EECF244321}">
                <p14:modId xmlns:p14="http://schemas.microsoft.com/office/powerpoint/2010/main" val="1753596086"/>
              </p:ext>
            </p:extLst>
          </p:nvPr>
        </p:nvGraphicFramePr>
        <p:xfrm>
          <a:off x="24633" y="-78464"/>
          <a:ext cx="7458408" cy="27783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011896" y="1781994"/>
            <a:ext cx="866273" cy="430887"/>
          </a:xfrm>
          <a:prstGeom prst="rect">
            <a:avLst/>
          </a:prstGeom>
        </p:spPr>
        <p:txBody>
          <a:bodyPr vert="horz" wrap="square" lIns="0" tIns="0" rIns="0" bIns="0" rtlCol="0">
            <a:spAutoFit/>
          </a:bodyPr>
          <a:lstStyle/>
          <a:p>
            <a:pPr marL="4763" algn="ctr"/>
            <a:r>
              <a:rPr lang="hr-HR" sz="1400" b="1" dirty="0">
                <a:solidFill>
                  <a:schemeClr val="bg2">
                    <a:lumMod val="50000"/>
                  </a:schemeClr>
                </a:solidFill>
              </a:rPr>
              <a:t>Prosjek: </a:t>
            </a:r>
          </a:p>
          <a:p>
            <a:pPr marL="4763" algn="ctr"/>
            <a:r>
              <a:rPr lang="hr-HR" sz="1400" b="1" dirty="0">
                <a:solidFill>
                  <a:schemeClr val="bg2">
                    <a:lumMod val="50000"/>
                  </a:schemeClr>
                </a:solidFill>
              </a:rPr>
              <a:t>4 sata</a:t>
            </a:r>
          </a:p>
        </p:txBody>
      </p:sp>
      <p:sp>
        <p:nvSpPr>
          <p:cNvPr id="8" name="TextBox 7"/>
          <p:cNvSpPr txBox="1"/>
          <p:nvPr/>
        </p:nvSpPr>
        <p:spPr>
          <a:xfrm>
            <a:off x="5071731" y="2917125"/>
            <a:ext cx="2081074" cy="846386"/>
          </a:xfrm>
          <a:prstGeom prst="rect">
            <a:avLst/>
          </a:prstGeom>
        </p:spPr>
        <p:txBody>
          <a:bodyPr vert="horz" wrap="square" lIns="0" tIns="0" rIns="0" bIns="0" rtlCol="0">
            <a:spAutoFit/>
          </a:bodyPr>
          <a:lstStyle/>
          <a:p>
            <a:pPr marL="4763" algn="just"/>
            <a:r>
              <a:rPr lang="hr-HR" sz="1100" dirty="0"/>
              <a:t>Visokoobrazovani, stručnjaci i intelektualci te službenici češće od prosjeka populacije tijekom radnog dana provedu 7 do 8 ili više sati sjedeći. </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4961" y="2687888"/>
            <a:ext cx="1143208" cy="1659495"/>
          </a:xfrm>
          <a:prstGeom prst="rect">
            <a:avLst/>
          </a:prstGeom>
        </p:spPr>
      </p:pic>
      <p:pic>
        <p:nvPicPr>
          <p:cNvPr id="4102" name="Picture 6" descr="Slikovni rezultat za businessman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5422" y="3637335"/>
            <a:ext cx="1569053" cy="78452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likovni rezultat za clock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7049" y="1806993"/>
            <a:ext cx="362493" cy="362493"/>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1201328" y="2950762"/>
            <a:ext cx="1904767" cy="1015663"/>
          </a:xfrm>
          <a:prstGeom prst="rect">
            <a:avLst/>
          </a:prstGeom>
        </p:spPr>
        <p:txBody>
          <a:bodyPr vert="horz" wrap="square" lIns="0" tIns="0" rIns="0" bIns="0" rtlCol="0">
            <a:spAutoFit/>
          </a:bodyPr>
          <a:lstStyle/>
          <a:p>
            <a:pPr marL="4763" algn="just"/>
            <a:r>
              <a:rPr lang="hr-HR" sz="1100" dirty="0"/>
              <a:t>Manje vremena provedu sjedeći: stanovnici manjih naselja (1 sat ili manje),  kvalificirani  radnici (2 do 3 sata) te niskokvalificirani i nekvalificirani radnici (manje od sat vremena i 1 do 2 sata).</a:t>
            </a:r>
          </a:p>
        </p:txBody>
      </p:sp>
      <p:pic>
        <p:nvPicPr>
          <p:cNvPr id="4106" name="Picture 10" descr="Slikovni rezultat za worker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flipV="1">
            <a:off x="623805" y="2918658"/>
            <a:ext cx="506168" cy="14020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34000" y="473340"/>
            <a:ext cx="8744537" cy="775597"/>
          </a:xfrm>
        </p:spPr>
        <p:txBody>
          <a:bodyPr/>
          <a:lstStyle/>
          <a:p>
            <a:r>
              <a:rPr lang="hr-BA" sz="1400" dirty="0"/>
              <a:t>Hrvati tijekom radnog dana u prosjeku provedu 4 sata sjedeći. </a:t>
            </a:r>
            <a:br>
              <a:rPr lang="hr-BA" sz="1400" dirty="0"/>
            </a:br>
            <a:r>
              <a:rPr lang="hr-BA" sz="1400" dirty="0"/>
              <a:t>Vidljiva je podjela između visokoobrazovanih stručnjaka i službenika koji sjede 7 sati i duže te niže obrazovanog, kvalificiranog i nekvalificiranog radničkog stanovništva koje vrlo malo vremena provodi sjedeći. </a:t>
            </a:r>
            <a:br>
              <a:rPr lang="hr-BA" sz="1400" dirty="0"/>
            </a:br>
            <a:r>
              <a:rPr lang="hr-BA" sz="1400" dirty="0"/>
              <a:t>Nema značajnih razlika između onih koji se ne bave i onih koji se bave nekom tjelesnom aktivnošću. </a:t>
            </a:r>
          </a:p>
        </p:txBody>
      </p:sp>
    </p:spTree>
    <p:extLst>
      <p:ext uri="{BB962C8B-B14F-4D97-AF65-F5344CB8AC3E}">
        <p14:creationId xmlns:p14="http://schemas.microsoft.com/office/powerpoint/2010/main" val="107396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32377" y="247228"/>
            <a:ext cx="8652328" cy="461548"/>
          </a:xfrm>
        </p:spPr>
        <p:txBody>
          <a:bodyPr/>
          <a:lstStyle/>
          <a:p>
            <a:r>
              <a:rPr lang="hr-HR" dirty="0"/>
              <a:t>Kontakti</a:t>
            </a:r>
            <a:endParaRPr lang="en-GB" dirty="0"/>
          </a:p>
        </p:txBody>
      </p:sp>
      <p:cxnSp>
        <p:nvCxnSpPr>
          <p:cNvPr id="6" name="Straight Connector 28"/>
          <p:cNvCxnSpPr/>
          <p:nvPr/>
        </p:nvCxnSpPr>
        <p:spPr>
          <a:xfrm>
            <a:off x="2234919" y="1817169"/>
            <a:ext cx="0" cy="896471"/>
          </a:xfrm>
          <a:prstGeom prst="line">
            <a:avLst/>
          </a:prstGeom>
          <a:noFill/>
          <a:ln w="12700">
            <a:solidFill>
              <a:schemeClr val="bg1"/>
            </a:solidFill>
            <a:prstDash val="sysDot"/>
            <a:round/>
            <a:headEnd type="none"/>
            <a:tailEnd type="oval" w="lg" len="lg"/>
          </a:ln>
          <a:effectLst/>
          <a:extLst>
            <a:ext uri="{909E8E84-426E-40DD-AFC4-6F175D3DCCD1}">
              <a14:hiddenFill xmlns:a14="http://schemas.microsoft.com/office/drawing/2010/main">
                <a:noFill/>
              </a14:hiddenFill>
            </a:ext>
          </a:extLst>
        </p:spPr>
      </p:cxnSp>
      <p:sp>
        <p:nvSpPr>
          <p:cNvPr id="7" name="TextBox 15"/>
          <p:cNvSpPr txBox="1"/>
          <p:nvPr/>
        </p:nvSpPr>
        <p:spPr>
          <a:xfrm>
            <a:off x="1260455" y="2833172"/>
            <a:ext cx="1604683" cy="553998"/>
          </a:xfrm>
          <a:prstGeom prst="rect">
            <a:avLst/>
          </a:prstGeom>
        </p:spPr>
        <p:txBody>
          <a:bodyPr vert="horz" wrap="square" lIns="0" tIns="0" rIns="0" bIns="0" rtlCol="0">
            <a:spAutoFit/>
          </a:bodyPr>
          <a:lstStyle/>
          <a:p>
            <a:pPr marL="4763" marR="0" lvl="0" indent="0" algn="l" defTabSz="9242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Calibri"/>
                <a:ea typeface="+mn-ea"/>
                <a:cs typeface="+mn-cs"/>
              </a:rPr>
              <a:t>Davor </a:t>
            </a:r>
            <a:r>
              <a:rPr kumimoji="0" lang="en-US" sz="1400" b="1" i="0" u="none" strike="noStrike" kern="1200" cap="none" spc="0" normalizeH="0" baseline="0" noProof="0" dirty="0" err="1">
                <a:ln>
                  <a:noFill/>
                </a:ln>
                <a:solidFill>
                  <a:schemeClr val="bg1"/>
                </a:solidFill>
                <a:effectLst/>
                <a:uLnTx/>
                <a:uFillTx/>
                <a:latin typeface="Calibri"/>
                <a:ea typeface="+mn-ea"/>
                <a:cs typeface="+mn-cs"/>
              </a:rPr>
              <a:t>Tolić</a:t>
            </a:r>
            <a:endParaRPr kumimoji="0" lang="en-US" sz="1400" b="1" i="0" u="none" strike="noStrike" kern="1200" cap="none" spc="0" normalizeH="0" baseline="0" noProof="0" dirty="0">
              <a:ln>
                <a:noFill/>
              </a:ln>
              <a:solidFill>
                <a:schemeClr val="bg1"/>
              </a:solidFill>
              <a:effectLst/>
              <a:uLnTx/>
              <a:uFillTx/>
              <a:latin typeface="Calibri"/>
              <a:ea typeface="+mn-ea"/>
              <a:cs typeface="+mn-cs"/>
            </a:endParaRPr>
          </a:p>
          <a:p>
            <a:pPr marL="4763" marR="0" lvl="0" indent="0" algn="l" defTabSz="92428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Calibri"/>
                <a:ea typeface="+mn-ea"/>
                <a:cs typeface="+mn-cs"/>
              </a:rPr>
              <a:t>Research Manager</a:t>
            </a:r>
          </a:p>
          <a:p>
            <a:pPr marL="4763" marR="0" lvl="0" indent="0" algn="l" defTabSz="92428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8" name="Straight Connector 21"/>
          <p:cNvCxnSpPr/>
          <p:nvPr/>
        </p:nvCxnSpPr>
        <p:spPr>
          <a:xfrm>
            <a:off x="1188738" y="2713639"/>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grpSp>
        <p:nvGrpSpPr>
          <p:cNvPr id="9" name="Group 84"/>
          <p:cNvGrpSpPr/>
          <p:nvPr/>
        </p:nvGrpSpPr>
        <p:grpSpPr bwMode="black">
          <a:xfrm>
            <a:off x="1231348" y="3243723"/>
            <a:ext cx="1557590" cy="191240"/>
            <a:chOff x="326307" y="3795324"/>
            <a:chExt cx="1557590" cy="143430"/>
          </a:xfrm>
        </p:grpSpPr>
        <p:grpSp>
          <p:nvGrpSpPr>
            <p:cNvPr id="10" name="Group 153"/>
            <p:cNvGrpSpPr>
              <a:grpSpLocks noChangeAspect="1"/>
            </p:cNvGrpSpPr>
            <p:nvPr/>
          </p:nvGrpSpPr>
          <p:grpSpPr bwMode="black">
            <a:xfrm>
              <a:off x="326307" y="3849114"/>
              <a:ext cx="134459" cy="89640"/>
              <a:chOff x="-6357938" y="3122613"/>
              <a:chExt cx="1104900" cy="736600"/>
            </a:xfrm>
            <a:solidFill>
              <a:schemeClr val="bg1"/>
            </a:solidFill>
          </p:grpSpPr>
          <p:sp>
            <p:nvSpPr>
              <p:cNvPr id="12"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13"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14"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15"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grpSp>
        <p:sp>
          <p:nvSpPr>
            <p:cNvPr id="11" name="TextBox 50"/>
            <p:cNvSpPr txBox="1"/>
            <p:nvPr/>
          </p:nvSpPr>
          <p:spPr bwMode="black">
            <a:xfrm>
              <a:off x="575526" y="3795324"/>
              <a:ext cx="1308371" cy="126958"/>
            </a:xfrm>
            <a:prstGeom prst="rect">
              <a:avLst/>
            </a:prstGeom>
          </p:spPr>
          <p:txBody>
            <a:bodyPr vert="horz" wrap="none" lIns="0" tIns="0" rIns="0" bIns="0" rtlCol="0">
              <a:spAutoFit/>
            </a:bodyPr>
            <a:lstStyle/>
            <a:p>
              <a:pPr marL="4763" marR="0" lvl="0" indent="0" algn="l" defTabSz="92428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Calibri"/>
                  <a:ea typeface="+mn-ea"/>
                  <a:cs typeface="+mn-cs"/>
                </a:rPr>
                <a:t>davor.tolic@ipsos.com</a:t>
              </a:r>
            </a:p>
          </p:txBody>
        </p:sp>
      </p:grpSp>
      <p:grpSp>
        <p:nvGrpSpPr>
          <p:cNvPr id="16" name="Group 83"/>
          <p:cNvGrpSpPr/>
          <p:nvPr/>
        </p:nvGrpSpPr>
        <p:grpSpPr bwMode="black">
          <a:xfrm>
            <a:off x="1265688" y="3474980"/>
            <a:ext cx="1313509" cy="211976"/>
            <a:chOff x="331541" y="4016970"/>
            <a:chExt cx="1313509" cy="158982"/>
          </a:xfrm>
        </p:grpSpPr>
        <p:grpSp>
          <p:nvGrpSpPr>
            <p:cNvPr id="17" name="Group 35"/>
            <p:cNvGrpSpPr>
              <a:grpSpLocks noChangeAspect="1"/>
            </p:cNvGrpSpPr>
            <p:nvPr/>
          </p:nvGrpSpPr>
          <p:grpSpPr bwMode="black">
            <a:xfrm flipH="1">
              <a:off x="331541" y="4027264"/>
              <a:ext cx="126792" cy="148688"/>
              <a:chOff x="8553450" y="4149725"/>
              <a:chExt cx="790575" cy="927100"/>
            </a:xfrm>
            <a:solidFill>
              <a:schemeClr val="bg1"/>
            </a:solidFill>
          </p:grpSpPr>
          <p:sp>
            <p:nvSpPr>
              <p:cNvPr id="19"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20"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21"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22"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grpSp>
        <p:sp>
          <p:nvSpPr>
            <p:cNvPr id="18" name="TextBox 51"/>
            <p:cNvSpPr txBox="1"/>
            <p:nvPr/>
          </p:nvSpPr>
          <p:spPr bwMode="black">
            <a:xfrm>
              <a:off x="575526" y="4016970"/>
              <a:ext cx="1069524" cy="126958"/>
            </a:xfrm>
            <a:prstGeom prst="rect">
              <a:avLst/>
            </a:prstGeom>
          </p:spPr>
          <p:txBody>
            <a:bodyPr vert="horz" wrap="none" lIns="0" tIns="0" rIns="0" bIns="0" rtlCol="0">
              <a:spAutoFit/>
            </a:bodyPr>
            <a:lstStyle/>
            <a:p>
              <a:pPr marL="4763" marR="0" lvl="0" indent="0" algn="l" defTabSz="92428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Calibri"/>
                  <a:ea typeface="+mn-ea"/>
                  <a:cs typeface="+mn-cs"/>
                </a:rPr>
                <a:t>+385 99  317 8673</a:t>
              </a:r>
            </a:p>
          </p:txBody>
        </p:sp>
      </p:grpSp>
      <p:cxnSp>
        <p:nvCxnSpPr>
          <p:cNvPr id="23" name="Straight Connector 28"/>
          <p:cNvCxnSpPr/>
          <p:nvPr/>
        </p:nvCxnSpPr>
        <p:spPr>
          <a:xfrm>
            <a:off x="4715974" y="2372765"/>
            <a:ext cx="0" cy="896471"/>
          </a:xfrm>
          <a:prstGeom prst="line">
            <a:avLst/>
          </a:prstGeom>
          <a:noFill/>
          <a:ln w="12700">
            <a:solidFill>
              <a:schemeClr val="bg1"/>
            </a:solidFill>
            <a:prstDash val="sysDot"/>
            <a:round/>
            <a:headEnd type="none"/>
            <a:tailEnd type="oval" w="lg" len="lg"/>
          </a:ln>
          <a:effectLst/>
          <a:extLst>
            <a:ext uri="{909E8E84-426E-40DD-AFC4-6F175D3DCCD1}">
              <a14:hiddenFill xmlns:a14="http://schemas.microsoft.com/office/drawing/2010/main">
                <a:noFill/>
              </a14:hiddenFill>
            </a:ext>
          </a:extLst>
        </p:spPr>
      </p:cxnSp>
      <p:sp>
        <p:nvSpPr>
          <p:cNvPr id="24" name="TextBox 15"/>
          <p:cNvSpPr txBox="1"/>
          <p:nvPr/>
        </p:nvSpPr>
        <p:spPr>
          <a:xfrm>
            <a:off x="3741510" y="3388768"/>
            <a:ext cx="1858203" cy="384721"/>
          </a:xfrm>
          <a:prstGeom prst="rect">
            <a:avLst/>
          </a:prstGeom>
        </p:spPr>
        <p:txBody>
          <a:bodyPr vert="horz" wrap="square" lIns="0" tIns="0" rIns="0" bIns="0" rtlCol="0">
            <a:spAutoFit/>
          </a:bodyPr>
          <a:lstStyle/>
          <a:p>
            <a:pPr marL="4763" marR="0" lvl="0" indent="0" algn="l" defTabSz="9242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Calibri"/>
                <a:ea typeface="+mn-ea"/>
                <a:cs typeface="+mn-cs"/>
              </a:rPr>
              <a:t>Martina </a:t>
            </a:r>
            <a:r>
              <a:rPr kumimoji="0" lang="hr-BA" sz="1400" b="1" i="0" u="none" strike="noStrike" kern="1200" cap="none" spc="0" normalizeH="0" baseline="0" noProof="0" dirty="0" err="1">
                <a:ln>
                  <a:noFill/>
                </a:ln>
                <a:solidFill>
                  <a:schemeClr val="bg1"/>
                </a:solidFill>
                <a:effectLst/>
                <a:uLnTx/>
                <a:uFillTx/>
                <a:latin typeface="Calibri"/>
                <a:ea typeface="+mn-ea"/>
                <a:cs typeface="+mn-cs"/>
              </a:rPr>
              <a:t>Šimičević</a:t>
            </a:r>
            <a:endParaRPr kumimoji="0" lang="en-US" sz="1400" b="1" i="0" u="none" strike="noStrike" kern="1200" cap="none" spc="0" normalizeH="0" baseline="0" noProof="0" dirty="0">
              <a:ln>
                <a:noFill/>
              </a:ln>
              <a:solidFill>
                <a:schemeClr val="bg1"/>
              </a:solidFill>
              <a:effectLst/>
              <a:uLnTx/>
              <a:uFillTx/>
              <a:latin typeface="Calibri"/>
              <a:ea typeface="+mn-ea"/>
              <a:cs typeface="+mn-cs"/>
            </a:endParaRPr>
          </a:p>
          <a:p>
            <a:pPr marL="4763" lvl="0">
              <a:defRPr/>
            </a:pPr>
            <a:r>
              <a:rPr lang="en-US" sz="1100" dirty="0">
                <a:solidFill>
                  <a:schemeClr val="bg1"/>
                </a:solidFill>
              </a:rPr>
              <a:t>Senior Research Executive </a:t>
            </a:r>
            <a:endParaRPr kumimoji="0" lang="en-US" sz="1100" b="0" i="0" u="none" strike="noStrike" kern="1200" cap="none" spc="0" normalizeH="0" baseline="0" noProof="0" dirty="0">
              <a:ln>
                <a:noFill/>
              </a:ln>
              <a:solidFill>
                <a:schemeClr val="bg1"/>
              </a:solidFill>
              <a:effectLst/>
              <a:uLnTx/>
              <a:uFillTx/>
              <a:latin typeface="Calibri"/>
            </a:endParaRPr>
          </a:p>
        </p:txBody>
      </p:sp>
      <p:cxnSp>
        <p:nvCxnSpPr>
          <p:cNvPr id="25" name="Straight Connector 21"/>
          <p:cNvCxnSpPr/>
          <p:nvPr/>
        </p:nvCxnSpPr>
        <p:spPr>
          <a:xfrm>
            <a:off x="3669793" y="3269235"/>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grpSp>
        <p:nvGrpSpPr>
          <p:cNvPr id="26" name="Group 84"/>
          <p:cNvGrpSpPr/>
          <p:nvPr/>
        </p:nvGrpSpPr>
        <p:grpSpPr bwMode="black">
          <a:xfrm>
            <a:off x="3712403" y="3776459"/>
            <a:ext cx="1950326" cy="191240"/>
            <a:chOff x="326307" y="3795324"/>
            <a:chExt cx="1950326" cy="143430"/>
          </a:xfrm>
        </p:grpSpPr>
        <p:grpSp>
          <p:nvGrpSpPr>
            <p:cNvPr id="27" name="Group 153"/>
            <p:cNvGrpSpPr>
              <a:grpSpLocks noChangeAspect="1"/>
            </p:cNvGrpSpPr>
            <p:nvPr/>
          </p:nvGrpSpPr>
          <p:grpSpPr bwMode="black">
            <a:xfrm>
              <a:off x="326307" y="3849114"/>
              <a:ext cx="134459" cy="89640"/>
              <a:chOff x="-6357938" y="3122613"/>
              <a:chExt cx="1104900" cy="736600"/>
            </a:xfrm>
            <a:solidFill>
              <a:schemeClr val="bg1"/>
            </a:solidFill>
          </p:grpSpPr>
          <p:sp>
            <p:nvSpPr>
              <p:cNvPr id="29"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30"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31"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32"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grpSp>
        <p:sp>
          <p:nvSpPr>
            <p:cNvPr id="28" name="TextBox 50"/>
            <p:cNvSpPr txBox="1"/>
            <p:nvPr/>
          </p:nvSpPr>
          <p:spPr bwMode="black">
            <a:xfrm>
              <a:off x="575526" y="3795324"/>
              <a:ext cx="1701107" cy="126958"/>
            </a:xfrm>
            <a:prstGeom prst="rect">
              <a:avLst/>
            </a:prstGeom>
          </p:spPr>
          <p:txBody>
            <a:bodyPr vert="horz" wrap="none" lIns="0" tIns="0" rIns="0" bIns="0" rtlCol="0">
              <a:spAutoFit/>
            </a:bodyPr>
            <a:lstStyle/>
            <a:p>
              <a:pPr marL="4763" marR="0" lvl="0" indent="0" algn="l" defTabSz="92428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chemeClr val="bg1"/>
                  </a:solidFill>
                  <a:effectLst/>
                  <a:uLnTx/>
                  <a:uFillTx/>
                  <a:latin typeface="Calibri"/>
                  <a:ea typeface="+mn-ea"/>
                  <a:cs typeface="+mn-cs"/>
                </a:rPr>
                <a:t>martina</a:t>
              </a:r>
              <a:r>
                <a:rPr kumimoji="0" lang="en-US" sz="1100" b="0" i="0" u="none" strike="noStrike" kern="1200" cap="none" spc="0" normalizeH="0" baseline="0" noProof="0" dirty="0">
                  <a:ln>
                    <a:noFill/>
                  </a:ln>
                  <a:solidFill>
                    <a:schemeClr val="bg1"/>
                  </a:solidFill>
                  <a:effectLst/>
                  <a:uLnTx/>
                  <a:uFillTx/>
                  <a:latin typeface="Calibri"/>
                  <a:ea typeface="+mn-ea"/>
                  <a:cs typeface="+mn-cs"/>
                </a:rPr>
                <a:t>.</a:t>
              </a:r>
              <a:r>
                <a:rPr kumimoji="0" lang="hr-BA" sz="1100" b="0" i="0" u="none" strike="noStrike" kern="1200" cap="none" spc="0" normalizeH="0" baseline="0" noProof="0" dirty="0" err="1">
                  <a:ln>
                    <a:noFill/>
                  </a:ln>
                  <a:solidFill>
                    <a:schemeClr val="bg1"/>
                  </a:solidFill>
                  <a:effectLst/>
                  <a:uLnTx/>
                  <a:uFillTx/>
                  <a:latin typeface="Calibri"/>
                  <a:ea typeface="+mn-ea"/>
                  <a:cs typeface="+mn-cs"/>
                </a:rPr>
                <a:t>simicevic</a:t>
              </a:r>
              <a:r>
                <a:rPr kumimoji="0" lang="en-US" sz="1100" b="0" i="0" u="none" strike="noStrike" kern="1200" cap="none" spc="0" normalizeH="0" baseline="0" noProof="0" dirty="0">
                  <a:ln>
                    <a:noFill/>
                  </a:ln>
                  <a:solidFill>
                    <a:schemeClr val="bg1"/>
                  </a:solidFill>
                  <a:effectLst/>
                  <a:uLnTx/>
                  <a:uFillTx/>
                  <a:latin typeface="Calibri"/>
                  <a:ea typeface="+mn-ea"/>
                  <a:cs typeface="+mn-cs"/>
                </a:rPr>
                <a:t>@ipsos.com</a:t>
              </a:r>
            </a:p>
          </p:txBody>
        </p:sp>
      </p:grpSp>
      <p:grpSp>
        <p:nvGrpSpPr>
          <p:cNvPr id="33" name="Group 83"/>
          <p:cNvGrpSpPr/>
          <p:nvPr/>
        </p:nvGrpSpPr>
        <p:grpSpPr bwMode="black">
          <a:xfrm>
            <a:off x="3746743" y="4007716"/>
            <a:ext cx="1241374" cy="211976"/>
            <a:chOff x="331541" y="4016970"/>
            <a:chExt cx="1241374" cy="158982"/>
          </a:xfrm>
        </p:grpSpPr>
        <p:grpSp>
          <p:nvGrpSpPr>
            <p:cNvPr id="34" name="Group 35"/>
            <p:cNvGrpSpPr>
              <a:grpSpLocks noChangeAspect="1"/>
            </p:cNvGrpSpPr>
            <p:nvPr/>
          </p:nvGrpSpPr>
          <p:grpSpPr bwMode="black">
            <a:xfrm flipH="1">
              <a:off x="331541" y="4027264"/>
              <a:ext cx="126792" cy="148688"/>
              <a:chOff x="8553450" y="4149725"/>
              <a:chExt cx="790575" cy="927100"/>
            </a:xfrm>
            <a:solidFill>
              <a:schemeClr val="bg1"/>
            </a:solidFill>
          </p:grpSpPr>
          <p:sp>
            <p:nvSpPr>
              <p:cNvPr id="36"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37"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38"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39"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grpSp>
        <p:sp>
          <p:nvSpPr>
            <p:cNvPr id="35" name="TextBox 51"/>
            <p:cNvSpPr txBox="1"/>
            <p:nvPr/>
          </p:nvSpPr>
          <p:spPr bwMode="black">
            <a:xfrm>
              <a:off x="575526" y="4016970"/>
              <a:ext cx="997389" cy="126958"/>
            </a:xfrm>
            <a:prstGeom prst="rect">
              <a:avLst/>
            </a:prstGeom>
          </p:spPr>
          <p:txBody>
            <a:bodyPr vert="horz" wrap="none" lIns="0" tIns="0" rIns="0" bIns="0" rtlCol="0">
              <a:spAutoFit/>
            </a:bodyPr>
            <a:lstStyle/>
            <a:p>
              <a:pPr marL="4763" marR="0" lvl="0" indent="0" algn="l" defTabSz="92428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Calibri"/>
                  <a:ea typeface="+mn-ea"/>
                  <a:cs typeface="+mn-cs"/>
                </a:rPr>
                <a:t>+385 98  888 405</a:t>
              </a:r>
            </a:p>
          </p:txBody>
        </p:sp>
      </p:grpSp>
      <p:sp>
        <p:nvSpPr>
          <p:cNvPr id="40" name="Oval 36"/>
          <p:cNvSpPr>
            <a:spLocks noChangeArrowheads="1"/>
          </p:cNvSpPr>
          <p:nvPr/>
        </p:nvSpPr>
        <p:spPr bwMode="auto">
          <a:xfrm>
            <a:off x="4088663" y="1005404"/>
            <a:ext cx="1260000" cy="1260000"/>
          </a:xfrm>
          <a:prstGeom prst="ellipse">
            <a:avLst/>
          </a:prstGeom>
          <a:blipFill dpi="0" rotWithShape="1">
            <a:blip r:embed="rId3"/>
            <a:srcRect/>
            <a:stretch>
              <a:fillRect/>
            </a:stretch>
          </a:blipFill>
          <a:ln>
            <a:noFill/>
          </a:ln>
          <a:effectLst/>
          <a:extLst/>
        </p:spPr>
        <p:txBody>
          <a:bodyPr wrap="none" lIns="0" tIns="0" rIns="0" bIns="0" anchor="ctr"/>
          <a:lstStyle>
            <a:lvl1pPr eaLnBrk="0" hangingPunct="0">
              <a:spcBef>
                <a:spcPct val="50000"/>
              </a:spcBef>
              <a:buChar char="§"/>
              <a:defRPr>
                <a:solidFill>
                  <a:schemeClr val="tx1"/>
                </a:solidFill>
                <a:latin typeface="Calibri" pitchFamily="34" charset="0"/>
              </a:defRPr>
            </a:lvl1pPr>
            <a:lvl2pPr marL="742950" indent="-285750" eaLnBrk="0" hangingPunct="0">
              <a:spcBef>
                <a:spcPct val="50000"/>
              </a:spcBef>
              <a:buChar char="ð"/>
              <a:defRPr sz="1600">
                <a:solidFill>
                  <a:schemeClr val="tx1"/>
                </a:solidFill>
                <a:latin typeface="Calibri" pitchFamily="34" charset="0"/>
              </a:defRPr>
            </a:lvl2pPr>
            <a:lvl3pPr marL="1143000" indent="-228600" eaLnBrk="0" hangingPunct="0">
              <a:spcBef>
                <a:spcPct val="50000"/>
              </a:spcBef>
              <a:buFont typeface="Calibri" pitchFamily="34" charset="0"/>
              <a:buChar char="̶"/>
              <a:defRPr sz="1400">
                <a:solidFill>
                  <a:schemeClr val="tx1"/>
                </a:solidFill>
                <a:latin typeface="Calibri" pitchFamily="34" charset="0"/>
              </a:defRPr>
            </a:lvl3pPr>
            <a:lvl4pPr marL="1600200" indent="-228600" eaLnBrk="0" hangingPunct="0">
              <a:spcBef>
                <a:spcPct val="50000"/>
              </a:spcBef>
              <a:buChar char="§"/>
              <a:defRPr sz="1200">
                <a:solidFill>
                  <a:schemeClr val="tx1"/>
                </a:solidFill>
                <a:latin typeface="Calibri" pitchFamily="34" charset="0"/>
              </a:defRPr>
            </a:lvl4pPr>
            <a:lvl5pPr marL="2057400" indent="-228600" eaLnBrk="0" hangingPunct="0">
              <a:spcBef>
                <a:spcPct val="50000"/>
              </a:spcBef>
              <a:buChar char="§"/>
              <a:defRPr sz="10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buChar char="§"/>
              <a:defRPr sz="1000">
                <a:solidFill>
                  <a:schemeClr val="tx1"/>
                </a:solidFill>
                <a:latin typeface="Calibri" pitchFamily="34" charset="0"/>
              </a:defRPr>
            </a:lvl9pPr>
          </a:lstStyle>
          <a:p>
            <a:pPr marL="0" marR="0" lvl="0" indent="0" algn="ctr" defTabSz="924282" rtl="0" eaLnBrk="1" fontAlgn="auto" latinLnBrk="0" hangingPunct="1">
              <a:lnSpc>
                <a:spcPct val="100000"/>
              </a:lnSpc>
              <a:spcBef>
                <a:spcPct val="0"/>
              </a:spcBef>
              <a:spcAft>
                <a:spcPts val="0"/>
              </a:spcAft>
              <a:buClrTx/>
              <a:buSzTx/>
              <a:buFont typeface="Wingdings" pitchFamily="2" charset="2"/>
              <a:buNone/>
              <a:tabLst/>
              <a:defRPr/>
            </a:pPr>
            <a:endParaRPr kumimoji="0" lang="en-US" altLang="sr-Latn-RS" sz="1800" b="0" i="0" u="none" strike="noStrike" kern="1200" cap="none" spc="0" normalizeH="0" baseline="0" noProof="0" dirty="0">
              <a:ln>
                <a:noFill/>
              </a:ln>
              <a:solidFill>
                <a:srgbClr val="222223"/>
              </a:solidFill>
              <a:effectLst/>
              <a:uLnTx/>
              <a:uFillTx/>
              <a:latin typeface="Calibri" pitchFamily="34" charset="0"/>
              <a:ea typeface="+mn-ea"/>
              <a:cs typeface="+mn-cs"/>
            </a:endParaRPr>
          </a:p>
        </p:txBody>
      </p:sp>
      <p:pic>
        <p:nvPicPr>
          <p:cNvPr id="41" name="Rezervirano mjesto slik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0081" y="576504"/>
            <a:ext cx="1209675" cy="1209675"/>
          </a:xfrm>
          <a:prstGeom prst="ellipse">
            <a:avLst/>
          </a:prstGeom>
        </p:spPr>
      </p:pic>
      <p:cxnSp>
        <p:nvCxnSpPr>
          <p:cNvPr id="42" name="Straight Connector 28"/>
          <p:cNvCxnSpPr/>
          <p:nvPr/>
        </p:nvCxnSpPr>
        <p:spPr>
          <a:xfrm>
            <a:off x="6956486" y="2839067"/>
            <a:ext cx="0" cy="896471"/>
          </a:xfrm>
          <a:prstGeom prst="line">
            <a:avLst/>
          </a:prstGeom>
          <a:noFill/>
          <a:ln w="12700">
            <a:solidFill>
              <a:schemeClr val="bg1"/>
            </a:solidFill>
            <a:prstDash val="sysDot"/>
            <a:round/>
            <a:headEnd type="none"/>
            <a:tailEnd type="oval" w="lg" len="lg"/>
          </a:ln>
          <a:effectLst/>
          <a:extLst>
            <a:ext uri="{909E8E84-426E-40DD-AFC4-6F175D3DCCD1}">
              <a14:hiddenFill xmlns:a14="http://schemas.microsoft.com/office/drawing/2010/main">
                <a:noFill/>
              </a14:hiddenFill>
            </a:ext>
          </a:extLst>
        </p:spPr>
      </p:cxnSp>
      <p:sp>
        <p:nvSpPr>
          <p:cNvPr id="43" name="TextBox 15"/>
          <p:cNvSpPr txBox="1"/>
          <p:nvPr/>
        </p:nvSpPr>
        <p:spPr>
          <a:xfrm>
            <a:off x="5982022" y="3855070"/>
            <a:ext cx="1858203" cy="384721"/>
          </a:xfrm>
          <a:prstGeom prst="rect">
            <a:avLst/>
          </a:prstGeom>
        </p:spPr>
        <p:txBody>
          <a:bodyPr vert="horz" wrap="square" lIns="0" tIns="0" rIns="0" bIns="0" rtlCol="0">
            <a:spAutoFit/>
          </a:bodyPr>
          <a:lstStyle/>
          <a:p>
            <a:pPr marL="4763" marR="0" lvl="0" indent="0" algn="l" defTabSz="924282" rtl="0" eaLnBrk="1" fontAlgn="auto" latinLnBrk="0" hangingPunct="1">
              <a:lnSpc>
                <a:spcPct val="100000"/>
              </a:lnSpc>
              <a:spcBef>
                <a:spcPts val="0"/>
              </a:spcBef>
              <a:spcAft>
                <a:spcPts val="0"/>
              </a:spcAft>
              <a:buClrTx/>
              <a:buSzTx/>
              <a:buFontTx/>
              <a:buNone/>
              <a:tabLst/>
              <a:defRPr/>
            </a:pPr>
            <a:r>
              <a:rPr kumimoji="0" lang="hr-BA" sz="1400" b="1" i="0" u="none" strike="noStrike" kern="1200" cap="none" spc="0" normalizeH="0" baseline="0" noProof="0" dirty="0">
                <a:ln>
                  <a:noFill/>
                </a:ln>
                <a:solidFill>
                  <a:schemeClr val="bg1"/>
                </a:solidFill>
                <a:effectLst/>
                <a:uLnTx/>
                <a:uFillTx/>
                <a:latin typeface="Calibri"/>
                <a:ea typeface="+mn-ea"/>
                <a:cs typeface="+mn-cs"/>
              </a:rPr>
              <a:t>Anja Repalust</a:t>
            </a:r>
            <a:endParaRPr kumimoji="0" lang="en-US" sz="1400" b="1" i="0" u="none" strike="noStrike" kern="1200" cap="none" spc="0" normalizeH="0" baseline="0" noProof="0" dirty="0">
              <a:ln>
                <a:noFill/>
              </a:ln>
              <a:solidFill>
                <a:schemeClr val="bg1"/>
              </a:solidFill>
              <a:effectLst/>
              <a:uLnTx/>
              <a:uFillTx/>
              <a:latin typeface="Calibri"/>
              <a:ea typeface="+mn-ea"/>
              <a:cs typeface="+mn-cs"/>
            </a:endParaRPr>
          </a:p>
          <a:p>
            <a:pPr marL="4763" lvl="0">
              <a:defRPr/>
            </a:pPr>
            <a:r>
              <a:rPr lang="hr-BA" sz="1100" dirty="0">
                <a:solidFill>
                  <a:schemeClr val="bg1"/>
                </a:solidFill>
              </a:rPr>
              <a:t>R</a:t>
            </a:r>
            <a:r>
              <a:rPr lang="en-GB" sz="1100" dirty="0" err="1">
                <a:solidFill>
                  <a:schemeClr val="bg1"/>
                </a:solidFill>
              </a:rPr>
              <a:t>esearch</a:t>
            </a:r>
            <a:r>
              <a:rPr lang="en-GB" sz="1100" dirty="0">
                <a:solidFill>
                  <a:schemeClr val="bg1"/>
                </a:solidFill>
              </a:rPr>
              <a:t> Assistant </a:t>
            </a:r>
            <a:endParaRPr kumimoji="0" lang="en-GB" sz="1100" b="0" i="0" u="none" strike="noStrike" kern="1200" cap="none" spc="0" normalizeH="0" baseline="0" dirty="0">
              <a:ln>
                <a:noFill/>
              </a:ln>
              <a:solidFill>
                <a:schemeClr val="bg1"/>
              </a:solidFill>
              <a:effectLst/>
              <a:uLnTx/>
              <a:uFillTx/>
              <a:latin typeface="Calibri"/>
            </a:endParaRPr>
          </a:p>
        </p:txBody>
      </p:sp>
      <p:cxnSp>
        <p:nvCxnSpPr>
          <p:cNvPr id="44" name="Straight Connector 21"/>
          <p:cNvCxnSpPr/>
          <p:nvPr/>
        </p:nvCxnSpPr>
        <p:spPr>
          <a:xfrm>
            <a:off x="5910305" y="3735537"/>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grpSp>
        <p:nvGrpSpPr>
          <p:cNvPr id="45" name="Group 84"/>
          <p:cNvGrpSpPr/>
          <p:nvPr/>
        </p:nvGrpSpPr>
        <p:grpSpPr bwMode="black">
          <a:xfrm>
            <a:off x="5952915" y="4242761"/>
            <a:ext cx="1985592" cy="191240"/>
            <a:chOff x="326307" y="3795324"/>
            <a:chExt cx="1985592" cy="143430"/>
          </a:xfrm>
        </p:grpSpPr>
        <p:grpSp>
          <p:nvGrpSpPr>
            <p:cNvPr id="46" name="Group 153"/>
            <p:cNvGrpSpPr>
              <a:grpSpLocks noChangeAspect="1"/>
            </p:cNvGrpSpPr>
            <p:nvPr/>
          </p:nvGrpSpPr>
          <p:grpSpPr bwMode="black">
            <a:xfrm>
              <a:off x="326307" y="3849114"/>
              <a:ext cx="134459" cy="89640"/>
              <a:chOff x="-6357938" y="3122613"/>
              <a:chExt cx="1104900" cy="736600"/>
            </a:xfrm>
            <a:solidFill>
              <a:schemeClr val="bg1"/>
            </a:solidFill>
          </p:grpSpPr>
          <p:sp>
            <p:nvSpPr>
              <p:cNvPr id="48"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49"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50"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51"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grpSp>
        <p:sp>
          <p:nvSpPr>
            <p:cNvPr id="47" name="TextBox 50"/>
            <p:cNvSpPr txBox="1"/>
            <p:nvPr/>
          </p:nvSpPr>
          <p:spPr bwMode="black">
            <a:xfrm>
              <a:off x="575526" y="3795324"/>
              <a:ext cx="1736373" cy="126958"/>
            </a:xfrm>
            <a:prstGeom prst="rect">
              <a:avLst/>
            </a:prstGeom>
          </p:spPr>
          <p:txBody>
            <a:bodyPr vert="horz" wrap="none" lIns="0" tIns="0" rIns="0" bIns="0" rtlCol="0">
              <a:spAutoFit/>
            </a:bodyPr>
            <a:lstStyle/>
            <a:p>
              <a:pPr marL="4763" marR="0" lvl="0" indent="0" algn="l" defTabSz="924282" rtl="0" eaLnBrk="1" fontAlgn="auto" latinLnBrk="0" hangingPunct="1">
                <a:lnSpc>
                  <a:spcPct val="100000"/>
                </a:lnSpc>
                <a:spcBef>
                  <a:spcPts val="0"/>
                </a:spcBef>
                <a:spcAft>
                  <a:spcPts val="0"/>
                </a:spcAft>
                <a:buClrTx/>
                <a:buSzTx/>
                <a:buFontTx/>
                <a:buNone/>
                <a:tabLst/>
                <a:defRPr/>
              </a:pPr>
              <a:r>
                <a:rPr kumimoji="0" lang="hr-BA" sz="1100" b="0" i="0" u="none" strike="noStrike" kern="1200" cap="none" spc="0" normalizeH="0" baseline="0" noProof="0" dirty="0" err="1">
                  <a:ln>
                    <a:noFill/>
                  </a:ln>
                  <a:solidFill>
                    <a:schemeClr val="bg1"/>
                  </a:solidFill>
                  <a:effectLst/>
                  <a:uLnTx/>
                  <a:uFillTx/>
                  <a:latin typeface="Calibri"/>
                  <a:ea typeface="+mn-ea"/>
                  <a:cs typeface="+mn-cs"/>
                </a:rPr>
                <a:t>anja.repalust</a:t>
              </a:r>
              <a:r>
                <a:rPr kumimoji="0" lang="en-US" sz="1100" b="0" i="0" u="none" strike="noStrike" kern="1200" cap="none" spc="0" normalizeH="0" baseline="0" noProof="0" dirty="0">
                  <a:ln>
                    <a:noFill/>
                  </a:ln>
                  <a:solidFill>
                    <a:schemeClr val="bg1"/>
                  </a:solidFill>
                  <a:effectLst/>
                  <a:uLnTx/>
                  <a:uFillTx/>
                  <a:latin typeface="Calibri"/>
                  <a:ea typeface="+mn-ea"/>
                  <a:cs typeface="+mn-cs"/>
                </a:rPr>
                <a:t>@</a:t>
              </a:r>
              <a:r>
                <a:rPr kumimoji="0" lang="en-US" sz="1100" b="0" i="0" u="none" strike="noStrike" kern="1200" cap="none" spc="0" normalizeH="0" baseline="0" noProof="0" dirty="0" err="1">
                  <a:ln>
                    <a:noFill/>
                  </a:ln>
                  <a:solidFill>
                    <a:schemeClr val="bg1"/>
                  </a:solidFill>
                  <a:effectLst/>
                  <a:uLnTx/>
                  <a:uFillTx/>
                  <a:latin typeface="Calibri"/>
                  <a:ea typeface="+mn-ea"/>
                  <a:cs typeface="+mn-cs"/>
                </a:rPr>
                <a:t>ipsos</a:t>
              </a:r>
              <a:r>
                <a:rPr kumimoji="0" lang="hr-BA" sz="1100" b="0" i="0" u="none" strike="noStrike" kern="1200" cap="none" spc="0" normalizeH="0" baseline="0" noProof="0" dirty="0" err="1">
                  <a:ln>
                    <a:noFill/>
                  </a:ln>
                  <a:solidFill>
                    <a:schemeClr val="bg1"/>
                  </a:solidFill>
                  <a:effectLst/>
                  <a:uLnTx/>
                  <a:uFillTx/>
                  <a:latin typeface="Calibri"/>
                  <a:ea typeface="+mn-ea"/>
                  <a:cs typeface="+mn-cs"/>
                </a:rPr>
                <a:t>adria</a:t>
              </a:r>
              <a:r>
                <a:rPr kumimoji="0" lang="en-US" sz="1100" b="0" i="0" u="none" strike="noStrike" kern="1200" cap="none" spc="0" normalizeH="0" baseline="0" noProof="0" dirty="0">
                  <a:ln>
                    <a:noFill/>
                  </a:ln>
                  <a:solidFill>
                    <a:schemeClr val="bg1"/>
                  </a:solidFill>
                  <a:effectLst/>
                  <a:uLnTx/>
                  <a:uFillTx/>
                  <a:latin typeface="Calibri"/>
                  <a:ea typeface="+mn-ea"/>
                  <a:cs typeface="+mn-cs"/>
                </a:rPr>
                <a:t>.com</a:t>
              </a:r>
            </a:p>
          </p:txBody>
        </p:sp>
      </p:grpSp>
      <p:grpSp>
        <p:nvGrpSpPr>
          <p:cNvPr id="52" name="Group 83"/>
          <p:cNvGrpSpPr/>
          <p:nvPr/>
        </p:nvGrpSpPr>
        <p:grpSpPr bwMode="black">
          <a:xfrm>
            <a:off x="5987255" y="4474018"/>
            <a:ext cx="1281448" cy="211976"/>
            <a:chOff x="331541" y="4016970"/>
            <a:chExt cx="1281448" cy="158982"/>
          </a:xfrm>
        </p:grpSpPr>
        <p:grpSp>
          <p:nvGrpSpPr>
            <p:cNvPr id="53" name="Group 35"/>
            <p:cNvGrpSpPr>
              <a:grpSpLocks noChangeAspect="1"/>
            </p:cNvGrpSpPr>
            <p:nvPr/>
          </p:nvGrpSpPr>
          <p:grpSpPr bwMode="black">
            <a:xfrm flipH="1">
              <a:off x="331541" y="4027264"/>
              <a:ext cx="126792" cy="148688"/>
              <a:chOff x="8553450" y="4149725"/>
              <a:chExt cx="790575" cy="927100"/>
            </a:xfrm>
            <a:solidFill>
              <a:schemeClr val="bg1"/>
            </a:solidFill>
          </p:grpSpPr>
          <p:sp>
            <p:nvSpPr>
              <p:cNvPr id="55"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56"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57"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58"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grpSp>
        <p:sp>
          <p:nvSpPr>
            <p:cNvPr id="54" name="TextBox 53"/>
            <p:cNvSpPr txBox="1"/>
            <p:nvPr/>
          </p:nvSpPr>
          <p:spPr bwMode="black">
            <a:xfrm>
              <a:off x="575526" y="4016970"/>
              <a:ext cx="1037463" cy="126958"/>
            </a:xfrm>
            <a:prstGeom prst="rect">
              <a:avLst/>
            </a:prstGeom>
          </p:spPr>
          <p:txBody>
            <a:bodyPr vert="horz" wrap="none" lIns="0" tIns="0" rIns="0" bIns="0" rtlCol="0">
              <a:spAutoFit/>
            </a:bodyPr>
            <a:lstStyle/>
            <a:p>
              <a:pPr marL="4763" marR="0" lvl="0" indent="0" algn="l" defTabSz="92428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Calibri"/>
                  <a:ea typeface="+mn-ea"/>
                  <a:cs typeface="+mn-cs"/>
                </a:rPr>
                <a:t>+385 </a:t>
              </a:r>
              <a:r>
                <a:rPr kumimoji="0" lang="hr-BA" sz="1100" b="0" i="0" u="none" strike="noStrike" kern="1200" cap="none" spc="0" normalizeH="0" baseline="0" noProof="0" dirty="0">
                  <a:ln>
                    <a:noFill/>
                  </a:ln>
                  <a:solidFill>
                    <a:schemeClr val="bg1"/>
                  </a:solidFill>
                  <a:effectLst/>
                  <a:uLnTx/>
                  <a:uFillTx/>
                  <a:latin typeface="Calibri"/>
                  <a:ea typeface="+mn-ea"/>
                  <a:cs typeface="+mn-cs"/>
                </a:rPr>
                <a:t>95 852 8902</a:t>
              </a:r>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p:txBody>
        </p:sp>
      </p:grpSp>
      <p:pic>
        <p:nvPicPr>
          <p:cNvPr id="59" name="Rezervirano mjesto slike 1"/>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66" b="66"/>
          <a:stretch>
            <a:fillRect/>
          </a:stretch>
        </p:blipFill>
        <p:spPr>
          <a:xfrm>
            <a:off x="6394844" y="1472790"/>
            <a:ext cx="1211263" cy="1209675"/>
          </a:xfrm>
        </p:spPr>
      </p:pic>
    </p:spTree>
    <p:extLst>
      <p:ext uri="{BB962C8B-B14F-4D97-AF65-F5344CB8AC3E}">
        <p14:creationId xmlns:p14="http://schemas.microsoft.com/office/powerpoint/2010/main" val="299640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r>
              <a:rPr lang="sr-Latn-RS" dirty="0"/>
              <a:t>Sadržaj</a:t>
            </a:r>
            <a:endParaRPr lang="en-GB" dirty="0"/>
          </a:p>
        </p:txBody>
      </p:sp>
      <p:grpSp>
        <p:nvGrpSpPr>
          <p:cNvPr id="4" name="Group 3"/>
          <p:cNvGrpSpPr/>
          <p:nvPr/>
        </p:nvGrpSpPr>
        <p:grpSpPr>
          <a:xfrm>
            <a:off x="953999" y="1284341"/>
            <a:ext cx="3801885" cy="720000"/>
            <a:chOff x="272481" y="1190845"/>
            <a:chExt cx="3801885" cy="720000"/>
          </a:xfrm>
        </p:grpSpPr>
        <p:sp>
          <p:nvSpPr>
            <p:cNvPr id="40" name="Oval 39"/>
            <p:cNvSpPr/>
            <p:nvPr/>
          </p:nvSpPr>
          <p:spPr>
            <a:xfrm>
              <a:off x="272481" y="1190845"/>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03</a:t>
              </a:r>
            </a:p>
          </p:txBody>
        </p:sp>
        <p:grpSp>
          <p:nvGrpSpPr>
            <p:cNvPr id="3" name="Group 2"/>
            <p:cNvGrpSpPr/>
            <p:nvPr/>
          </p:nvGrpSpPr>
          <p:grpSpPr>
            <a:xfrm>
              <a:off x="1161413" y="1304068"/>
              <a:ext cx="2912953" cy="493554"/>
              <a:chOff x="1161413" y="1276518"/>
              <a:chExt cx="2912953" cy="493554"/>
            </a:xfrm>
          </p:grpSpPr>
          <p:sp>
            <p:nvSpPr>
              <p:cNvPr id="55" name="TextBox 54"/>
              <p:cNvSpPr txBox="1"/>
              <p:nvPr/>
            </p:nvSpPr>
            <p:spPr>
              <a:xfrm>
                <a:off x="1161414" y="1415381"/>
                <a:ext cx="2912952" cy="221599"/>
              </a:xfrm>
              <a:prstGeom prst="rect">
                <a:avLst/>
              </a:prstGeom>
              <a:noFill/>
            </p:spPr>
            <p:txBody>
              <a:bodyPr wrap="square" lIns="0" tIns="0" rIns="0" bIns="0" rtlCol="0" anchor="ctr">
                <a:spAutoFit/>
              </a:bodyPr>
              <a:lstStyle/>
              <a:p>
                <a:pPr>
                  <a:lnSpc>
                    <a:spcPct val="90000"/>
                  </a:lnSpc>
                </a:pPr>
                <a:r>
                  <a:rPr lang="sr-Latn-RS" sz="1600" dirty="0">
                    <a:latin typeface="Calibri" panose="020F0502020204030204" pitchFamily="34" charset="0"/>
                    <a:cs typeface="Calibri" panose="020F0502020204030204" pitchFamily="34" charset="0"/>
                  </a:rPr>
                  <a:t>Istraživački pristup</a:t>
                </a:r>
                <a:endParaRPr lang="en-GB" sz="1600" dirty="0">
                  <a:latin typeface="Calibri" panose="020F0502020204030204" pitchFamily="34" charset="0"/>
                  <a:cs typeface="Calibri" panose="020F0502020204030204" pitchFamily="34" charset="0"/>
                </a:endParaRPr>
              </a:p>
            </p:txBody>
          </p:sp>
          <p:cxnSp>
            <p:nvCxnSpPr>
              <p:cNvPr id="56" name="Straight Connector 5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90" name="Group 89"/>
          <p:cNvGrpSpPr/>
          <p:nvPr/>
        </p:nvGrpSpPr>
        <p:grpSpPr>
          <a:xfrm>
            <a:off x="953999" y="2267932"/>
            <a:ext cx="3801885" cy="720000"/>
            <a:chOff x="272481" y="1190845"/>
            <a:chExt cx="3801885" cy="720000"/>
          </a:xfrm>
        </p:grpSpPr>
        <p:sp>
          <p:nvSpPr>
            <p:cNvPr id="91" name="Oval 90"/>
            <p:cNvSpPr/>
            <p:nvPr/>
          </p:nvSpPr>
          <p:spPr>
            <a:xfrm>
              <a:off x="272481" y="1190845"/>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a:t>06</a:t>
              </a:r>
              <a:endParaRPr lang="en-GB" sz="2000" b="1" dirty="0"/>
            </a:p>
          </p:txBody>
        </p:sp>
        <p:grpSp>
          <p:nvGrpSpPr>
            <p:cNvPr id="92" name="Group 91"/>
            <p:cNvGrpSpPr/>
            <p:nvPr/>
          </p:nvGrpSpPr>
          <p:grpSpPr>
            <a:xfrm>
              <a:off x="1161413" y="1304068"/>
              <a:ext cx="2912953" cy="493554"/>
              <a:chOff x="1161413" y="1276518"/>
              <a:chExt cx="2912953" cy="493554"/>
            </a:xfrm>
          </p:grpSpPr>
          <p:sp>
            <p:nvSpPr>
              <p:cNvPr id="93" name="TextBox 92"/>
              <p:cNvSpPr txBox="1"/>
              <p:nvPr/>
            </p:nvSpPr>
            <p:spPr>
              <a:xfrm>
                <a:off x="1161414" y="1415381"/>
                <a:ext cx="2912952" cy="221599"/>
              </a:xfrm>
              <a:prstGeom prst="rect">
                <a:avLst/>
              </a:prstGeom>
              <a:noFill/>
            </p:spPr>
            <p:txBody>
              <a:bodyPr wrap="square" lIns="0" tIns="0" rIns="0" bIns="0" rtlCol="0" anchor="ctr">
                <a:spAutoFit/>
              </a:bodyPr>
              <a:lstStyle/>
              <a:p>
                <a:pPr>
                  <a:lnSpc>
                    <a:spcPct val="90000"/>
                  </a:lnSpc>
                </a:pPr>
                <a:r>
                  <a:rPr lang="sr-Latn-RS" sz="1600" dirty="0"/>
                  <a:t>Upravljački sažetak</a:t>
                </a:r>
                <a:endParaRPr lang="en-GB" sz="1600" dirty="0">
                  <a:latin typeface="Calibri" panose="020F0502020204030204" pitchFamily="34" charset="0"/>
                  <a:cs typeface="Calibri" panose="020F0502020204030204" pitchFamily="34" charset="0"/>
                </a:endParaRPr>
              </a:p>
            </p:txBody>
          </p:sp>
          <p:cxnSp>
            <p:nvCxnSpPr>
              <p:cNvPr id="94"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96" name="Group 95"/>
          <p:cNvGrpSpPr/>
          <p:nvPr/>
        </p:nvGrpSpPr>
        <p:grpSpPr>
          <a:xfrm>
            <a:off x="953998" y="3303794"/>
            <a:ext cx="3801885" cy="720000"/>
            <a:chOff x="272481" y="1190845"/>
            <a:chExt cx="3801885" cy="720000"/>
          </a:xfrm>
        </p:grpSpPr>
        <p:sp>
          <p:nvSpPr>
            <p:cNvPr id="97" name="Oval 96"/>
            <p:cNvSpPr/>
            <p:nvPr/>
          </p:nvSpPr>
          <p:spPr>
            <a:xfrm>
              <a:off x="272481" y="1190845"/>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0</a:t>
              </a:r>
              <a:r>
                <a:rPr lang="sr-Latn-RS" sz="2000" b="1" dirty="0"/>
                <a:t>7</a:t>
              </a:r>
              <a:endParaRPr lang="en-GB" sz="2000" b="1" dirty="0"/>
            </a:p>
          </p:txBody>
        </p:sp>
        <p:grpSp>
          <p:nvGrpSpPr>
            <p:cNvPr id="98" name="Group 97"/>
            <p:cNvGrpSpPr/>
            <p:nvPr/>
          </p:nvGrpSpPr>
          <p:grpSpPr>
            <a:xfrm>
              <a:off x="1161413" y="1304068"/>
              <a:ext cx="2912953" cy="493554"/>
              <a:chOff x="1161413" y="1276518"/>
              <a:chExt cx="2912953" cy="493554"/>
            </a:xfrm>
          </p:grpSpPr>
          <p:sp>
            <p:nvSpPr>
              <p:cNvPr id="99" name="TextBox 98"/>
              <p:cNvSpPr txBox="1"/>
              <p:nvPr/>
            </p:nvSpPr>
            <p:spPr>
              <a:xfrm>
                <a:off x="1161414" y="1415381"/>
                <a:ext cx="2912952" cy="221599"/>
              </a:xfrm>
              <a:prstGeom prst="rect">
                <a:avLst/>
              </a:prstGeom>
              <a:noFill/>
            </p:spPr>
            <p:txBody>
              <a:bodyPr wrap="square" lIns="0" tIns="0" rIns="0" bIns="0" rtlCol="0" anchor="ctr">
                <a:spAutoFit/>
              </a:bodyPr>
              <a:lstStyle/>
              <a:p>
                <a:pPr>
                  <a:lnSpc>
                    <a:spcPct val="90000"/>
                  </a:lnSpc>
                </a:pPr>
                <a:r>
                  <a:rPr lang="sr-Latn-RS" sz="1600" dirty="0"/>
                  <a:t>Ključni uvidi</a:t>
                </a:r>
                <a:endParaRPr lang="en-GB" sz="1600" dirty="0">
                  <a:latin typeface="Calibri" panose="020F0502020204030204" pitchFamily="34" charset="0"/>
                  <a:cs typeface="Calibri" panose="020F0502020204030204" pitchFamily="34" charset="0"/>
                </a:endParaRPr>
              </a:p>
            </p:txBody>
          </p:sp>
          <p:cxnSp>
            <p:nvCxnSpPr>
              <p:cNvPr id="100" name="Straight Connector 99"/>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8663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4000" y="143160"/>
            <a:ext cx="7870391" cy="360099"/>
          </a:xfrm>
        </p:spPr>
        <p:txBody>
          <a:bodyPr/>
          <a:lstStyle/>
          <a:p>
            <a:r>
              <a:rPr lang="hr-HR" altLang="sr-Latn-RS" sz="2600" dirty="0"/>
              <a:t>Istraživački pristup</a:t>
            </a:r>
            <a:endParaRPr lang="hr-HR" sz="2600" dirty="0"/>
          </a:p>
        </p:txBody>
      </p:sp>
      <p:sp>
        <p:nvSpPr>
          <p:cNvPr id="9" name="Text Placeholder 8"/>
          <p:cNvSpPr>
            <a:spLocks noGrp="1"/>
          </p:cNvSpPr>
          <p:nvPr>
            <p:ph type="body" sz="quarter" idx="18"/>
          </p:nvPr>
        </p:nvSpPr>
        <p:spPr>
          <a:xfrm>
            <a:off x="2483989" y="1086872"/>
            <a:ext cx="1912119" cy="442661"/>
          </a:xfrm>
        </p:spPr>
        <p:txBody>
          <a:bodyPr/>
          <a:lstStyle/>
          <a:p>
            <a:r>
              <a:rPr lang="hr-HR" dirty="0" err="1"/>
              <a:t>MetODOLOGija</a:t>
            </a:r>
            <a:endParaRPr lang="hr-HR" dirty="0"/>
          </a:p>
        </p:txBody>
      </p:sp>
      <p:sp>
        <p:nvSpPr>
          <p:cNvPr id="10" name="Text Placeholder 9"/>
          <p:cNvSpPr>
            <a:spLocks noGrp="1"/>
          </p:cNvSpPr>
          <p:nvPr>
            <p:ph type="body" sz="quarter" idx="19"/>
          </p:nvPr>
        </p:nvSpPr>
        <p:spPr>
          <a:xfrm>
            <a:off x="4742208" y="1086872"/>
            <a:ext cx="1912119" cy="442661"/>
          </a:xfrm>
        </p:spPr>
        <p:txBody>
          <a:bodyPr/>
          <a:lstStyle/>
          <a:p>
            <a:r>
              <a:rPr lang="hr-HR" dirty="0"/>
              <a:t>UZORAK</a:t>
            </a:r>
          </a:p>
        </p:txBody>
      </p:sp>
      <p:sp>
        <p:nvSpPr>
          <p:cNvPr id="13" name="Text Placeholder 12"/>
          <p:cNvSpPr>
            <a:spLocks noGrp="1"/>
          </p:cNvSpPr>
          <p:nvPr>
            <p:ph type="body" sz="quarter" idx="22"/>
          </p:nvPr>
        </p:nvSpPr>
        <p:spPr>
          <a:xfrm>
            <a:off x="7029758" y="1086872"/>
            <a:ext cx="1912119" cy="442661"/>
          </a:xfrm>
        </p:spPr>
        <p:txBody>
          <a:bodyPr>
            <a:normAutofit/>
          </a:bodyPr>
          <a:lstStyle/>
          <a:p>
            <a:r>
              <a:rPr lang="hr-HR" dirty="0"/>
              <a:t>Datum provođenja</a:t>
            </a:r>
          </a:p>
        </p:txBody>
      </p:sp>
      <p:sp>
        <p:nvSpPr>
          <p:cNvPr id="11" name="Text Placeholder 10"/>
          <p:cNvSpPr>
            <a:spLocks noGrp="1"/>
          </p:cNvSpPr>
          <p:nvPr>
            <p:ph type="body" sz="quarter" idx="20"/>
          </p:nvPr>
        </p:nvSpPr>
        <p:spPr>
          <a:xfrm>
            <a:off x="2483989" y="1700120"/>
            <a:ext cx="1912119" cy="1683737"/>
          </a:xfrm>
          <a:solidFill>
            <a:schemeClr val="bg1"/>
          </a:solidFill>
        </p:spPr>
        <p:txBody>
          <a:bodyPr>
            <a:noAutofit/>
          </a:bodyPr>
          <a:lstStyle/>
          <a:p>
            <a:pPr lvl="1"/>
            <a:r>
              <a:rPr lang="hr-HR" dirty="0"/>
              <a:t>F2F CAPI </a:t>
            </a:r>
            <a:r>
              <a:rPr lang="hr-HR" dirty="0" err="1"/>
              <a:t>Omnibus</a:t>
            </a:r>
            <a:r>
              <a:rPr lang="hr-HR" dirty="0"/>
              <a:t> </a:t>
            </a:r>
            <a:r>
              <a:rPr lang="hr-HR" dirty="0">
                <a:sym typeface="Wingdings" panose="05000000000000000000" pitchFamily="2" charset="2"/>
              </a:rPr>
              <a:t></a:t>
            </a:r>
            <a:r>
              <a:rPr lang="hr-HR" dirty="0"/>
              <a:t> Osobno anketiranje uz pomoć računala u kućanstvu</a:t>
            </a:r>
          </a:p>
        </p:txBody>
      </p:sp>
      <p:sp>
        <p:nvSpPr>
          <p:cNvPr id="12" name="Text Placeholder 11"/>
          <p:cNvSpPr>
            <a:spLocks noGrp="1"/>
          </p:cNvSpPr>
          <p:nvPr>
            <p:ph type="body" sz="quarter" idx="21"/>
          </p:nvPr>
        </p:nvSpPr>
        <p:spPr>
          <a:xfrm>
            <a:off x="4742208" y="1700121"/>
            <a:ext cx="1912119" cy="1355038"/>
          </a:xfrm>
        </p:spPr>
        <p:txBody>
          <a:bodyPr>
            <a:normAutofit/>
          </a:bodyPr>
          <a:lstStyle/>
          <a:p>
            <a:pPr lvl="1"/>
            <a:r>
              <a:rPr lang="hr-HR" dirty="0"/>
              <a:t>Nacionalno reprezentativni uzorak prema spolu, dobi, regiji i veličini naselja</a:t>
            </a:r>
          </a:p>
          <a:p>
            <a:pPr lvl="1"/>
            <a:r>
              <a:rPr lang="hr-HR" dirty="0"/>
              <a:t>N=1000 stanovnika RH u dobi od 15 ili više godina</a:t>
            </a:r>
          </a:p>
          <a:p>
            <a:pPr lvl="1"/>
            <a:endParaRPr lang="hr-HR" dirty="0">
              <a:solidFill>
                <a:srgbClr val="222223"/>
              </a:solidFill>
            </a:endParaRPr>
          </a:p>
          <a:p>
            <a:pPr lvl="1"/>
            <a:endParaRPr lang="hr-HR" dirty="0">
              <a:solidFill>
                <a:srgbClr val="222223"/>
              </a:solidFill>
            </a:endParaRPr>
          </a:p>
          <a:p>
            <a:pPr lvl="1"/>
            <a:endParaRPr lang="hr-HR" dirty="0"/>
          </a:p>
        </p:txBody>
      </p:sp>
      <p:sp>
        <p:nvSpPr>
          <p:cNvPr id="23" name="Text Placeholder 22"/>
          <p:cNvSpPr>
            <a:spLocks noGrp="1"/>
          </p:cNvSpPr>
          <p:nvPr>
            <p:ph type="body" sz="quarter" idx="26"/>
          </p:nvPr>
        </p:nvSpPr>
        <p:spPr>
          <a:xfrm>
            <a:off x="7029758" y="1700120"/>
            <a:ext cx="1912119" cy="2029761"/>
          </a:xfrm>
        </p:spPr>
        <p:txBody>
          <a:bodyPr>
            <a:noAutofit/>
          </a:bodyPr>
          <a:lstStyle/>
          <a:p>
            <a:pPr lvl="1"/>
            <a:r>
              <a:rPr lang="hr-HR" dirty="0"/>
              <a:t>Lipanj 2017.</a:t>
            </a:r>
          </a:p>
        </p:txBody>
      </p:sp>
      <p:grpSp>
        <p:nvGrpSpPr>
          <p:cNvPr id="21" name="Grupa 20"/>
          <p:cNvGrpSpPr/>
          <p:nvPr/>
        </p:nvGrpSpPr>
        <p:grpSpPr>
          <a:xfrm>
            <a:off x="2146119" y="3708082"/>
            <a:ext cx="3442548" cy="1051543"/>
            <a:chOff x="4913876" y="5519501"/>
            <a:chExt cx="3677228" cy="907264"/>
          </a:xfrm>
        </p:grpSpPr>
        <p:grpSp>
          <p:nvGrpSpPr>
            <p:cNvPr id="26" name="Group 186"/>
            <p:cNvGrpSpPr/>
            <p:nvPr/>
          </p:nvGrpSpPr>
          <p:grpSpPr>
            <a:xfrm>
              <a:off x="4913876" y="5519501"/>
              <a:ext cx="3677228" cy="717640"/>
              <a:chOff x="273051" y="2347598"/>
              <a:chExt cx="7344246" cy="1433286"/>
            </a:xfrm>
          </p:grpSpPr>
          <p:sp>
            <p:nvSpPr>
              <p:cNvPr id="45" name="Freeform 7"/>
              <p:cNvSpPr>
                <a:spLocks/>
              </p:cNvSpPr>
              <p:nvPr/>
            </p:nvSpPr>
            <p:spPr bwMode="auto">
              <a:xfrm>
                <a:off x="2619653" y="2622401"/>
                <a:ext cx="3957703" cy="996835"/>
              </a:xfrm>
              <a:custGeom>
                <a:avLst/>
                <a:gdLst/>
                <a:ahLst/>
                <a:cxnLst>
                  <a:cxn ang="0">
                    <a:pos x="0" y="577"/>
                  </a:cxn>
                  <a:cxn ang="0">
                    <a:pos x="916" y="283"/>
                  </a:cxn>
                  <a:cxn ang="0">
                    <a:pos x="1258" y="0"/>
                  </a:cxn>
                  <a:cxn ang="0">
                    <a:pos x="1378" y="0"/>
                  </a:cxn>
                  <a:cxn ang="0">
                    <a:pos x="1952" y="426"/>
                  </a:cxn>
                  <a:cxn ang="0">
                    <a:pos x="2445" y="615"/>
                  </a:cxn>
                  <a:cxn ang="0">
                    <a:pos x="0" y="577"/>
                  </a:cxn>
                </a:cxnLst>
                <a:rect l="0" t="0" r="r" b="b"/>
                <a:pathLst>
                  <a:path w="2445" h="615">
                    <a:moveTo>
                      <a:pt x="0" y="577"/>
                    </a:moveTo>
                    <a:cubicBezTo>
                      <a:pt x="0" y="577"/>
                      <a:pt x="571" y="513"/>
                      <a:pt x="916" y="283"/>
                    </a:cubicBezTo>
                    <a:cubicBezTo>
                      <a:pt x="1149" y="128"/>
                      <a:pt x="1258" y="0"/>
                      <a:pt x="1258" y="0"/>
                    </a:cubicBezTo>
                    <a:cubicBezTo>
                      <a:pt x="1378" y="0"/>
                      <a:pt x="1378" y="0"/>
                      <a:pt x="1378" y="0"/>
                    </a:cubicBezTo>
                    <a:cubicBezTo>
                      <a:pt x="1378" y="0"/>
                      <a:pt x="1666" y="304"/>
                      <a:pt x="1952" y="426"/>
                    </a:cubicBezTo>
                    <a:cubicBezTo>
                      <a:pt x="2239" y="548"/>
                      <a:pt x="2445" y="615"/>
                      <a:pt x="2445" y="615"/>
                    </a:cubicBezTo>
                    <a:lnTo>
                      <a:pt x="0" y="577"/>
                    </a:lnTo>
                    <a:close/>
                  </a:path>
                </a:pathLst>
              </a:custGeom>
              <a:solidFill>
                <a:srgbClr val="007681">
                  <a:alpha val="2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46" name="Freeform 6"/>
              <p:cNvSpPr>
                <a:spLocks/>
              </p:cNvSpPr>
              <p:nvPr/>
            </p:nvSpPr>
            <p:spPr bwMode="auto">
              <a:xfrm>
                <a:off x="273051" y="2347598"/>
                <a:ext cx="5382907" cy="1433286"/>
              </a:xfrm>
              <a:custGeom>
                <a:avLst/>
                <a:gdLst/>
                <a:ahLst/>
                <a:cxnLst>
                  <a:cxn ang="0">
                    <a:pos x="2620" y="685"/>
                  </a:cxn>
                  <a:cxn ang="0">
                    <a:pos x="1695" y="517"/>
                  </a:cxn>
                  <a:cxn ang="0">
                    <a:pos x="929" y="0"/>
                  </a:cxn>
                  <a:cxn ang="0">
                    <a:pos x="808" y="0"/>
                  </a:cxn>
                  <a:cxn ang="0">
                    <a:pos x="405" y="340"/>
                  </a:cxn>
                  <a:cxn ang="0">
                    <a:pos x="0" y="574"/>
                  </a:cxn>
                  <a:cxn ang="0">
                    <a:pos x="0" y="885"/>
                  </a:cxn>
                  <a:cxn ang="0">
                    <a:pos x="3324" y="818"/>
                  </a:cxn>
                  <a:cxn ang="0">
                    <a:pos x="2620" y="685"/>
                  </a:cxn>
                </a:cxnLst>
                <a:rect l="0" t="0" r="r" b="b"/>
                <a:pathLst>
                  <a:path w="3324" h="885">
                    <a:moveTo>
                      <a:pt x="2620" y="685"/>
                    </a:moveTo>
                    <a:cubicBezTo>
                      <a:pt x="2620" y="685"/>
                      <a:pt x="2039" y="644"/>
                      <a:pt x="1695" y="517"/>
                    </a:cubicBezTo>
                    <a:cubicBezTo>
                      <a:pt x="1218" y="341"/>
                      <a:pt x="929" y="0"/>
                      <a:pt x="929" y="0"/>
                    </a:cubicBezTo>
                    <a:cubicBezTo>
                      <a:pt x="808" y="0"/>
                      <a:pt x="808" y="0"/>
                      <a:pt x="808" y="0"/>
                    </a:cubicBezTo>
                    <a:cubicBezTo>
                      <a:pt x="808" y="0"/>
                      <a:pt x="663" y="154"/>
                      <a:pt x="405" y="340"/>
                    </a:cubicBezTo>
                    <a:cubicBezTo>
                      <a:pt x="284" y="427"/>
                      <a:pt x="144" y="506"/>
                      <a:pt x="0" y="574"/>
                    </a:cubicBezTo>
                    <a:cubicBezTo>
                      <a:pt x="0" y="885"/>
                      <a:pt x="0" y="885"/>
                      <a:pt x="0" y="885"/>
                    </a:cubicBezTo>
                    <a:cubicBezTo>
                      <a:pt x="3324" y="818"/>
                      <a:pt x="3324" y="818"/>
                      <a:pt x="3324" y="818"/>
                    </a:cubicBezTo>
                    <a:lnTo>
                      <a:pt x="2620" y="685"/>
                    </a:lnTo>
                    <a:close/>
                  </a:path>
                </a:pathLst>
              </a:custGeom>
              <a:solidFill>
                <a:srgbClr val="007681">
                  <a:alpha val="2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47" name="Freeform 8"/>
              <p:cNvSpPr>
                <a:spLocks/>
              </p:cNvSpPr>
              <p:nvPr/>
            </p:nvSpPr>
            <p:spPr bwMode="auto">
              <a:xfrm>
                <a:off x="4405873" y="2484999"/>
                <a:ext cx="3211424" cy="1185425"/>
              </a:xfrm>
              <a:custGeom>
                <a:avLst/>
                <a:gdLst/>
                <a:ahLst/>
                <a:cxnLst>
                  <a:cxn ang="0">
                    <a:pos x="1983" y="732"/>
                  </a:cxn>
                  <a:cxn ang="0">
                    <a:pos x="0" y="726"/>
                  </a:cxn>
                  <a:cxn ang="0">
                    <a:pos x="852" y="326"/>
                  </a:cxn>
                  <a:cxn ang="0">
                    <a:pos x="1189" y="0"/>
                  </a:cxn>
                  <a:cxn ang="0">
                    <a:pos x="1338" y="0"/>
                  </a:cxn>
                  <a:cxn ang="0">
                    <a:pos x="1930" y="511"/>
                  </a:cxn>
                  <a:cxn ang="0">
                    <a:pos x="1983" y="535"/>
                  </a:cxn>
                  <a:cxn ang="0">
                    <a:pos x="1983" y="732"/>
                  </a:cxn>
                </a:cxnLst>
                <a:rect l="0" t="0" r="r" b="b"/>
                <a:pathLst>
                  <a:path w="1983" h="732">
                    <a:moveTo>
                      <a:pt x="1983" y="732"/>
                    </a:moveTo>
                    <a:cubicBezTo>
                      <a:pt x="0" y="726"/>
                      <a:pt x="0" y="726"/>
                      <a:pt x="0" y="726"/>
                    </a:cubicBezTo>
                    <a:cubicBezTo>
                      <a:pt x="0" y="726"/>
                      <a:pt x="616" y="495"/>
                      <a:pt x="852" y="326"/>
                    </a:cubicBezTo>
                    <a:cubicBezTo>
                      <a:pt x="1089" y="157"/>
                      <a:pt x="1189" y="0"/>
                      <a:pt x="1189" y="0"/>
                    </a:cubicBezTo>
                    <a:cubicBezTo>
                      <a:pt x="1338" y="0"/>
                      <a:pt x="1338" y="0"/>
                      <a:pt x="1338" y="0"/>
                    </a:cubicBezTo>
                    <a:cubicBezTo>
                      <a:pt x="1338" y="0"/>
                      <a:pt x="1634" y="372"/>
                      <a:pt x="1930" y="511"/>
                    </a:cubicBezTo>
                    <a:cubicBezTo>
                      <a:pt x="1948" y="519"/>
                      <a:pt x="1966" y="527"/>
                      <a:pt x="1983" y="535"/>
                    </a:cubicBezTo>
                    <a:lnTo>
                      <a:pt x="1983" y="732"/>
                    </a:lnTo>
                    <a:close/>
                  </a:path>
                </a:pathLst>
              </a:custGeom>
              <a:solidFill>
                <a:srgbClr val="007681">
                  <a:alpha val="2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grpSp>
        <p:grpSp>
          <p:nvGrpSpPr>
            <p:cNvPr id="27" name="Group 184"/>
            <p:cNvGrpSpPr/>
            <p:nvPr/>
          </p:nvGrpSpPr>
          <p:grpSpPr>
            <a:xfrm>
              <a:off x="4913876" y="5619323"/>
              <a:ext cx="3677228" cy="807442"/>
              <a:chOff x="273051" y="2546965"/>
              <a:chExt cx="7344246" cy="1612642"/>
            </a:xfrm>
          </p:grpSpPr>
          <p:sp>
            <p:nvSpPr>
              <p:cNvPr id="28" name="Freeform 9"/>
              <p:cNvSpPr>
                <a:spLocks/>
              </p:cNvSpPr>
              <p:nvPr/>
            </p:nvSpPr>
            <p:spPr bwMode="auto">
              <a:xfrm>
                <a:off x="273051" y="3267843"/>
                <a:ext cx="7344246" cy="891764"/>
              </a:xfrm>
              <a:custGeom>
                <a:avLst/>
                <a:gdLst/>
                <a:ahLst/>
                <a:cxnLst>
                  <a:cxn ang="0">
                    <a:pos x="4259" y="232"/>
                  </a:cxn>
                  <a:cxn ang="0">
                    <a:pos x="3703" y="120"/>
                  </a:cxn>
                  <a:cxn ang="0">
                    <a:pos x="3351" y="30"/>
                  </a:cxn>
                  <a:cxn ang="0">
                    <a:pos x="3048" y="126"/>
                  </a:cxn>
                  <a:cxn ang="0">
                    <a:pos x="2357" y="188"/>
                  </a:cxn>
                  <a:cxn ang="0">
                    <a:pos x="1721" y="89"/>
                  </a:cxn>
                  <a:cxn ang="0">
                    <a:pos x="1365" y="0"/>
                  </a:cxn>
                  <a:cxn ang="0">
                    <a:pos x="939" y="145"/>
                  </a:cxn>
                  <a:cxn ang="0">
                    <a:pos x="403" y="224"/>
                  </a:cxn>
                  <a:cxn ang="0">
                    <a:pos x="0" y="232"/>
                  </a:cxn>
                  <a:cxn ang="0">
                    <a:pos x="0" y="550"/>
                  </a:cxn>
                  <a:cxn ang="0">
                    <a:pos x="4535" y="550"/>
                  </a:cxn>
                  <a:cxn ang="0">
                    <a:pos x="4535" y="232"/>
                  </a:cxn>
                  <a:cxn ang="0">
                    <a:pos x="4259" y="232"/>
                  </a:cxn>
                </a:cxnLst>
                <a:rect l="0" t="0" r="r" b="b"/>
                <a:pathLst>
                  <a:path w="4535" h="550">
                    <a:moveTo>
                      <a:pt x="4259" y="232"/>
                    </a:moveTo>
                    <a:cubicBezTo>
                      <a:pt x="4259" y="232"/>
                      <a:pt x="3867" y="173"/>
                      <a:pt x="3703" y="120"/>
                    </a:cubicBezTo>
                    <a:cubicBezTo>
                      <a:pt x="3578" y="80"/>
                      <a:pt x="3494" y="30"/>
                      <a:pt x="3351" y="30"/>
                    </a:cubicBezTo>
                    <a:cubicBezTo>
                      <a:pt x="3223" y="30"/>
                      <a:pt x="3146" y="84"/>
                      <a:pt x="3048" y="126"/>
                    </a:cubicBezTo>
                    <a:cubicBezTo>
                      <a:pt x="2922" y="180"/>
                      <a:pt x="2502" y="188"/>
                      <a:pt x="2357" y="188"/>
                    </a:cubicBezTo>
                    <a:cubicBezTo>
                      <a:pt x="2357" y="188"/>
                      <a:pt x="1890" y="178"/>
                      <a:pt x="1721" y="89"/>
                    </a:cubicBezTo>
                    <a:cubicBezTo>
                      <a:pt x="1597" y="25"/>
                      <a:pt x="1469" y="0"/>
                      <a:pt x="1365" y="0"/>
                    </a:cubicBezTo>
                    <a:cubicBezTo>
                      <a:pt x="1219" y="0"/>
                      <a:pt x="1120" y="78"/>
                      <a:pt x="939" y="145"/>
                    </a:cubicBezTo>
                    <a:cubicBezTo>
                      <a:pt x="809" y="194"/>
                      <a:pt x="544" y="224"/>
                      <a:pt x="403" y="224"/>
                    </a:cubicBezTo>
                    <a:cubicBezTo>
                      <a:pt x="0" y="232"/>
                      <a:pt x="0" y="232"/>
                      <a:pt x="0" y="232"/>
                    </a:cubicBezTo>
                    <a:cubicBezTo>
                      <a:pt x="0" y="550"/>
                      <a:pt x="0" y="550"/>
                      <a:pt x="0" y="550"/>
                    </a:cubicBezTo>
                    <a:cubicBezTo>
                      <a:pt x="4535" y="550"/>
                      <a:pt x="4535" y="550"/>
                      <a:pt x="4535" y="550"/>
                    </a:cubicBezTo>
                    <a:cubicBezTo>
                      <a:pt x="4535" y="232"/>
                      <a:pt x="4535" y="232"/>
                      <a:pt x="4535" y="232"/>
                    </a:cubicBezTo>
                    <a:lnTo>
                      <a:pt x="4259" y="232"/>
                    </a:lnTo>
                    <a:close/>
                  </a:path>
                </a:pathLst>
              </a:custGeom>
              <a:solidFill>
                <a:srgbClr val="00768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29" name="Freeform 10"/>
              <p:cNvSpPr>
                <a:spLocks/>
              </p:cNvSpPr>
              <p:nvPr/>
            </p:nvSpPr>
            <p:spPr bwMode="auto">
              <a:xfrm>
                <a:off x="7073079" y="3266301"/>
                <a:ext cx="466088" cy="377181"/>
              </a:xfrm>
              <a:custGeom>
                <a:avLst/>
                <a:gdLst/>
                <a:ahLst/>
                <a:cxnLst>
                  <a:cxn ang="0">
                    <a:pos x="160" y="27"/>
                  </a:cxn>
                  <a:cxn ang="0">
                    <a:pos x="140" y="27"/>
                  </a:cxn>
                  <a:cxn ang="0">
                    <a:pos x="140" y="0"/>
                  </a:cxn>
                  <a:cxn ang="0">
                    <a:pos x="125" y="0"/>
                  </a:cxn>
                  <a:cxn ang="0">
                    <a:pos x="125" y="27"/>
                  </a:cxn>
                  <a:cxn ang="0">
                    <a:pos x="15" y="27"/>
                  </a:cxn>
                  <a:cxn ang="0">
                    <a:pos x="0" y="71"/>
                  </a:cxn>
                  <a:cxn ang="0">
                    <a:pos x="15" y="71"/>
                  </a:cxn>
                  <a:cxn ang="0">
                    <a:pos x="15" y="140"/>
                  </a:cxn>
                  <a:cxn ang="0">
                    <a:pos x="160" y="140"/>
                  </a:cxn>
                  <a:cxn ang="0">
                    <a:pos x="160" y="71"/>
                  </a:cxn>
                  <a:cxn ang="0">
                    <a:pos x="173" y="71"/>
                  </a:cxn>
                  <a:cxn ang="0">
                    <a:pos x="160" y="27"/>
                  </a:cxn>
                </a:cxnLst>
                <a:rect l="0" t="0" r="r" b="b"/>
                <a:pathLst>
                  <a:path w="173" h="140">
                    <a:moveTo>
                      <a:pt x="160" y="27"/>
                    </a:moveTo>
                    <a:lnTo>
                      <a:pt x="140" y="27"/>
                    </a:lnTo>
                    <a:lnTo>
                      <a:pt x="140" y="0"/>
                    </a:lnTo>
                    <a:lnTo>
                      <a:pt x="125" y="0"/>
                    </a:lnTo>
                    <a:lnTo>
                      <a:pt x="125" y="27"/>
                    </a:lnTo>
                    <a:lnTo>
                      <a:pt x="15" y="27"/>
                    </a:lnTo>
                    <a:lnTo>
                      <a:pt x="0" y="71"/>
                    </a:lnTo>
                    <a:lnTo>
                      <a:pt x="15" y="71"/>
                    </a:lnTo>
                    <a:lnTo>
                      <a:pt x="15" y="140"/>
                    </a:lnTo>
                    <a:lnTo>
                      <a:pt x="160" y="140"/>
                    </a:lnTo>
                    <a:lnTo>
                      <a:pt x="160" y="71"/>
                    </a:lnTo>
                    <a:lnTo>
                      <a:pt x="173" y="71"/>
                    </a:lnTo>
                    <a:lnTo>
                      <a:pt x="160" y="27"/>
                    </a:lnTo>
                    <a:close/>
                  </a:path>
                </a:pathLst>
              </a:custGeom>
              <a:solidFill>
                <a:srgbClr val="00768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30" name="Freeform 11"/>
              <p:cNvSpPr>
                <a:spLocks/>
              </p:cNvSpPr>
              <p:nvPr/>
            </p:nvSpPr>
            <p:spPr bwMode="auto">
              <a:xfrm>
                <a:off x="6633932" y="3013052"/>
                <a:ext cx="417594" cy="630430"/>
              </a:xfrm>
              <a:custGeom>
                <a:avLst/>
                <a:gdLst/>
                <a:ahLst/>
                <a:cxnLst>
                  <a:cxn ang="0">
                    <a:pos x="155" y="64"/>
                  </a:cxn>
                  <a:cxn ang="0">
                    <a:pos x="77" y="0"/>
                  </a:cxn>
                  <a:cxn ang="0">
                    <a:pos x="0" y="64"/>
                  </a:cxn>
                  <a:cxn ang="0">
                    <a:pos x="15" y="64"/>
                  </a:cxn>
                  <a:cxn ang="0">
                    <a:pos x="15" y="234"/>
                  </a:cxn>
                  <a:cxn ang="0">
                    <a:pos x="139" y="234"/>
                  </a:cxn>
                  <a:cxn ang="0">
                    <a:pos x="139" y="64"/>
                  </a:cxn>
                  <a:cxn ang="0">
                    <a:pos x="155" y="64"/>
                  </a:cxn>
                </a:cxnLst>
                <a:rect l="0" t="0" r="r" b="b"/>
                <a:pathLst>
                  <a:path w="155" h="234">
                    <a:moveTo>
                      <a:pt x="155" y="64"/>
                    </a:moveTo>
                    <a:lnTo>
                      <a:pt x="77" y="0"/>
                    </a:lnTo>
                    <a:lnTo>
                      <a:pt x="0" y="64"/>
                    </a:lnTo>
                    <a:lnTo>
                      <a:pt x="15" y="64"/>
                    </a:lnTo>
                    <a:lnTo>
                      <a:pt x="15" y="234"/>
                    </a:lnTo>
                    <a:lnTo>
                      <a:pt x="139" y="234"/>
                    </a:lnTo>
                    <a:lnTo>
                      <a:pt x="139" y="64"/>
                    </a:lnTo>
                    <a:lnTo>
                      <a:pt x="155" y="64"/>
                    </a:lnTo>
                    <a:close/>
                  </a:path>
                </a:pathLst>
              </a:custGeom>
              <a:solidFill>
                <a:srgbClr val="00768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31" name="Freeform 12"/>
              <p:cNvSpPr>
                <a:spLocks/>
              </p:cNvSpPr>
              <p:nvPr/>
            </p:nvSpPr>
            <p:spPr bwMode="auto">
              <a:xfrm>
                <a:off x="6132821" y="2727472"/>
                <a:ext cx="463393" cy="808244"/>
              </a:xfrm>
              <a:custGeom>
                <a:avLst/>
                <a:gdLst/>
                <a:ahLst/>
                <a:cxnLst>
                  <a:cxn ang="0">
                    <a:pos x="117" y="499"/>
                  </a:cxn>
                  <a:cxn ang="0">
                    <a:pos x="128" y="442"/>
                  </a:cxn>
                  <a:cxn ang="0">
                    <a:pos x="129" y="373"/>
                  </a:cxn>
                  <a:cxn ang="0">
                    <a:pos x="129" y="373"/>
                  </a:cxn>
                  <a:cxn ang="0">
                    <a:pos x="112" y="363"/>
                  </a:cxn>
                  <a:cxn ang="0">
                    <a:pos x="80" y="378"/>
                  </a:cxn>
                  <a:cxn ang="0">
                    <a:pos x="36" y="338"/>
                  </a:cxn>
                  <a:cxn ang="0">
                    <a:pos x="0" y="298"/>
                  </a:cxn>
                  <a:cxn ang="0">
                    <a:pos x="19" y="262"/>
                  </a:cxn>
                  <a:cxn ang="0">
                    <a:pos x="18" y="257"/>
                  </a:cxn>
                  <a:cxn ang="0">
                    <a:pos x="11" y="233"/>
                  </a:cxn>
                  <a:cxn ang="0">
                    <a:pos x="35" y="190"/>
                  </a:cxn>
                  <a:cxn ang="0">
                    <a:pos x="37" y="182"/>
                  </a:cxn>
                  <a:cxn ang="0">
                    <a:pos x="33" y="163"/>
                  </a:cxn>
                  <a:cxn ang="0">
                    <a:pos x="64" y="117"/>
                  </a:cxn>
                  <a:cxn ang="0">
                    <a:pos x="63" y="108"/>
                  </a:cxn>
                  <a:cxn ang="0">
                    <a:pos x="107" y="59"/>
                  </a:cxn>
                  <a:cxn ang="0">
                    <a:pos x="110" y="59"/>
                  </a:cxn>
                  <a:cxn ang="0">
                    <a:pos x="109" y="48"/>
                  </a:cxn>
                  <a:cxn ang="0">
                    <a:pos x="153" y="0"/>
                  </a:cxn>
                  <a:cxn ang="0">
                    <a:pos x="197" y="48"/>
                  </a:cxn>
                  <a:cxn ang="0">
                    <a:pos x="197" y="49"/>
                  </a:cxn>
                  <a:cxn ang="0">
                    <a:pos x="226" y="94"/>
                  </a:cxn>
                  <a:cxn ang="0">
                    <a:pos x="226" y="96"/>
                  </a:cxn>
                  <a:cxn ang="0">
                    <a:pos x="252" y="140"/>
                  </a:cxn>
                  <a:cxn ang="0">
                    <a:pos x="247" y="162"/>
                  </a:cxn>
                  <a:cxn ang="0">
                    <a:pos x="267" y="202"/>
                  </a:cxn>
                  <a:cxn ang="0">
                    <a:pos x="256" y="234"/>
                  </a:cxn>
                  <a:cxn ang="0">
                    <a:pos x="274" y="268"/>
                  </a:cxn>
                  <a:cxn ang="0">
                    <a:pos x="271" y="284"/>
                  </a:cxn>
                  <a:cxn ang="0">
                    <a:pos x="286" y="320"/>
                  </a:cxn>
                  <a:cxn ang="0">
                    <a:pos x="241" y="368"/>
                  </a:cxn>
                  <a:cxn ang="0">
                    <a:pos x="219" y="362"/>
                  </a:cxn>
                  <a:cxn ang="0">
                    <a:pos x="187" y="376"/>
                  </a:cxn>
                  <a:cxn ang="0">
                    <a:pos x="163" y="368"/>
                  </a:cxn>
                  <a:cxn ang="0">
                    <a:pos x="155" y="372"/>
                  </a:cxn>
                  <a:cxn ang="0">
                    <a:pos x="155" y="372"/>
                  </a:cxn>
                  <a:cxn ang="0">
                    <a:pos x="155" y="441"/>
                  </a:cxn>
                  <a:cxn ang="0">
                    <a:pos x="164" y="499"/>
                  </a:cxn>
                  <a:cxn ang="0">
                    <a:pos x="117" y="499"/>
                  </a:cxn>
                </a:cxnLst>
                <a:rect l="0" t="0" r="r" b="b"/>
                <a:pathLst>
                  <a:path w="286" h="499">
                    <a:moveTo>
                      <a:pt x="117" y="499"/>
                    </a:moveTo>
                    <a:cubicBezTo>
                      <a:pt x="117" y="499"/>
                      <a:pt x="124" y="490"/>
                      <a:pt x="128" y="442"/>
                    </a:cubicBezTo>
                    <a:cubicBezTo>
                      <a:pt x="130" y="419"/>
                      <a:pt x="130" y="393"/>
                      <a:pt x="129" y="373"/>
                    </a:cubicBezTo>
                    <a:cubicBezTo>
                      <a:pt x="129" y="373"/>
                      <a:pt x="129" y="373"/>
                      <a:pt x="129" y="373"/>
                    </a:cubicBezTo>
                    <a:cubicBezTo>
                      <a:pt x="123" y="371"/>
                      <a:pt x="117" y="368"/>
                      <a:pt x="112" y="363"/>
                    </a:cubicBezTo>
                    <a:cubicBezTo>
                      <a:pt x="104" y="372"/>
                      <a:pt x="93" y="378"/>
                      <a:pt x="80" y="378"/>
                    </a:cubicBezTo>
                    <a:cubicBezTo>
                      <a:pt x="58" y="378"/>
                      <a:pt x="40" y="361"/>
                      <a:pt x="36" y="338"/>
                    </a:cubicBezTo>
                    <a:cubicBezTo>
                      <a:pt x="16" y="338"/>
                      <a:pt x="0" y="320"/>
                      <a:pt x="0" y="298"/>
                    </a:cubicBezTo>
                    <a:cubicBezTo>
                      <a:pt x="0" y="283"/>
                      <a:pt x="8" y="269"/>
                      <a:pt x="19" y="262"/>
                    </a:cubicBezTo>
                    <a:cubicBezTo>
                      <a:pt x="18" y="261"/>
                      <a:pt x="18" y="259"/>
                      <a:pt x="18" y="257"/>
                    </a:cubicBezTo>
                    <a:cubicBezTo>
                      <a:pt x="14" y="250"/>
                      <a:pt x="11" y="242"/>
                      <a:pt x="11" y="233"/>
                    </a:cubicBezTo>
                    <a:cubicBezTo>
                      <a:pt x="11" y="214"/>
                      <a:pt x="21" y="198"/>
                      <a:pt x="35" y="190"/>
                    </a:cubicBezTo>
                    <a:cubicBezTo>
                      <a:pt x="35" y="187"/>
                      <a:pt x="36" y="184"/>
                      <a:pt x="37" y="182"/>
                    </a:cubicBezTo>
                    <a:cubicBezTo>
                      <a:pt x="35" y="176"/>
                      <a:pt x="33" y="170"/>
                      <a:pt x="33" y="163"/>
                    </a:cubicBezTo>
                    <a:cubicBezTo>
                      <a:pt x="33" y="142"/>
                      <a:pt x="46" y="124"/>
                      <a:pt x="64" y="117"/>
                    </a:cubicBezTo>
                    <a:cubicBezTo>
                      <a:pt x="63" y="114"/>
                      <a:pt x="63" y="111"/>
                      <a:pt x="63" y="108"/>
                    </a:cubicBezTo>
                    <a:cubicBezTo>
                      <a:pt x="63" y="81"/>
                      <a:pt x="83" y="59"/>
                      <a:pt x="107" y="59"/>
                    </a:cubicBezTo>
                    <a:cubicBezTo>
                      <a:pt x="108" y="59"/>
                      <a:pt x="109" y="59"/>
                      <a:pt x="110" y="59"/>
                    </a:cubicBezTo>
                    <a:cubicBezTo>
                      <a:pt x="109" y="56"/>
                      <a:pt x="109" y="52"/>
                      <a:pt x="109" y="48"/>
                    </a:cubicBezTo>
                    <a:cubicBezTo>
                      <a:pt x="109" y="21"/>
                      <a:pt x="128" y="0"/>
                      <a:pt x="153" y="0"/>
                    </a:cubicBezTo>
                    <a:cubicBezTo>
                      <a:pt x="177" y="0"/>
                      <a:pt x="197" y="21"/>
                      <a:pt x="197" y="48"/>
                    </a:cubicBezTo>
                    <a:cubicBezTo>
                      <a:pt x="197" y="48"/>
                      <a:pt x="197" y="49"/>
                      <a:pt x="197" y="49"/>
                    </a:cubicBezTo>
                    <a:cubicBezTo>
                      <a:pt x="214" y="56"/>
                      <a:pt x="226" y="73"/>
                      <a:pt x="226" y="94"/>
                    </a:cubicBezTo>
                    <a:cubicBezTo>
                      <a:pt x="226" y="95"/>
                      <a:pt x="226" y="96"/>
                      <a:pt x="226" y="96"/>
                    </a:cubicBezTo>
                    <a:cubicBezTo>
                      <a:pt x="241" y="104"/>
                      <a:pt x="252" y="121"/>
                      <a:pt x="252" y="140"/>
                    </a:cubicBezTo>
                    <a:cubicBezTo>
                      <a:pt x="252" y="148"/>
                      <a:pt x="250" y="155"/>
                      <a:pt x="247" y="162"/>
                    </a:cubicBezTo>
                    <a:cubicBezTo>
                      <a:pt x="259" y="171"/>
                      <a:pt x="267" y="185"/>
                      <a:pt x="267" y="202"/>
                    </a:cubicBezTo>
                    <a:cubicBezTo>
                      <a:pt x="267" y="214"/>
                      <a:pt x="263" y="225"/>
                      <a:pt x="256" y="234"/>
                    </a:cubicBezTo>
                    <a:cubicBezTo>
                      <a:pt x="267" y="241"/>
                      <a:pt x="274" y="253"/>
                      <a:pt x="274" y="268"/>
                    </a:cubicBezTo>
                    <a:cubicBezTo>
                      <a:pt x="274" y="274"/>
                      <a:pt x="273" y="279"/>
                      <a:pt x="271" y="284"/>
                    </a:cubicBezTo>
                    <a:cubicBezTo>
                      <a:pt x="280" y="293"/>
                      <a:pt x="286" y="305"/>
                      <a:pt x="286" y="320"/>
                    </a:cubicBezTo>
                    <a:cubicBezTo>
                      <a:pt x="286" y="346"/>
                      <a:pt x="266" y="368"/>
                      <a:pt x="241" y="368"/>
                    </a:cubicBezTo>
                    <a:cubicBezTo>
                      <a:pt x="233" y="368"/>
                      <a:pt x="226" y="366"/>
                      <a:pt x="219" y="362"/>
                    </a:cubicBezTo>
                    <a:cubicBezTo>
                      <a:pt x="211" y="370"/>
                      <a:pt x="200" y="376"/>
                      <a:pt x="187" y="376"/>
                    </a:cubicBezTo>
                    <a:cubicBezTo>
                      <a:pt x="178" y="376"/>
                      <a:pt x="170" y="373"/>
                      <a:pt x="163" y="368"/>
                    </a:cubicBezTo>
                    <a:cubicBezTo>
                      <a:pt x="160" y="369"/>
                      <a:pt x="158" y="371"/>
                      <a:pt x="155" y="372"/>
                    </a:cubicBezTo>
                    <a:cubicBezTo>
                      <a:pt x="155" y="372"/>
                      <a:pt x="155" y="372"/>
                      <a:pt x="155" y="372"/>
                    </a:cubicBezTo>
                    <a:cubicBezTo>
                      <a:pt x="154" y="391"/>
                      <a:pt x="154" y="412"/>
                      <a:pt x="155" y="441"/>
                    </a:cubicBezTo>
                    <a:cubicBezTo>
                      <a:pt x="157" y="479"/>
                      <a:pt x="164" y="499"/>
                      <a:pt x="164" y="499"/>
                    </a:cubicBezTo>
                    <a:lnTo>
                      <a:pt x="117" y="499"/>
                    </a:lnTo>
                    <a:close/>
                  </a:path>
                </a:pathLst>
              </a:custGeom>
              <a:solidFill>
                <a:srgbClr val="00768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32" name="Freeform 13"/>
              <p:cNvSpPr>
                <a:spLocks/>
              </p:cNvSpPr>
              <p:nvPr/>
            </p:nvSpPr>
            <p:spPr bwMode="auto">
              <a:xfrm>
                <a:off x="5488920" y="2986110"/>
                <a:ext cx="611572" cy="393346"/>
              </a:xfrm>
              <a:custGeom>
                <a:avLst/>
                <a:gdLst/>
                <a:ahLst/>
                <a:cxnLst>
                  <a:cxn ang="0">
                    <a:pos x="83" y="0"/>
                  </a:cxn>
                  <a:cxn ang="0">
                    <a:pos x="0" y="84"/>
                  </a:cxn>
                  <a:cxn ang="0">
                    <a:pos x="16" y="84"/>
                  </a:cxn>
                  <a:cxn ang="0">
                    <a:pos x="16" y="146"/>
                  </a:cxn>
                  <a:cxn ang="0">
                    <a:pos x="204" y="146"/>
                  </a:cxn>
                  <a:cxn ang="0">
                    <a:pos x="204" y="84"/>
                  </a:cxn>
                  <a:cxn ang="0">
                    <a:pos x="227" y="84"/>
                  </a:cxn>
                  <a:cxn ang="0">
                    <a:pos x="83" y="0"/>
                  </a:cxn>
                </a:cxnLst>
                <a:rect l="0" t="0" r="r" b="b"/>
                <a:pathLst>
                  <a:path w="227" h="146">
                    <a:moveTo>
                      <a:pt x="83" y="0"/>
                    </a:moveTo>
                    <a:lnTo>
                      <a:pt x="0" y="84"/>
                    </a:lnTo>
                    <a:lnTo>
                      <a:pt x="16" y="84"/>
                    </a:lnTo>
                    <a:lnTo>
                      <a:pt x="16" y="146"/>
                    </a:lnTo>
                    <a:lnTo>
                      <a:pt x="204" y="146"/>
                    </a:lnTo>
                    <a:lnTo>
                      <a:pt x="204" y="84"/>
                    </a:lnTo>
                    <a:lnTo>
                      <a:pt x="227" y="84"/>
                    </a:lnTo>
                    <a:lnTo>
                      <a:pt x="83" y="0"/>
                    </a:lnTo>
                    <a:close/>
                  </a:path>
                </a:pathLst>
              </a:custGeom>
              <a:solidFill>
                <a:srgbClr val="00768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33" name="Freeform 14"/>
              <p:cNvSpPr>
                <a:spLocks/>
              </p:cNvSpPr>
              <p:nvPr/>
            </p:nvSpPr>
            <p:spPr bwMode="auto">
              <a:xfrm>
                <a:off x="5060550" y="2934922"/>
                <a:ext cx="393346" cy="511888"/>
              </a:xfrm>
              <a:custGeom>
                <a:avLst/>
                <a:gdLst/>
                <a:ahLst/>
                <a:cxnLst>
                  <a:cxn ang="0">
                    <a:pos x="96" y="317"/>
                  </a:cxn>
                  <a:cxn ang="0">
                    <a:pos x="104" y="279"/>
                  </a:cxn>
                  <a:cxn ang="0">
                    <a:pos x="106" y="237"/>
                  </a:cxn>
                  <a:cxn ang="0">
                    <a:pos x="106" y="237"/>
                  </a:cxn>
                  <a:cxn ang="0">
                    <a:pos x="88" y="230"/>
                  </a:cxn>
                  <a:cxn ang="0">
                    <a:pos x="56" y="240"/>
                  </a:cxn>
                  <a:cxn ang="0">
                    <a:pos x="33" y="211"/>
                  </a:cxn>
                  <a:cxn ang="0">
                    <a:pos x="1" y="182"/>
                  </a:cxn>
                  <a:cxn ang="0">
                    <a:pos x="14" y="156"/>
                  </a:cxn>
                  <a:cxn ang="0">
                    <a:pos x="0" y="134"/>
                  </a:cxn>
                  <a:cxn ang="0">
                    <a:pos x="7" y="110"/>
                  </a:cxn>
                  <a:cxn ang="0">
                    <a:pos x="25" y="101"/>
                  </a:cxn>
                  <a:cxn ang="0">
                    <a:pos x="17" y="83"/>
                  </a:cxn>
                  <a:cxn ang="0">
                    <a:pos x="49" y="53"/>
                  </a:cxn>
                  <a:cxn ang="0">
                    <a:pos x="46" y="41"/>
                  </a:cxn>
                  <a:cxn ang="0">
                    <a:pos x="75" y="10"/>
                  </a:cxn>
                  <a:cxn ang="0">
                    <a:pos x="106" y="20"/>
                  </a:cxn>
                  <a:cxn ang="0">
                    <a:pos x="134" y="1"/>
                  </a:cxn>
                  <a:cxn ang="0">
                    <a:pos x="165" y="20"/>
                  </a:cxn>
                  <a:cxn ang="0">
                    <a:pos x="185" y="18"/>
                  </a:cxn>
                  <a:cxn ang="0">
                    <a:pos x="198" y="40"/>
                  </a:cxn>
                  <a:cxn ang="0">
                    <a:pos x="222" y="66"/>
                  </a:cxn>
                  <a:cxn ang="0">
                    <a:pos x="218" y="82"/>
                  </a:cxn>
                  <a:cxn ang="0">
                    <a:pos x="236" y="124"/>
                  </a:cxn>
                  <a:cxn ang="0">
                    <a:pos x="224" y="135"/>
                  </a:cxn>
                  <a:cxn ang="0">
                    <a:pos x="240" y="160"/>
                  </a:cxn>
                  <a:cxn ang="0">
                    <a:pos x="222" y="180"/>
                  </a:cxn>
                  <a:cxn ang="0">
                    <a:pos x="233" y="201"/>
                  </a:cxn>
                  <a:cxn ang="0">
                    <a:pos x="200" y="233"/>
                  </a:cxn>
                  <a:cxn ang="0">
                    <a:pos x="179" y="229"/>
                  </a:cxn>
                  <a:cxn ang="0">
                    <a:pos x="159" y="239"/>
                  </a:cxn>
                  <a:cxn ang="0">
                    <a:pos x="136" y="233"/>
                  </a:cxn>
                  <a:cxn ang="0">
                    <a:pos x="126" y="237"/>
                  </a:cxn>
                  <a:cxn ang="0">
                    <a:pos x="126" y="237"/>
                  </a:cxn>
                  <a:cxn ang="0">
                    <a:pos x="127" y="278"/>
                  </a:cxn>
                  <a:cxn ang="0">
                    <a:pos x="134" y="317"/>
                  </a:cxn>
                  <a:cxn ang="0">
                    <a:pos x="96" y="317"/>
                  </a:cxn>
                </a:cxnLst>
                <a:rect l="0" t="0" r="r" b="b"/>
                <a:pathLst>
                  <a:path w="243" h="317">
                    <a:moveTo>
                      <a:pt x="96" y="317"/>
                    </a:moveTo>
                    <a:cubicBezTo>
                      <a:pt x="96" y="317"/>
                      <a:pt x="101" y="311"/>
                      <a:pt x="104" y="279"/>
                    </a:cubicBezTo>
                    <a:cubicBezTo>
                      <a:pt x="106" y="265"/>
                      <a:pt x="106" y="250"/>
                      <a:pt x="106" y="237"/>
                    </a:cubicBezTo>
                    <a:cubicBezTo>
                      <a:pt x="106" y="237"/>
                      <a:pt x="106" y="237"/>
                      <a:pt x="106" y="237"/>
                    </a:cubicBezTo>
                    <a:cubicBezTo>
                      <a:pt x="99" y="236"/>
                      <a:pt x="93" y="234"/>
                      <a:pt x="88" y="230"/>
                    </a:cubicBezTo>
                    <a:cubicBezTo>
                      <a:pt x="80" y="237"/>
                      <a:pt x="68" y="242"/>
                      <a:pt x="56" y="240"/>
                    </a:cubicBezTo>
                    <a:cubicBezTo>
                      <a:pt x="39" y="236"/>
                      <a:pt x="33" y="228"/>
                      <a:pt x="33" y="211"/>
                    </a:cubicBezTo>
                    <a:cubicBezTo>
                      <a:pt x="22" y="211"/>
                      <a:pt x="1" y="198"/>
                      <a:pt x="1" y="182"/>
                    </a:cubicBezTo>
                    <a:cubicBezTo>
                      <a:pt x="1" y="171"/>
                      <a:pt x="3" y="161"/>
                      <a:pt x="14" y="156"/>
                    </a:cubicBezTo>
                    <a:cubicBezTo>
                      <a:pt x="13" y="155"/>
                      <a:pt x="0" y="144"/>
                      <a:pt x="0" y="134"/>
                    </a:cubicBezTo>
                    <a:cubicBezTo>
                      <a:pt x="0" y="128"/>
                      <a:pt x="0" y="119"/>
                      <a:pt x="7" y="110"/>
                    </a:cubicBezTo>
                    <a:cubicBezTo>
                      <a:pt x="15" y="101"/>
                      <a:pt x="25" y="101"/>
                      <a:pt x="25" y="101"/>
                    </a:cubicBezTo>
                    <a:cubicBezTo>
                      <a:pt x="25" y="101"/>
                      <a:pt x="17" y="96"/>
                      <a:pt x="17" y="83"/>
                    </a:cubicBezTo>
                    <a:cubicBezTo>
                      <a:pt x="17" y="68"/>
                      <a:pt x="30" y="53"/>
                      <a:pt x="49" y="53"/>
                    </a:cubicBezTo>
                    <a:cubicBezTo>
                      <a:pt x="48" y="51"/>
                      <a:pt x="46" y="46"/>
                      <a:pt x="46" y="41"/>
                    </a:cubicBezTo>
                    <a:cubicBezTo>
                      <a:pt x="46" y="23"/>
                      <a:pt x="58" y="13"/>
                      <a:pt x="75" y="10"/>
                    </a:cubicBezTo>
                    <a:cubicBezTo>
                      <a:pt x="97" y="6"/>
                      <a:pt x="106" y="20"/>
                      <a:pt x="106" y="20"/>
                    </a:cubicBezTo>
                    <a:cubicBezTo>
                      <a:pt x="106" y="20"/>
                      <a:pt x="113" y="0"/>
                      <a:pt x="134" y="1"/>
                    </a:cubicBezTo>
                    <a:cubicBezTo>
                      <a:pt x="156" y="1"/>
                      <a:pt x="165" y="20"/>
                      <a:pt x="165" y="20"/>
                    </a:cubicBezTo>
                    <a:cubicBezTo>
                      <a:pt x="165" y="20"/>
                      <a:pt x="175" y="15"/>
                      <a:pt x="185" y="18"/>
                    </a:cubicBezTo>
                    <a:cubicBezTo>
                      <a:pt x="200" y="23"/>
                      <a:pt x="198" y="39"/>
                      <a:pt x="198" y="40"/>
                    </a:cubicBezTo>
                    <a:cubicBezTo>
                      <a:pt x="213" y="42"/>
                      <a:pt x="222" y="52"/>
                      <a:pt x="222" y="66"/>
                    </a:cubicBezTo>
                    <a:cubicBezTo>
                      <a:pt x="222" y="72"/>
                      <a:pt x="221" y="78"/>
                      <a:pt x="218" y="82"/>
                    </a:cubicBezTo>
                    <a:cubicBezTo>
                      <a:pt x="232" y="88"/>
                      <a:pt x="243" y="106"/>
                      <a:pt x="236" y="124"/>
                    </a:cubicBezTo>
                    <a:cubicBezTo>
                      <a:pt x="233" y="130"/>
                      <a:pt x="225" y="135"/>
                      <a:pt x="224" y="135"/>
                    </a:cubicBezTo>
                    <a:cubicBezTo>
                      <a:pt x="234" y="140"/>
                      <a:pt x="240" y="149"/>
                      <a:pt x="240" y="160"/>
                    </a:cubicBezTo>
                    <a:cubicBezTo>
                      <a:pt x="240" y="170"/>
                      <a:pt x="222" y="180"/>
                      <a:pt x="222" y="180"/>
                    </a:cubicBezTo>
                    <a:cubicBezTo>
                      <a:pt x="222" y="180"/>
                      <a:pt x="233" y="187"/>
                      <a:pt x="233" y="201"/>
                    </a:cubicBezTo>
                    <a:cubicBezTo>
                      <a:pt x="233" y="220"/>
                      <a:pt x="223" y="233"/>
                      <a:pt x="200" y="233"/>
                    </a:cubicBezTo>
                    <a:cubicBezTo>
                      <a:pt x="192" y="233"/>
                      <a:pt x="185" y="232"/>
                      <a:pt x="179" y="229"/>
                    </a:cubicBezTo>
                    <a:cubicBezTo>
                      <a:pt x="171" y="235"/>
                      <a:pt x="171" y="239"/>
                      <a:pt x="159" y="239"/>
                    </a:cubicBezTo>
                    <a:cubicBezTo>
                      <a:pt x="150" y="239"/>
                      <a:pt x="142" y="237"/>
                      <a:pt x="136" y="233"/>
                    </a:cubicBezTo>
                    <a:cubicBezTo>
                      <a:pt x="133" y="235"/>
                      <a:pt x="130" y="236"/>
                      <a:pt x="126" y="237"/>
                    </a:cubicBezTo>
                    <a:cubicBezTo>
                      <a:pt x="126" y="237"/>
                      <a:pt x="126" y="237"/>
                      <a:pt x="126" y="237"/>
                    </a:cubicBezTo>
                    <a:cubicBezTo>
                      <a:pt x="126" y="248"/>
                      <a:pt x="126" y="261"/>
                      <a:pt x="127" y="278"/>
                    </a:cubicBezTo>
                    <a:cubicBezTo>
                      <a:pt x="129" y="303"/>
                      <a:pt x="134" y="317"/>
                      <a:pt x="134" y="317"/>
                    </a:cubicBezTo>
                    <a:lnTo>
                      <a:pt x="96" y="317"/>
                    </a:lnTo>
                    <a:close/>
                  </a:path>
                </a:pathLst>
              </a:custGeom>
              <a:solidFill>
                <a:srgbClr val="00768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34" name="Freeform 15"/>
              <p:cNvSpPr>
                <a:spLocks/>
              </p:cNvSpPr>
              <p:nvPr/>
            </p:nvSpPr>
            <p:spPr bwMode="auto">
              <a:xfrm>
                <a:off x="4648346" y="3104653"/>
                <a:ext cx="417594" cy="458005"/>
              </a:xfrm>
              <a:custGeom>
                <a:avLst/>
                <a:gdLst/>
                <a:ahLst/>
                <a:cxnLst>
                  <a:cxn ang="0">
                    <a:pos x="129" y="49"/>
                  </a:cxn>
                  <a:cxn ang="0">
                    <a:pos x="129" y="10"/>
                  </a:cxn>
                  <a:cxn ang="0">
                    <a:pos x="114" y="10"/>
                  </a:cxn>
                  <a:cxn ang="0">
                    <a:pos x="114" y="34"/>
                  </a:cxn>
                  <a:cxn ang="0">
                    <a:pos x="78" y="0"/>
                  </a:cxn>
                  <a:cxn ang="0">
                    <a:pos x="0" y="73"/>
                  </a:cxn>
                  <a:cxn ang="0">
                    <a:pos x="18" y="73"/>
                  </a:cxn>
                  <a:cxn ang="0">
                    <a:pos x="18" y="170"/>
                  </a:cxn>
                  <a:cxn ang="0">
                    <a:pos x="137" y="170"/>
                  </a:cxn>
                  <a:cxn ang="0">
                    <a:pos x="137" y="73"/>
                  </a:cxn>
                  <a:cxn ang="0">
                    <a:pos x="155" y="73"/>
                  </a:cxn>
                  <a:cxn ang="0">
                    <a:pos x="129" y="49"/>
                  </a:cxn>
                </a:cxnLst>
                <a:rect l="0" t="0" r="r" b="b"/>
                <a:pathLst>
                  <a:path w="155" h="170">
                    <a:moveTo>
                      <a:pt x="129" y="49"/>
                    </a:moveTo>
                    <a:lnTo>
                      <a:pt x="129" y="10"/>
                    </a:lnTo>
                    <a:lnTo>
                      <a:pt x="114" y="10"/>
                    </a:lnTo>
                    <a:lnTo>
                      <a:pt x="114" y="34"/>
                    </a:lnTo>
                    <a:lnTo>
                      <a:pt x="78" y="0"/>
                    </a:lnTo>
                    <a:lnTo>
                      <a:pt x="0" y="73"/>
                    </a:lnTo>
                    <a:lnTo>
                      <a:pt x="18" y="73"/>
                    </a:lnTo>
                    <a:lnTo>
                      <a:pt x="18" y="170"/>
                    </a:lnTo>
                    <a:lnTo>
                      <a:pt x="137" y="170"/>
                    </a:lnTo>
                    <a:lnTo>
                      <a:pt x="137" y="73"/>
                    </a:lnTo>
                    <a:lnTo>
                      <a:pt x="155" y="73"/>
                    </a:lnTo>
                    <a:lnTo>
                      <a:pt x="129" y="49"/>
                    </a:lnTo>
                    <a:close/>
                  </a:path>
                </a:pathLst>
              </a:custGeom>
              <a:solidFill>
                <a:srgbClr val="00768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35" name="Freeform 16"/>
              <p:cNvSpPr>
                <a:spLocks/>
              </p:cNvSpPr>
              <p:nvPr/>
            </p:nvSpPr>
            <p:spPr bwMode="auto">
              <a:xfrm>
                <a:off x="4268471" y="2932227"/>
                <a:ext cx="420287" cy="643902"/>
              </a:xfrm>
              <a:custGeom>
                <a:avLst/>
                <a:gdLst/>
                <a:ahLst/>
                <a:cxnLst>
                  <a:cxn ang="0">
                    <a:pos x="0" y="74"/>
                  </a:cxn>
                  <a:cxn ang="0">
                    <a:pos x="78" y="0"/>
                  </a:cxn>
                  <a:cxn ang="0">
                    <a:pos x="156" y="74"/>
                  </a:cxn>
                  <a:cxn ang="0">
                    <a:pos x="137" y="74"/>
                  </a:cxn>
                  <a:cxn ang="0">
                    <a:pos x="137" y="239"/>
                  </a:cxn>
                  <a:cxn ang="0">
                    <a:pos x="19" y="239"/>
                  </a:cxn>
                  <a:cxn ang="0">
                    <a:pos x="19" y="74"/>
                  </a:cxn>
                  <a:cxn ang="0">
                    <a:pos x="0" y="74"/>
                  </a:cxn>
                </a:cxnLst>
                <a:rect l="0" t="0" r="r" b="b"/>
                <a:pathLst>
                  <a:path w="156" h="239">
                    <a:moveTo>
                      <a:pt x="0" y="74"/>
                    </a:moveTo>
                    <a:lnTo>
                      <a:pt x="78" y="0"/>
                    </a:lnTo>
                    <a:lnTo>
                      <a:pt x="156" y="74"/>
                    </a:lnTo>
                    <a:lnTo>
                      <a:pt x="137" y="74"/>
                    </a:lnTo>
                    <a:lnTo>
                      <a:pt x="137" y="239"/>
                    </a:lnTo>
                    <a:lnTo>
                      <a:pt x="19" y="239"/>
                    </a:lnTo>
                    <a:lnTo>
                      <a:pt x="19" y="74"/>
                    </a:lnTo>
                    <a:lnTo>
                      <a:pt x="0" y="74"/>
                    </a:lnTo>
                    <a:close/>
                  </a:path>
                </a:pathLst>
              </a:custGeom>
              <a:solidFill>
                <a:srgbClr val="00768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36" name="Freeform 17"/>
              <p:cNvSpPr>
                <a:spLocks/>
              </p:cNvSpPr>
              <p:nvPr/>
            </p:nvSpPr>
            <p:spPr bwMode="auto">
              <a:xfrm>
                <a:off x="3780831" y="2762497"/>
                <a:ext cx="460700" cy="808244"/>
              </a:xfrm>
              <a:custGeom>
                <a:avLst/>
                <a:gdLst/>
                <a:ahLst/>
                <a:cxnLst>
                  <a:cxn ang="0">
                    <a:pos x="117" y="500"/>
                  </a:cxn>
                  <a:cxn ang="0">
                    <a:pos x="128" y="443"/>
                  </a:cxn>
                  <a:cxn ang="0">
                    <a:pos x="129" y="374"/>
                  </a:cxn>
                  <a:cxn ang="0">
                    <a:pos x="129" y="374"/>
                  </a:cxn>
                  <a:cxn ang="0">
                    <a:pos x="112" y="364"/>
                  </a:cxn>
                  <a:cxn ang="0">
                    <a:pos x="80" y="379"/>
                  </a:cxn>
                  <a:cxn ang="0">
                    <a:pos x="36" y="339"/>
                  </a:cxn>
                  <a:cxn ang="0">
                    <a:pos x="0" y="298"/>
                  </a:cxn>
                  <a:cxn ang="0">
                    <a:pos x="19" y="263"/>
                  </a:cxn>
                  <a:cxn ang="0">
                    <a:pos x="17" y="258"/>
                  </a:cxn>
                  <a:cxn ang="0">
                    <a:pos x="11" y="233"/>
                  </a:cxn>
                  <a:cxn ang="0">
                    <a:pos x="35" y="191"/>
                  </a:cxn>
                  <a:cxn ang="0">
                    <a:pos x="37" y="182"/>
                  </a:cxn>
                  <a:cxn ang="0">
                    <a:pos x="33" y="164"/>
                  </a:cxn>
                  <a:cxn ang="0">
                    <a:pos x="64" y="118"/>
                  </a:cxn>
                  <a:cxn ang="0">
                    <a:pos x="63" y="108"/>
                  </a:cxn>
                  <a:cxn ang="0">
                    <a:pos x="107" y="60"/>
                  </a:cxn>
                  <a:cxn ang="0">
                    <a:pos x="110" y="60"/>
                  </a:cxn>
                  <a:cxn ang="0">
                    <a:pos x="108" y="49"/>
                  </a:cxn>
                  <a:cxn ang="0">
                    <a:pos x="153" y="0"/>
                  </a:cxn>
                  <a:cxn ang="0">
                    <a:pos x="197" y="49"/>
                  </a:cxn>
                  <a:cxn ang="0">
                    <a:pos x="197" y="50"/>
                  </a:cxn>
                  <a:cxn ang="0">
                    <a:pos x="226" y="95"/>
                  </a:cxn>
                  <a:cxn ang="0">
                    <a:pos x="226" y="97"/>
                  </a:cxn>
                  <a:cxn ang="0">
                    <a:pos x="252" y="141"/>
                  </a:cxn>
                  <a:cxn ang="0">
                    <a:pos x="247" y="163"/>
                  </a:cxn>
                  <a:cxn ang="0">
                    <a:pos x="267" y="203"/>
                  </a:cxn>
                  <a:cxn ang="0">
                    <a:pos x="256" y="234"/>
                  </a:cxn>
                  <a:cxn ang="0">
                    <a:pos x="274" y="269"/>
                  </a:cxn>
                  <a:cxn ang="0">
                    <a:pos x="271" y="284"/>
                  </a:cxn>
                  <a:cxn ang="0">
                    <a:pos x="285" y="320"/>
                  </a:cxn>
                  <a:cxn ang="0">
                    <a:pos x="241" y="369"/>
                  </a:cxn>
                  <a:cxn ang="0">
                    <a:pos x="219" y="362"/>
                  </a:cxn>
                  <a:cxn ang="0">
                    <a:pos x="187" y="377"/>
                  </a:cxn>
                  <a:cxn ang="0">
                    <a:pos x="162" y="368"/>
                  </a:cxn>
                  <a:cxn ang="0">
                    <a:pos x="155" y="372"/>
                  </a:cxn>
                  <a:cxn ang="0">
                    <a:pos x="155" y="372"/>
                  </a:cxn>
                  <a:cxn ang="0">
                    <a:pos x="155" y="442"/>
                  </a:cxn>
                  <a:cxn ang="0">
                    <a:pos x="164" y="500"/>
                  </a:cxn>
                  <a:cxn ang="0">
                    <a:pos x="117" y="500"/>
                  </a:cxn>
                </a:cxnLst>
                <a:rect l="0" t="0" r="r" b="b"/>
                <a:pathLst>
                  <a:path w="285" h="500">
                    <a:moveTo>
                      <a:pt x="117" y="500"/>
                    </a:moveTo>
                    <a:cubicBezTo>
                      <a:pt x="117" y="500"/>
                      <a:pt x="124" y="490"/>
                      <a:pt x="128" y="443"/>
                    </a:cubicBezTo>
                    <a:cubicBezTo>
                      <a:pt x="130" y="419"/>
                      <a:pt x="130" y="394"/>
                      <a:pt x="129" y="374"/>
                    </a:cubicBezTo>
                    <a:cubicBezTo>
                      <a:pt x="129" y="374"/>
                      <a:pt x="129" y="374"/>
                      <a:pt x="129" y="374"/>
                    </a:cubicBezTo>
                    <a:cubicBezTo>
                      <a:pt x="122" y="372"/>
                      <a:pt x="117" y="368"/>
                      <a:pt x="112" y="364"/>
                    </a:cubicBezTo>
                    <a:cubicBezTo>
                      <a:pt x="104" y="373"/>
                      <a:pt x="92" y="379"/>
                      <a:pt x="80" y="379"/>
                    </a:cubicBezTo>
                    <a:cubicBezTo>
                      <a:pt x="58" y="379"/>
                      <a:pt x="40" y="361"/>
                      <a:pt x="36" y="339"/>
                    </a:cubicBezTo>
                    <a:cubicBezTo>
                      <a:pt x="16" y="338"/>
                      <a:pt x="0" y="321"/>
                      <a:pt x="0" y="298"/>
                    </a:cubicBezTo>
                    <a:cubicBezTo>
                      <a:pt x="0" y="283"/>
                      <a:pt x="7" y="270"/>
                      <a:pt x="19" y="263"/>
                    </a:cubicBezTo>
                    <a:cubicBezTo>
                      <a:pt x="18" y="262"/>
                      <a:pt x="18" y="260"/>
                      <a:pt x="17" y="258"/>
                    </a:cubicBezTo>
                    <a:cubicBezTo>
                      <a:pt x="13" y="251"/>
                      <a:pt x="11" y="242"/>
                      <a:pt x="11" y="233"/>
                    </a:cubicBezTo>
                    <a:cubicBezTo>
                      <a:pt x="11" y="215"/>
                      <a:pt x="21" y="199"/>
                      <a:pt x="35" y="191"/>
                    </a:cubicBezTo>
                    <a:cubicBezTo>
                      <a:pt x="35" y="188"/>
                      <a:pt x="36" y="185"/>
                      <a:pt x="37" y="182"/>
                    </a:cubicBezTo>
                    <a:cubicBezTo>
                      <a:pt x="34" y="177"/>
                      <a:pt x="33" y="171"/>
                      <a:pt x="33" y="164"/>
                    </a:cubicBezTo>
                    <a:cubicBezTo>
                      <a:pt x="33" y="143"/>
                      <a:pt x="46" y="125"/>
                      <a:pt x="64" y="118"/>
                    </a:cubicBezTo>
                    <a:cubicBezTo>
                      <a:pt x="63" y="115"/>
                      <a:pt x="63" y="112"/>
                      <a:pt x="63" y="108"/>
                    </a:cubicBezTo>
                    <a:cubicBezTo>
                      <a:pt x="63" y="82"/>
                      <a:pt x="82" y="60"/>
                      <a:pt x="107" y="60"/>
                    </a:cubicBezTo>
                    <a:cubicBezTo>
                      <a:pt x="108" y="60"/>
                      <a:pt x="109" y="60"/>
                      <a:pt x="110" y="60"/>
                    </a:cubicBezTo>
                    <a:cubicBezTo>
                      <a:pt x="109" y="56"/>
                      <a:pt x="108" y="53"/>
                      <a:pt x="108" y="49"/>
                    </a:cubicBezTo>
                    <a:cubicBezTo>
                      <a:pt x="108" y="22"/>
                      <a:pt x="128" y="0"/>
                      <a:pt x="153" y="0"/>
                    </a:cubicBezTo>
                    <a:cubicBezTo>
                      <a:pt x="177" y="0"/>
                      <a:pt x="197" y="22"/>
                      <a:pt x="197" y="49"/>
                    </a:cubicBezTo>
                    <a:cubicBezTo>
                      <a:pt x="197" y="49"/>
                      <a:pt x="197" y="49"/>
                      <a:pt x="197" y="50"/>
                    </a:cubicBezTo>
                    <a:cubicBezTo>
                      <a:pt x="214" y="57"/>
                      <a:pt x="226" y="74"/>
                      <a:pt x="226" y="95"/>
                    </a:cubicBezTo>
                    <a:cubicBezTo>
                      <a:pt x="226" y="96"/>
                      <a:pt x="226" y="96"/>
                      <a:pt x="226" y="97"/>
                    </a:cubicBezTo>
                    <a:cubicBezTo>
                      <a:pt x="241" y="105"/>
                      <a:pt x="252" y="122"/>
                      <a:pt x="252" y="141"/>
                    </a:cubicBezTo>
                    <a:cubicBezTo>
                      <a:pt x="252" y="149"/>
                      <a:pt x="250" y="156"/>
                      <a:pt x="247" y="163"/>
                    </a:cubicBezTo>
                    <a:cubicBezTo>
                      <a:pt x="259" y="171"/>
                      <a:pt x="267" y="186"/>
                      <a:pt x="267" y="203"/>
                    </a:cubicBezTo>
                    <a:cubicBezTo>
                      <a:pt x="267" y="215"/>
                      <a:pt x="263" y="226"/>
                      <a:pt x="256" y="234"/>
                    </a:cubicBezTo>
                    <a:cubicBezTo>
                      <a:pt x="267" y="241"/>
                      <a:pt x="274" y="254"/>
                      <a:pt x="274" y="269"/>
                    </a:cubicBezTo>
                    <a:cubicBezTo>
                      <a:pt x="274" y="274"/>
                      <a:pt x="273" y="280"/>
                      <a:pt x="271" y="284"/>
                    </a:cubicBezTo>
                    <a:cubicBezTo>
                      <a:pt x="280" y="293"/>
                      <a:pt x="285" y="306"/>
                      <a:pt x="285" y="320"/>
                    </a:cubicBezTo>
                    <a:cubicBezTo>
                      <a:pt x="285" y="347"/>
                      <a:pt x="266" y="369"/>
                      <a:pt x="241" y="369"/>
                    </a:cubicBezTo>
                    <a:cubicBezTo>
                      <a:pt x="233" y="369"/>
                      <a:pt x="226" y="366"/>
                      <a:pt x="219" y="362"/>
                    </a:cubicBezTo>
                    <a:cubicBezTo>
                      <a:pt x="211" y="371"/>
                      <a:pt x="200" y="377"/>
                      <a:pt x="187" y="377"/>
                    </a:cubicBezTo>
                    <a:cubicBezTo>
                      <a:pt x="178" y="377"/>
                      <a:pt x="169" y="374"/>
                      <a:pt x="162" y="368"/>
                    </a:cubicBezTo>
                    <a:cubicBezTo>
                      <a:pt x="160" y="370"/>
                      <a:pt x="157" y="371"/>
                      <a:pt x="155" y="372"/>
                    </a:cubicBezTo>
                    <a:cubicBezTo>
                      <a:pt x="155" y="372"/>
                      <a:pt x="155" y="372"/>
                      <a:pt x="155" y="372"/>
                    </a:cubicBezTo>
                    <a:cubicBezTo>
                      <a:pt x="153" y="391"/>
                      <a:pt x="153" y="412"/>
                      <a:pt x="155" y="442"/>
                    </a:cubicBezTo>
                    <a:cubicBezTo>
                      <a:pt x="157" y="479"/>
                      <a:pt x="164" y="500"/>
                      <a:pt x="164" y="500"/>
                    </a:cubicBezTo>
                    <a:lnTo>
                      <a:pt x="117" y="500"/>
                    </a:lnTo>
                    <a:close/>
                  </a:path>
                </a:pathLst>
              </a:custGeom>
              <a:solidFill>
                <a:srgbClr val="00768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37" name="Rectangle 18"/>
              <p:cNvSpPr>
                <a:spLocks noChangeArrowheads="1"/>
              </p:cNvSpPr>
              <p:nvPr/>
            </p:nvSpPr>
            <p:spPr bwMode="auto">
              <a:xfrm>
                <a:off x="3433285" y="3061546"/>
                <a:ext cx="261333" cy="495723"/>
              </a:xfrm>
              <a:prstGeom prst="rect">
                <a:avLst/>
              </a:prstGeom>
              <a:solidFill>
                <a:srgbClr val="00768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38" name="Rectangle 19"/>
              <p:cNvSpPr>
                <a:spLocks noChangeArrowheads="1"/>
              </p:cNvSpPr>
              <p:nvPr/>
            </p:nvSpPr>
            <p:spPr bwMode="auto">
              <a:xfrm>
                <a:off x="3018386" y="2792131"/>
                <a:ext cx="307133" cy="711255"/>
              </a:xfrm>
              <a:prstGeom prst="rect">
                <a:avLst/>
              </a:prstGeom>
              <a:solidFill>
                <a:srgbClr val="00768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39" name="Rectangle 20"/>
              <p:cNvSpPr>
                <a:spLocks noChangeArrowheads="1"/>
              </p:cNvSpPr>
              <p:nvPr/>
            </p:nvSpPr>
            <p:spPr bwMode="auto">
              <a:xfrm>
                <a:off x="2568465" y="2546965"/>
                <a:ext cx="404122" cy="827104"/>
              </a:xfrm>
              <a:prstGeom prst="rect">
                <a:avLst/>
              </a:prstGeom>
              <a:solidFill>
                <a:srgbClr val="00768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40" name="Freeform 21"/>
              <p:cNvSpPr>
                <a:spLocks/>
              </p:cNvSpPr>
              <p:nvPr/>
            </p:nvSpPr>
            <p:spPr bwMode="auto">
              <a:xfrm>
                <a:off x="2126624" y="2802908"/>
                <a:ext cx="396041" cy="514583"/>
              </a:xfrm>
              <a:custGeom>
                <a:avLst/>
                <a:gdLst/>
                <a:ahLst/>
                <a:cxnLst>
                  <a:cxn ang="0">
                    <a:pos x="97" y="317"/>
                  </a:cxn>
                  <a:cxn ang="0">
                    <a:pos x="105" y="279"/>
                  </a:cxn>
                  <a:cxn ang="0">
                    <a:pos x="107" y="237"/>
                  </a:cxn>
                  <a:cxn ang="0">
                    <a:pos x="107" y="238"/>
                  </a:cxn>
                  <a:cxn ang="0">
                    <a:pos x="89" y="230"/>
                  </a:cxn>
                  <a:cxn ang="0">
                    <a:pos x="57" y="240"/>
                  </a:cxn>
                  <a:cxn ang="0">
                    <a:pos x="34" y="212"/>
                  </a:cxn>
                  <a:cxn ang="0">
                    <a:pos x="2" y="182"/>
                  </a:cxn>
                  <a:cxn ang="0">
                    <a:pos x="14" y="156"/>
                  </a:cxn>
                  <a:cxn ang="0">
                    <a:pos x="0" y="134"/>
                  </a:cxn>
                  <a:cxn ang="0">
                    <a:pos x="8" y="111"/>
                  </a:cxn>
                  <a:cxn ang="0">
                    <a:pos x="26" y="101"/>
                  </a:cxn>
                  <a:cxn ang="0">
                    <a:pos x="18" y="84"/>
                  </a:cxn>
                  <a:cxn ang="0">
                    <a:pos x="50" y="53"/>
                  </a:cxn>
                  <a:cxn ang="0">
                    <a:pos x="47" y="41"/>
                  </a:cxn>
                  <a:cxn ang="0">
                    <a:pos x="76" y="10"/>
                  </a:cxn>
                  <a:cxn ang="0">
                    <a:pos x="107" y="20"/>
                  </a:cxn>
                  <a:cxn ang="0">
                    <a:pos x="135" y="1"/>
                  </a:cxn>
                  <a:cxn ang="0">
                    <a:pos x="166" y="21"/>
                  </a:cxn>
                  <a:cxn ang="0">
                    <a:pos x="186" y="18"/>
                  </a:cxn>
                  <a:cxn ang="0">
                    <a:pos x="199" y="40"/>
                  </a:cxn>
                  <a:cxn ang="0">
                    <a:pos x="223" y="67"/>
                  </a:cxn>
                  <a:cxn ang="0">
                    <a:pos x="219" y="82"/>
                  </a:cxn>
                  <a:cxn ang="0">
                    <a:pos x="237" y="124"/>
                  </a:cxn>
                  <a:cxn ang="0">
                    <a:pos x="225" y="135"/>
                  </a:cxn>
                  <a:cxn ang="0">
                    <a:pos x="241" y="160"/>
                  </a:cxn>
                  <a:cxn ang="0">
                    <a:pos x="223" y="180"/>
                  </a:cxn>
                  <a:cxn ang="0">
                    <a:pos x="234" y="201"/>
                  </a:cxn>
                  <a:cxn ang="0">
                    <a:pos x="200" y="234"/>
                  </a:cxn>
                  <a:cxn ang="0">
                    <a:pos x="180" y="229"/>
                  </a:cxn>
                  <a:cxn ang="0">
                    <a:pos x="160" y="240"/>
                  </a:cxn>
                  <a:cxn ang="0">
                    <a:pos x="136" y="233"/>
                  </a:cxn>
                  <a:cxn ang="0">
                    <a:pos x="127" y="237"/>
                  </a:cxn>
                  <a:cxn ang="0">
                    <a:pos x="127" y="237"/>
                  </a:cxn>
                  <a:cxn ang="0">
                    <a:pos x="128" y="279"/>
                  </a:cxn>
                  <a:cxn ang="0">
                    <a:pos x="135" y="317"/>
                  </a:cxn>
                  <a:cxn ang="0">
                    <a:pos x="97" y="317"/>
                  </a:cxn>
                </a:cxnLst>
                <a:rect l="0" t="0" r="r" b="b"/>
                <a:pathLst>
                  <a:path w="244" h="317">
                    <a:moveTo>
                      <a:pt x="97" y="317"/>
                    </a:moveTo>
                    <a:cubicBezTo>
                      <a:pt x="97" y="317"/>
                      <a:pt x="102" y="311"/>
                      <a:pt x="105" y="279"/>
                    </a:cubicBezTo>
                    <a:cubicBezTo>
                      <a:pt x="107" y="265"/>
                      <a:pt x="107" y="250"/>
                      <a:pt x="107" y="237"/>
                    </a:cubicBezTo>
                    <a:cubicBezTo>
                      <a:pt x="107" y="238"/>
                      <a:pt x="107" y="238"/>
                      <a:pt x="107" y="238"/>
                    </a:cubicBezTo>
                    <a:cubicBezTo>
                      <a:pt x="100" y="236"/>
                      <a:pt x="94" y="234"/>
                      <a:pt x="89" y="230"/>
                    </a:cubicBezTo>
                    <a:cubicBezTo>
                      <a:pt x="81" y="237"/>
                      <a:pt x="69" y="242"/>
                      <a:pt x="57" y="240"/>
                    </a:cubicBezTo>
                    <a:cubicBezTo>
                      <a:pt x="40" y="236"/>
                      <a:pt x="34" y="228"/>
                      <a:pt x="34" y="212"/>
                    </a:cubicBezTo>
                    <a:cubicBezTo>
                      <a:pt x="23" y="212"/>
                      <a:pt x="2" y="198"/>
                      <a:pt x="2" y="182"/>
                    </a:cubicBezTo>
                    <a:cubicBezTo>
                      <a:pt x="2" y="171"/>
                      <a:pt x="4" y="161"/>
                      <a:pt x="14" y="156"/>
                    </a:cubicBezTo>
                    <a:cubicBezTo>
                      <a:pt x="14" y="155"/>
                      <a:pt x="0" y="144"/>
                      <a:pt x="0" y="134"/>
                    </a:cubicBezTo>
                    <a:cubicBezTo>
                      <a:pt x="0" y="128"/>
                      <a:pt x="1" y="119"/>
                      <a:pt x="8" y="111"/>
                    </a:cubicBezTo>
                    <a:cubicBezTo>
                      <a:pt x="16" y="101"/>
                      <a:pt x="26" y="101"/>
                      <a:pt x="26" y="101"/>
                    </a:cubicBezTo>
                    <a:cubicBezTo>
                      <a:pt x="26" y="101"/>
                      <a:pt x="18" y="96"/>
                      <a:pt x="18" y="84"/>
                    </a:cubicBezTo>
                    <a:cubicBezTo>
                      <a:pt x="18" y="68"/>
                      <a:pt x="31" y="53"/>
                      <a:pt x="50" y="53"/>
                    </a:cubicBezTo>
                    <a:cubicBezTo>
                      <a:pt x="49" y="51"/>
                      <a:pt x="47" y="46"/>
                      <a:pt x="47" y="41"/>
                    </a:cubicBezTo>
                    <a:cubicBezTo>
                      <a:pt x="47" y="23"/>
                      <a:pt x="59" y="13"/>
                      <a:pt x="76" y="10"/>
                    </a:cubicBezTo>
                    <a:cubicBezTo>
                      <a:pt x="98" y="6"/>
                      <a:pt x="107" y="20"/>
                      <a:pt x="107" y="20"/>
                    </a:cubicBezTo>
                    <a:cubicBezTo>
                      <a:pt x="107" y="20"/>
                      <a:pt x="114" y="0"/>
                      <a:pt x="135" y="1"/>
                    </a:cubicBezTo>
                    <a:cubicBezTo>
                      <a:pt x="157" y="1"/>
                      <a:pt x="166" y="21"/>
                      <a:pt x="166" y="21"/>
                    </a:cubicBezTo>
                    <a:cubicBezTo>
                      <a:pt x="166" y="21"/>
                      <a:pt x="176" y="15"/>
                      <a:pt x="186" y="18"/>
                    </a:cubicBezTo>
                    <a:cubicBezTo>
                      <a:pt x="201" y="23"/>
                      <a:pt x="199" y="39"/>
                      <a:pt x="199" y="40"/>
                    </a:cubicBezTo>
                    <a:cubicBezTo>
                      <a:pt x="213" y="42"/>
                      <a:pt x="223" y="52"/>
                      <a:pt x="223" y="67"/>
                    </a:cubicBezTo>
                    <a:cubicBezTo>
                      <a:pt x="223" y="72"/>
                      <a:pt x="222" y="78"/>
                      <a:pt x="219" y="82"/>
                    </a:cubicBezTo>
                    <a:cubicBezTo>
                      <a:pt x="233" y="88"/>
                      <a:pt x="244" y="106"/>
                      <a:pt x="237" y="124"/>
                    </a:cubicBezTo>
                    <a:cubicBezTo>
                      <a:pt x="234" y="130"/>
                      <a:pt x="225" y="136"/>
                      <a:pt x="225" y="135"/>
                    </a:cubicBezTo>
                    <a:cubicBezTo>
                      <a:pt x="235" y="140"/>
                      <a:pt x="241" y="150"/>
                      <a:pt x="241" y="160"/>
                    </a:cubicBezTo>
                    <a:cubicBezTo>
                      <a:pt x="241" y="171"/>
                      <a:pt x="223" y="180"/>
                      <a:pt x="223" y="180"/>
                    </a:cubicBezTo>
                    <a:cubicBezTo>
                      <a:pt x="223" y="180"/>
                      <a:pt x="234" y="188"/>
                      <a:pt x="234" y="201"/>
                    </a:cubicBezTo>
                    <a:cubicBezTo>
                      <a:pt x="234" y="220"/>
                      <a:pt x="224" y="234"/>
                      <a:pt x="200" y="234"/>
                    </a:cubicBezTo>
                    <a:cubicBezTo>
                      <a:pt x="193" y="234"/>
                      <a:pt x="186" y="232"/>
                      <a:pt x="180" y="229"/>
                    </a:cubicBezTo>
                    <a:cubicBezTo>
                      <a:pt x="172" y="235"/>
                      <a:pt x="172" y="240"/>
                      <a:pt x="160" y="240"/>
                    </a:cubicBezTo>
                    <a:cubicBezTo>
                      <a:pt x="151" y="240"/>
                      <a:pt x="143" y="237"/>
                      <a:pt x="136" y="233"/>
                    </a:cubicBezTo>
                    <a:cubicBezTo>
                      <a:pt x="134" y="235"/>
                      <a:pt x="130" y="236"/>
                      <a:pt x="127" y="237"/>
                    </a:cubicBezTo>
                    <a:cubicBezTo>
                      <a:pt x="127" y="237"/>
                      <a:pt x="127" y="237"/>
                      <a:pt x="127" y="237"/>
                    </a:cubicBezTo>
                    <a:cubicBezTo>
                      <a:pt x="126" y="248"/>
                      <a:pt x="126" y="261"/>
                      <a:pt x="128" y="279"/>
                    </a:cubicBezTo>
                    <a:cubicBezTo>
                      <a:pt x="129" y="304"/>
                      <a:pt x="135" y="317"/>
                      <a:pt x="135" y="317"/>
                    </a:cubicBezTo>
                    <a:lnTo>
                      <a:pt x="97" y="317"/>
                    </a:lnTo>
                    <a:close/>
                  </a:path>
                </a:pathLst>
              </a:custGeom>
              <a:solidFill>
                <a:srgbClr val="00768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41" name="Rectangle 22"/>
              <p:cNvSpPr>
                <a:spLocks noChangeArrowheads="1"/>
              </p:cNvSpPr>
              <p:nvPr/>
            </p:nvSpPr>
            <p:spPr bwMode="auto">
              <a:xfrm>
                <a:off x="1698254" y="2843321"/>
                <a:ext cx="358322" cy="703173"/>
              </a:xfrm>
              <a:prstGeom prst="rect">
                <a:avLst/>
              </a:prstGeom>
              <a:solidFill>
                <a:srgbClr val="00768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42" name="Freeform 23"/>
              <p:cNvSpPr>
                <a:spLocks/>
              </p:cNvSpPr>
              <p:nvPr/>
            </p:nvSpPr>
            <p:spPr bwMode="auto">
              <a:xfrm>
                <a:off x="1137871" y="2813685"/>
                <a:ext cx="460700" cy="810939"/>
              </a:xfrm>
              <a:custGeom>
                <a:avLst/>
                <a:gdLst/>
                <a:ahLst/>
                <a:cxnLst>
                  <a:cxn ang="0">
                    <a:pos x="117" y="500"/>
                  </a:cxn>
                  <a:cxn ang="0">
                    <a:pos x="128" y="443"/>
                  </a:cxn>
                  <a:cxn ang="0">
                    <a:pos x="129" y="374"/>
                  </a:cxn>
                  <a:cxn ang="0">
                    <a:pos x="129" y="374"/>
                  </a:cxn>
                  <a:cxn ang="0">
                    <a:pos x="112" y="364"/>
                  </a:cxn>
                  <a:cxn ang="0">
                    <a:pos x="80" y="379"/>
                  </a:cxn>
                  <a:cxn ang="0">
                    <a:pos x="36" y="339"/>
                  </a:cxn>
                  <a:cxn ang="0">
                    <a:pos x="0" y="299"/>
                  </a:cxn>
                  <a:cxn ang="0">
                    <a:pos x="19" y="263"/>
                  </a:cxn>
                  <a:cxn ang="0">
                    <a:pos x="17" y="258"/>
                  </a:cxn>
                  <a:cxn ang="0">
                    <a:pos x="11" y="234"/>
                  </a:cxn>
                  <a:cxn ang="0">
                    <a:pos x="35" y="191"/>
                  </a:cxn>
                  <a:cxn ang="0">
                    <a:pos x="37" y="183"/>
                  </a:cxn>
                  <a:cxn ang="0">
                    <a:pos x="33" y="164"/>
                  </a:cxn>
                  <a:cxn ang="0">
                    <a:pos x="63" y="118"/>
                  </a:cxn>
                  <a:cxn ang="0">
                    <a:pos x="63" y="108"/>
                  </a:cxn>
                  <a:cxn ang="0">
                    <a:pos x="107" y="60"/>
                  </a:cxn>
                  <a:cxn ang="0">
                    <a:pos x="110" y="60"/>
                  </a:cxn>
                  <a:cxn ang="0">
                    <a:pos x="108" y="49"/>
                  </a:cxn>
                  <a:cxn ang="0">
                    <a:pos x="153" y="0"/>
                  </a:cxn>
                  <a:cxn ang="0">
                    <a:pos x="197" y="49"/>
                  </a:cxn>
                  <a:cxn ang="0">
                    <a:pos x="197" y="50"/>
                  </a:cxn>
                  <a:cxn ang="0">
                    <a:pos x="226" y="95"/>
                  </a:cxn>
                  <a:cxn ang="0">
                    <a:pos x="226" y="97"/>
                  </a:cxn>
                  <a:cxn ang="0">
                    <a:pos x="252" y="141"/>
                  </a:cxn>
                  <a:cxn ang="0">
                    <a:pos x="247" y="163"/>
                  </a:cxn>
                  <a:cxn ang="0">
                    <a:pos x="267" y="203"/>
                  </a:cxn>
                  <a:cxn ang="0">
                    <a:pos x="256" y="234"/>
                  </a:cxn>
                  <a:cxn ang="0">
                    <a:pos x="274" y="269"/>
                  </a:cxn>
                  <a:cxn ang="0">
                    <a:pos x="271" y="285"/>
                  </a:cxn>
                  <a:cxn ang="0">
                    <a:pos x="285" y="320"/>
                  </a:cxn>
                  <a:cxn ang="0">
                    <a:pos x="241" y="369"/>
                  </a:cxn>
                  <a:cxn ang="0">
                    <a:pos x="219" y="362"/>
                  </a:cxn>
                  <a:cxn ang="0">
                    <a:pos x="187" y="377"/>
                  </a:cxn>
                  <a:cxn ang="0">
                    <a:pos x="162" y="369"/>
                  </a:cxn>
                  <a:cxn ang="0">
                    <a:pos x="155" y="372"/>
                  </a:cxn>
                  <a:cxn ang="0">
                    <a:pos x="155" y="372"/>
                  </a:cxn>
                  <a:cxn ang="0">
                    <a:pos x="155" y="442"/>
                  </a:cxn>
                  <a:cxn ang="0">
                    <a:pos x="164" y="500"/>
                  </a:cxn>
                  <a:cxn ang="0">
                    <a:pos x="117" y="500"/>
                  </a:cxn>
                </a:cxnLst>
                <a:rect l="0" t="0" r="r" b="b"/>
                <a:pathLst>
                  <a:path w="285" h="500">
                    <a:moveTo>
                      <a:pt x="117" y="500"/>
                    </a:moveTo>
                    <a:cubicBezTo>
                      <a:pt x="117" y="500"/>
                      <a:pt x="124" y="490"/>
                      <a:pt x="128" y="443"/>
                    </a:cubicBezTo>
                    <a:cubicBezTo>
                      <a:pt x="129" y="420"/>
                      <a:pt x="130" y="394"/>
                      <a:pt x="129" y="374"/>
                    </a:cubicBezTo>
                    <a:cubicBezTo>
                      <a:pt x="129" y="374"/>
                      <a:pt x="129" y="374"/>
                      <a:pt x="129" y="374"/>
                    </a:cubicBezTo>
                    <a:cubicBezTo>
                      <a:pt x="122" y="372"/>
                      <a:pt x="117" y="369"/>
                      <a:pt x="112" y="364"/>
                    </a:cubicBezTo>
                    <a:cubicBezTo>
                      <a:pt x="104" y="373"/>
                      <a:pt x="92" y="379"/>
                      <a:pt x="80" y="379"/>
                    </a:cubicBezTo>
                    <a:cubicBezTo>
                      <a:pt x="58" y="379"/>
                      <a:pt x="40" y="362"/>
                      <a:pt x="36" y="339"/>
                    </a:cubicBezTo>
                    <a:cubicBezTo>
                      <a:pt x="16" y="339"/>
                      <a:pt x="0" y="321"/>
                      <a:pt x="0" y="299"/>
                    </a:cubicBezTo>
                    <a:cubicBezTo>
                      <a:pt x="0" y="283"/>
                      <a:pt x="7" y="270"/>
                      <a:pt x="19" y="263"/>
                    </a:cubicBezTo>
                    <a:cubicBezTo>
                      <a:pt x="18" y="262"/>
                      <a:pt x="18" y="260"/>
                      <a:pt x="17" y="258"/>
                    </a:cubicBezTo>
                    <a:cubicBezTo>
                      <a:pt x="13" y="251"/>
                      <a:pt x="11" y="243"/>
                      <a:pt x="11" y="234"/>
                    </a:cubicBezTo>
                    <a:cubicBezTo>
                      <a:pt x="11" y="215"/>
                      <a:pt x="21" y="199"/>
                      <a:pt x="35" y="191"/>
                    </a:cubicBezTo>
                    <a:cubicBezTo>
                      <a:pt x="35" y="188"/>
                      <a:pt x="36" y="185"/>
                      <a:pt x="37" y="183"/>
                    </a:cubicBezTo>
                    <a:cubicBezTo>
                      <a:pt x="34" y="177"/>
                      <a:pt x="33" y="171"/>
                      <a:pt x="33" y="164"/>
                    </a:cubicBezTo>
                    <a:cubicBezTo>
                      <a:pt x="33" y="143"/>
                      <a:pt x="46" y="125"/>
                      <a:pt x="63" y="118"/>
                    </a:cubicBezTo>
                    <a:cubicBezTo>
                      <a:pt x="63" y="115"/>
                      <a:pt x="63" y="112"/>
                      <a:pt x="63" y="108"/>
                    </a:cubicBezTo>
                    <a:cubicBezTo>
                      <a:pt x="63" y="82"/>
                      <a:pt x="82" y="60"/>
                      <a:pt x="107" y="60"/>
                    </a:cubicBezTo>
                    <a:cubicBezTo>
                      <a:pt x="108" y="60"/>
                      <a:pt x="109" y="60"/>
                      <a:pt x="110" y="60"/>
                    </a:cubicBezTo>
                    <a:cubicBezTo>
                      <a:pt x="109" y="57"/>
                      <a:pt x="108" y="53"/>
                      <a:pt x="108" y="49"/>
                    </a:cubicBezTo>
                    <a:cubicBezTo>
                      <a:pt x="108" y="22"/>
                      <a:pt x="128" y="0"/>
                      <a:pt x="153" y="0"/>
                    </a:cubicBezTo>
                    <a:cubicBezTo>
                      <a:pt x="177" y="0"/>
                      <a:pt x="197" y="22"/>
                      <a:pt x="197" y="49"/>
                    </a:cubicBezTo>
                    <a:cubicBezTo>
                      <a:pt x="197" y="49"/>
                      <a:pt x="197" y="50"/>
                      <a:pt x="197" y="50"/>
                    </a:cubicBezTo>
                    <a:cubicBezTo>
                      <a:pt x="214" y="57"/>
                      <a:pt x="226" y="74"/>
                      <a:pt x="226" y="95"/>
                    </a:cubicBezTo>
                    <a:cubicBezTo>
                      <a:pt x="226" y="96"/>
                      <a:pt x="226" y="97"/>
                      <a:pt x="226" y="97"/>
                    </a:cubicBezTo>
                    <a:cubicBezTo>
                      <a:pt x="241" y="105"/>
                      <a:pt x="252" y="122"/>
                      <a:pt x="252" y="141"/>
                    </a:cubicBezTo>
                    <a:cubicBezTo>
                      <a:pt x="252" y="149"/>
                      <a:pt x="250" y="156"/>
                      <a:pt x="247" y="163"/>
                    </a:cubicBezTo>
                    <a:cubicBezTo>
                      <a:pt x="259" y="171"/>
                      <a:pt x="267" y="186"/>
                      <a:pt x="267" y="203"/>
                    </a:cubicBezTo>
                    <a:cubicBezTo>
                      <a:pt x="267" y="215"/>
                      <a:pt x="263" y="226"/>
                      <a:pt x="256" y="234"/>
                    </a:cubicBezTo>
                    <a:cubicBezTo>
                      <a:pt x="266" y="242"/>
                      <a:pt x="274" y="254"/>
                      <a:pt x="274" y="269"/>
                    </a:cubicBezTo>
                    <a:cubicBezTo>
                      <a:pt x="274" y="275"/>
                      <a:pt x="273" y="280"/>
                      <a:pt x="271" y="285"/>
                    </a:cubicBezTo>
                    <a:cubicBezTo>
                      <a:pt x="280" y="293"/>
                      <a:pt x="285" y="306"/>
                      <a:pt x="285" y="320"/>
                    </a:cubicBezTo>
                    <a:cubicBezTo>
                      <a:pt x="285" y="347"/>
                      <a:pt x="265" y="369"/>
                      <a:pt x="241" y="369"/>
                    </a:cubicBezTo>
                    <a:cubicBezTo>
                      <a:pt x="233" y="369"/>
                      <a:pt x="225" y="366"/>
                      <a:pt x="219" y="362"/>
                    </a:cubicBezTo>
                    <a:cubicBezTo>
                      <a:pt x="211" y="371"/>
                      <a:pt x="200" y="377"/>
                      <a:pt x="187" y="377"/>
                    </a:cubicBezTo>
                    <a:cubicBezTo>
                      <a:pt x="178" y="377"/>
                      <a:pt x="169" y="374"/>
                      <a:pt x="162" y="369"/>
                    </a:cubicBezTo>
                    <a:cubicBezTo>
                      <a:pt x="160" y="370"/>
                      <a:pt x="157" y="371"/>
                      <a:pt x="155" y="372"/>
                    </a:cubicBezTo>
                    <a:cubicBezTo>
                      <a:pt x="155" y="372"/>
                      <a:pt x="155" y="372"/>
                      <a:pt x="155" y="372"/>
                    </a:cubicBezTo>
                    <a:cubicBezTo>
                      <a:pt x="153" y="392"/>
                      <a:pt x="153" y="412"/>
                      <a:pt x="155" y="442"/>
                    </a:cubicBezTo>
                    <a:cubicBezTo>
                      <a:pt x="157" y="480"/>
                      <a:pt x="164" y="500"/>
                      <a:pt x="164" y="500"/>
                    </a:cubicBezTo>
                    <a:lnTo>
                      <a:pt x="117" y="500"/>
                    </a:lnTo>
                    <a:close/>
                  </a:path>
                </a:pathLst>
              </a:custGeom>
              <a:solidFill>
                <a:srgbClr val="00768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43" name="Freeform 24"/>
              <p:cNvSpPr>
                <a:spLocks/>
              </p:cNvSpPr>
              <p:nvPr/>
            </p:nvSpPr>
            <p:spPr bwMode="auto">
              <a:xfrm>
                <a:off x="704115" y="3260913"/>
                <a:ext cx="414899" cy="382569"/>
              </a:xfrm>
              <a:custGeom>
                <a:avLst/>
                <a:gdLst/>
                <a:ahLst/>
                <a:cxnLst>
                  <a:cxn ang="0">
                    <a:pos x="75" y="0"/>
                  </a:cxn>
                  <a:cxn ang="0">
                    <a:pos x="0" y="74"/>
                  </a:cxn>
                  <a:cxn ang="0">
                    <a:pos x="18" y="74"/>
                  </a:cxn>
                  <a:cxn ang="0">
                    <a:pos x="18" y="142"/>
                  </a:cxn>
                  <a:cxn ang="0">
                    <a:pos x="136" y="142"/>
                  </a:cxn>
                  <a:cxn ang="0">
                    <a:pos x="136" y="74"/>
                  </a:cxn>
                  <a:cxn ang="0">
                    <a:pos x="154" y="74"/>
                  </a:cxn>
                  <a:cxn ang="0">
                    <a:pos x="75" y="0"/>
                  </a:cxn>
                </a:cxnLst>
                <a:rect l="0" t="0" r="r" b="b"/>
                <a:pathLst>
                  <a:path w="154" h="142">
                    <a:moveTo>
                      <a:pt x="75" y="0"/>
                    </a:moveTo>
                    <a:lnTo>
                      <a:pt x="0" y="74"/>
                    </a:lnTo>
                    <a:lnTo>
                      <a:pt x="18" y="74"/>
                    </a:lnTo>
                    <a:lnTo>
                      <a:pt x="18" y="142"/>
                    </a:lnTo>
                    <a:lnTo>
                      <a:pt x="136" y="142"/>
                    </a:lnTo>
                    <a:lnTo>
                      <a:pt x="136" y="74"/>
                    </a:lnTo>
                    <a:lnTo>
                      <a:pt x="154" y="74"/>
                    </a:lnTo>
                    <a:lnTo>
                      <a:pt x="75" y="0"/>
                    </a:lnTo>
                    <a:close/>
                  </a:path>
                </a:pathLst>
              </a:custGeom>
              <a:solidFill>
                <a:srgbClr val="00768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sp>
            <p:nvSpPr>
              <p:cNvPr id="44" name="Freeform 25"/>
              <p:cNvSpPr>
                <a:spLocks/>
              </p:cNvSpPr>
              <p:nvPr/>
            </p:nvSpPr>
            <p:spPr bwMode="auto">
              <a:xfrm>
                <a:off x="313462" y="2996887"/>
                <a:ext cx="417594" cy="646595"/>
              </a:xfrm>
              <a:custGeom>
                <a:avLst/>
                <a:gdLst/>
                <a:ahLst/>
                <a:cxnLst>
                  <a:cxn ang="0">
                    <a:pos x="155" y="75"/>
                  </a:cxn>
                  <a:cxn ang="0">
                    <a:pos x="77" y="0"/>
                  </a:cxn>
                  <a:cxn ang="0">
                    <a:pos x="0" y="75"/>
                  </a:cxn>
                  <a:cxn ang="0">
                    <a:pos x="18" y="75"/>
                  </a:cxn>
                  <a:cxn ang="0">
                    <a:pos x="18" y="240"/>
                  </a:cxn>
                  <a:cxn ang="0">
                    <a:pos x="136" y="240"/>
                  </a:cxn>
                  <a:cxn ang="0">
                    <a:pos x="136" y="75"/>
                  </a:cxn>
                  <a:cxn ang="0">
                    <a:pos x="155" y="75"/>
                  </a:cxn>
                </a:cxnLst>
                <a:rect l="0" t="0" r="r" b="b"/>
                <a:pathLst>
                  <a:path w="155" h="240">
                    <a:moveTo>
                      <a:pt x="155" y="75"/>
                    </a:moveTo>
                    <a:lnTo>
                      <a:pt x="77" y="0"/>
                    </a:lnTo>
                    <a:lnTo>
                      <a:pt x="0" y="75"/>
                    </a:lnTo>
                    <a:lnTo>
                      <a:pt x="18" y="75"/>
                    </a:lnTo>
                    <a:lnTo>
                      <a:pt x="18" y="240"/>
                    </a:lnTo>
                    <a:lnTo>
                      <a:pt x="136" y="240"/>
                    </a:lnTo>
                    <a:lnTo>
                      <a:pt x="136" y="75"/>
                    </a:lnTo>
                    <a:lnTo>
                      <a:pt x="155" y="75"/>
                    </a:lnTo>
                    <a:close/>
                  </a:path>
                </a:pathLst>
              </a:custGeom>
              <a:solidFill>
                <a:srgbClr val="00768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US" sz="1200" b="0" i="0" u="none" strike="noStrike" kern="0" cap="none" spc="0" normalizeH="0" baseline="0" dirty="0">
                  <a:ln>
                    <a:noFill/>
                  </a:ln>
                  <a:solidFill>
                    <a:srgbClr val="292926"/>
                  </a:solidFill>
                  <a:effectLst/>
                  <a:uLnTx/>
                  <a:uFillTx/>
                  <a:latin typeface="Arial" charset="0"/>
                </a:endParaRPr>
              </a:p>
            </p:txBody>
          </p:sp>
        </p:grpSp>
      </p:grpSp>
      <p:grpSp>
        <p:nvGrpSpPr>
          <p:cNvPr id="48" name="Grupa 47"/>
          <p:cNvGrpSpPr/>
          <p:nvPr/>
        </p:nvGrpSpPr>
        <p:grpSpPr>
          <a:xfrm>
            <a:off x="2702793" y="4107973"/>
            <a:ext cx="2148181" cy="650088"/>
            <a:chOff x="3217149" y="5950469"/>
            <a:chExt cx="2703739" cy="852041"/>
          </a:xfrm>
          <a:solidFill>
            <a:schemeClr val="tx1">
              <a:lumMod val="50000"/>
              <a:lumOff val="50000"/>
            </a:schemeClr>
          </a:solidFill>
        </p:grpSpPr>
        <p:sp>
          <p:nvSpPr>
            <p:cNvPr id="49" name="Freeform 8"/>
            <p:cNvSpPr>
              <a:spLocks noEditPoints="1"/>
            </p:cNvSpPr>
            <p:nvPr/>
          </p:nvSpPr>
          <p:spPr bwMode="auto">
            <a:xfrm>
              <a:off x="5063962" y="6008538"/>
              <a:ext cx="284376" cy="774977"/>
            </a:xfrm>
            <a:custGeom>
              <a:avLst/>
              <a:gdLst>
                <a:gd name="T0" fmla="*/ 291 w 704"/>
                <a:gd name="T1" fmla="*/ 1804 h 1916"/>
                <a:gd name="T2" fmla="*/ 255 w 704"/>
                <a:gd name="T3" fmla="*/ 1608 h 1916"/>
                <a:gd name="T4" fmla="*/ 256 w 704"/>
                <a:gd name="T5" fmla="*/ 1354 h 1916"/>
                <a:gd name="T6" fmla="*/ 286 w 704"/>
                <a:gd name="T7" fmla="*/ 1170 h 1916"/>
                <a:gd name="T8" fmla="*/ 395 w 704"/>
                <a:gd name="T9" fmla="*/ 1434 h 1916"/>
                <a:gd name="T10" fmla="*/ 446 w 704"/>
                <a:gd name="T11" fmla="*/ 1750 h 1916"/>
                <a:gd name="T12" fmla="*/ 419 w 704"/>
                <a:gd name="T13" fmla="*/ 1828 h 1916"/>
                <a:gd name="T14" fmla="*/ 417 w 704"/>
                <a:gd name="T15" fmla="*/ 1909 h 1916"/>
                <a:gd name="T16" fmla="*/ 487 w 704"/>
                <a:gd name="T17" fmla="*/ 1907 h 1916"/>
                <a:gd name="T18" fmla="*/ 530 w 704"/>
                <a:gd name="T19" fmla="*/ 1852 h 1916"/>
                <a:gd name="T20" fmla="*/ 517 w 704"/>
                <a:gd name="T21" fmla="*/ 1633 h 1916"/>
                <a:gd name="T22" fmla="*/ 470 w 704"/>
                <a:gd name="T23" fmla="*/ 1283 h 1916"/>
                <a:gd name="T24" fmla="*/ 490 w 704"/>
                <a:gd name="T25" fmla="*/ 1118 h 1916"/>
                <a:gd name="T26" fmla="*/ 451 w 704"/>
                <a:gd name="T27" fmla="*/ 895 h 1916"/>
                <a:gd name="T28" fmla="*/ 456 w 704"/>
                <a:gd name="T29" fmla="*/ 793 h 1916"/>
                <a:gd name="T30" fmla="*/ 586 w 704"/>
                <a:gd name="T31" fmla="*/ 690 h 1916"/>
                <a:gd name="T32" fmla="*/ 695 w 704"/>
                <a:gd name="T33" fmla="*/ 544 h 1916"/>
                <a:gd name="T34" fmla="*/ 598 w 704"/>
                <a:gd name="T35" fmla="*/ 408 h 1916"/>
                <a:gd name="T36" fmla="*/ 442 w 704"/>
                <a:gd name="T37" fmla="*/ 258 h 1916"/>
                <a:gd name="T38" fmla="*/ 357 w 704"/>
                <a:gd name="T39" fmla="*/ 203 h 1916"/>
                <a:gd name="T40" fmla="*/ 367 w 704"/>
                <a:gd name="T41" fmla="*/ 183 h 1916"/>
                <a:gd name="T42" fmla="*/ 372 w 704"/>
                <a:gd name="T43" fmla="*/ 159 h 1916"/>
                <a:gd name="T44" fmla="*/ 361 w 704"/>
                <a:gd name="T45" fmla="*/ 107 h 1916"/>
                <a:gd name="T46" fmla="*/ 358 w 704"/>
                <a:gd name="T47" fmla="*/ 80 h 1916"/>
                <a:gd name="T48" fmla="*/ 354 w 704"/>
                <a:gd name="T49" fmla="*/ 46 h 1916"/>
                <a:gd name="T50" fmla="*/ 329 w 704"/>
                <a:gd name="T51" fmla="*/ 23 h 1916"/>
                <a:gd name="T52" fmla="*/ 298 w 704"/>
                <a:gd name="T53" fmla="*/ 12 h 1916"/>
                <a:gd name="T54" fmla="*/ 279 w 704"/>
                <a:gd name="T55" fmla="*/ 0 h 1916"/>
                <a:gd name="T56" fmla="*/ 252 w 704"/>
                <a:gd name="T57" fmla="*/ 12 h 1916"/>
                <a:gd name="T58" fmla="*/ 231 w 704"/>
                <a:gd name="T59" fmla="*/ 11 h 1916"/>
                <a:gd name="T60" fmla="*/ 192 w 704"/>
                <a:gd name="T61" fmla="*/ 29 h 1916"/>
                <a:gd name="T62" fmla="*/ 157 w 704"/>
                <a:gd name="T63" fmla="*/ 94 h 1916"/>
                <a:gd name="T64" fmla="*/ 161 w 704"/>
                <a:gd name="T65" fmla="*/ 135 h 1916"/>
                <a:gd name="T66" fmla="*/ 172 w 704"/>
                <a:gd name="T67" fmla="*/ 163 h 1916"/>
                <a:gd name="T68" fmla="*/ 186 w 704"/>
                <a:gd name="T69" fmla="*/ 177 h 1916"/>
                <a:gd name="T70" fmla="*/ 207 w 704"/>
                <a:gd name="T71" fmla="*/ 208 h 1916"/>
                <a:gd name="T72" fmla="*/ 225 w 704"/>
                <a:gd name="T73" fmla="*/ 231 h 1916"/>
                <a:gd name="T74" fmla="*/ 154 w 704"/>
                <a:gd name="T75" fmla="*/ 269 h 1916"/>
                <a:gd name="T76" fmla="*/ 86 w 704"/>
                <a:gd name="T77" fmla="*/ 387 h 1916"/>
                <a:gd name="T78" fmla="*/ 34 w 704"/>
                <a:gd name="T79" fmla="*/ 579 h 1916"/>
                <a:gd name="T80" fmla="*/ 82 w 704"/>
                <a:gd name="T81" fmla="*/ 714 h 1916"/>
                <a:gd name="T82" fmla="*/ 89 w 704"/>
                <a:gd name="T83" fmla="*/ 852 h 1916"/>
                <a:gd name="T84" fmla="*/ 105 w 704"/>
                <a:gd name="T85" fmla="*/ 1141 h 1916"/>
                <a:gd name="T86" fmla="*/ 154 w 704"/>
                <a:gd name="T87" fmla="*/ 1325 h 1916"/>
                <a:gd name="T88" fmla="*/ 172 w 704"/>
                <a:gd name="T89" fmla="*/ 1683 h 1916"/>
                <a:gd name="T90" fmla="*/ 115 w 704"/>
                <a:gd name="T91" fmla="*/ 1741 h 1916"/>
                <a:gd name="T92" fmla="*/ 81 w 704"/>
                <a:gd name="T93" fmla="*/ 1769 h 1916"/>
                <a:gd name="T94" fmla="*/ 4 w 704"/>
                <a:gd name="T95" fmla="*/ 1797 h 1916"/>
                <a:gd name="T96" fmla="*/ 118 w 704"/>
                <a:gd name="T97" fmla="*/ 588 h 1916"/>
                <a:gd name="T98" fmla="*/ 456 w 704"/>
                <a:gd name="T99" fmla="*/ 646 h 1916"/>
                <a:gd name="T100" fmla="*/ 556 w 704"/>
                <a:gd name="T101" fmla="*/ 534 h 1916"/>
                <a:gd name="T102" fmla="*/ 510 w 704"/>
                <a:gd name="T103" fmla="*/ 678 h 1916"/>
                <a:gd name="T104" fmla="*/ 134 w 704"/>
                <a:gd name="T105" fmla="*/ 1732 h 1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4" h="1916">
                  <a:moveTo>
                    <a:pt x="3" y="1826"/>
                  </a:moveTo>
                  <a:cubicBezTo>
                    <a:pt x="9" y="1837"/>
                    <a:pt x="36" y="1835"/>
                    <a:pt x="51" y="1834"/>
                  </a:cubicBezTo>
                  <a:cubicBezTo>
                    <a:pt x="81" y="1831"/>
                    <a:pt x="107" y="1833"/>
                    <a:pt x="138" y="1829"/>
                  </a:cubicBezTo>
                  <a:cubicBezTo>
                    <a:pt x="171" y="1825"/>
                    <a:pt x="205" y="1818"/>
                    <a:pt x="242" y="1813"/>
                  </a:cubicBezTo>
                  <a:cubicBezTo>
                    <a:pt x="260" y="1810"/>
                    <a:pt x="287" y="1809"/>
                    <a:pt x="291" y="1804"/>
                  </a:cubicBezTo>
                  <a:cubicBezTo>
                    <a:pt x="294" y="1800"/>
                    <a:pt x="290" y="1786"/>
                    <a:pt x="289" y="1777"/>
                  </a:cubicBezTo>
                  <a:cubicBezTo>
                    <a:pt x="285" y="1760"/>
                    <a:pt x="283" y="1743"/>
                    <a:pt x="277" y="1727"/>
                  </a:cubicBezTo>
                  <a:cubicBezTo>
                    <a:pt x="274" y="1718"/>
                    <a:pt x="269" y="1712"/>
                    <a:pt x="267" y="1706"/>
                  </a:cubicBezTo>
                  <a:cubicBezTo>
                    <a:pt x="263" y="1694"/>
                    <a:pt x="267" y="1681"/>
                    <a:pt x="254" y="1680"/>
                  </a:cubicBezTo>
                  <a:cubicBezTo>
                    <a:pt x="252" y="1655"/>
                    <a:pt x="254" y="1631"/>
                    <a:pt x="255" y="1608"/>
                  </a:cubicBezTo>
                  <a:cubicBezTo>
                    <a:pt x="256" y="1588"/>
                    <a:pt x="257" y="1566"/>
                    <a:pt x="261" y="1547"/>
                  </a:cubicBezTo>
                  <a:cubicBezTo>
                    <a:pt x="264" y="1532"/>
                    <a:pt x="275" y="1519"/>
                    <a:pt x="278" y="1507"/>
                  </a:cubicBezTo>
                  <a:cubicBezTo>
                    <a:pt x="282" y="1493"/>
                    <a:pt x="281" y="1477"/>
                    <a:pt x="281" y="1464"/>
                  </a:cubicBezTo>
                  <a:cubicBezTo>
                    <a:pt x="279" y="1435"/>
                    <a:pt x="274" y="1413"/>
                    <a:pt x="267" y="1388"/>
                  </a:cubicBezTo>
                  <a:cubicBezTo>
                    <a:pt x="264" y="1378"/>
                    <a:pt x="257" y="1366"/>
                    <a:pt x="256" y="1354"/>
                  </a:cubicBezTo>
                  <a:cubicBezTo>
                    <a:pt x="256" y="1343"/>
                    <a:pt x="261" y="1328"/>
                    <a:pt x="262" y="1313"/>
                  </a:cubicBezTo>
                  <a:cubicBezTo>
                    <a:pt x="265" y="1273"/>
                    <a:pt x="254" y="1226"/>
                    <a:pt x="256" y="1191"/>
                  </a:cubicBezTo>
                  <a:cubicBezTo>
                    <a:pt x="258" y="1178"/>
                    <a:pt x="264" y="1166"/>
                    <a:pt x="268" y="1154"/>
                  </a:cubicBezTo>
                  <a:cubicBezTo>
                    <a:pt x="271" y="1145"/>
                    <a:pt x="271" y="1133"/>
                    <a:pt x="283" y="1133"/>
                  </a:cubicBezTo>
                  <a:cubicBezTo>
                    <a:pt x="286" y="1146"/>
                    <a:pt x="276" y="1163"/>
                    <a:pt x="286" y="1170"/>
                  </a:cubicBezTo>
                  <a:cubicBezTo>
                    <a:pt x="294" y="1176"/>
                    <a:pt x="307" y="1169"/>
                    <a:pt x="320" y="1170"/>
                  </a:cubicBezTo>
                  <a:cubicBezTo>
                    <a:pt x="336" y="1211"/>
                    <a:pt x="343" y="1257"/>
                    <a:pt x="353" y="1307"/>
                  </a:cubicBezTo>
                  <a:cubicBezTo>
                    <a:pt x="357" y="1329"/>
                    <a:pt x="368" y="1347"/>
                    <a:pt x="376" y="1369"/>
                  </a:cubicBezTo>
                  <a:cubicBezTo>
                    <a:pt x="381" y="1384"/>
                    <a:pt x="386" y="1401"/>
                    <a:pt x="391" y="1418"/>
                  </a:cubicBezTo>
                  <a:cubicBezTo>
                    <a:pt x="392" y="1424"/>
                    <a:pt x="395" y="1430"/>
                    <a:pt x="395" y="1434"/>
                  </a:cubicBezTo>
                  <a:cubicBezTo>
                    <a:pt x="395" y="1439"/>
                    <a:pt x="393" y="1444"/>
                    <a:pt x="393" y="1448"/>
                  </a:cubicBezTo>
                  <a:cubicBezTo>
                    <a:pt x="391" y="1471"/>
                    <a:pt x="393" y="1497"/>
                    <a:pt x="396" y="1519"/>
                  </a:cubicBezTo>
                  <a:cubicBezTo>
                    <a:pt x="400" y="1543"/>
                    <a:pt x="406" y="1557"/>
                    <a:pt x="414" y="1573"/>
                  </a:cubicBezTo>
                  <a:cubicBezTo>
                    <a:pt x="432" y="1610"/>
                    <a:pt x="440" y="1666"/>
                    <a:pt x="445" y="1721"/>
                  </a:cubicBezTo>
                  <a:cubicBezTo>
                    <a:pt x="445" y="1731"/>
                    <a:pt x="447" y="1744"/>
                    <a:pt x="446" y="1750"/>
                  </a:cubicBezTo>
                  <a:cubicBezTo>
                    <a:pt x="444" y="1755"/>
                    <a:pt x="436" y="1761"/>
                    <a:pt x="432" y="1769"/>
                  </a:cubicBezTo>
                  <a:cubicBezTo>
                    <a:pt x="429" y="1775"/>
                    <a:pt x="430" y="1781"/>
                    <a:pt x="427" y="1785"/>
                  </a:cubicBezTo>
                  <a:cubicBezTo>
                    <a:pt x="425" y="1791"/>
                    <a:pt x="417" y="1793"/>
                    <a:pt x="416" y="1799"/>
                  </a:cubicBezTo>
                  <a:cubicBezTo>
                    <a:pt x="418" y="1802"/>
                    <a:pt x="421" y="1798"/>
                    <a:pt x="424" y="1797"/>
                  </a:cubicBezTo>
                  <a:cubicBezTo>
                    <a:pt x="424" y="1807"/>
                    <a:pt x="421" y="1817"/>
                    <a:pt x="419" y="1828"/>
                  </a:cubicBezTo>
                  <a:cubicBezTo>
                    <a:pt x="418" y="1837"/>
                    <a:pt x="418" y="1849"/>
                    <a:pt x="414" y="1857"/>
                  </a:cubicBezTo>
                  <a:cubicBezTo>
                    <a:pt x="408" y="1866"/>
                    <a:pt x="399" y="1864"/>
                    <a:pt x="400" y="1880"/>
                  </a:cubicBezTo>
                  <a:cubicBezTo>
                    <a:pt x="400" y="1882"/>
                    <a:pt x="402" y="1884"/>
                    <a:pt x="402" y="1888"/>
                  </a:cubicBezTo>
                  <a:cubicBezTo>
                    <a:pt x="403" y="1896"/>
                    <a:pt x="399" y="1903"/>
                    <a:pt x="403" y="1907"/>
                  </a:cubicBezTo>
                  <a:cubicBezTo>
                    <a:pt x="406" y="1909"/>
                    <a:pt x="412" y="1908"/>
                    <a:pt x="417" y="1909"/>
                  </a:cubicBezTo>
                  <a:cubicBezTo>
                    <a:pt x="423" y="1911"/>
                    <a:pt x="428" y="1914"/>
                    <a:pt x="432" y="1914"/>
                  </a:cubicBezTo>
                  <a:cubicBezTo>
                    <a:pt x="437" y="1914"/>
                    <a:pt x="441" y="1911"/>
                    <a:pt x="446" y="1910"/>
                  </a:cubicBezTo>
                  <a:cubicBezTo>
                    <a:pt x="452" y="1910"/>
                    <a:pt x="456" y="1916"/>
                    <a:pt x="465" y="1913"/>
                  </a:cubicBezTo>
                  <a:cubicBezTo>
                    <a:pt x="466" y="1913"/>
                    <a:pt x="468" y="1909"/>
                    <a:pt x="469" y="1909"/>
                  </a:cubicBezTo>
                  <a:cubicBezTo>
                    <a:pt x="475" y="1909"/>
                    <a:pt x="483" y="1916"/>
                    <a:pt x="487" y="1907"/>
                  </a:cubicBezTo>
                  <a:cubicBezTo>
                    <a:pt x="491" y="1907"/>
                    <a:pt x="493" y="1909"/>
                    <a:pt x="496" y="1909"/>
                  </a:cubicBezTo>
                  <a:cubicBezTo>
                    <a:pt x="508" y="1900"/>
                    <a:pt x="544" y="1907"/>
                    <a:pt x="536" y="1881"/>
                  </a:cubicBezTo>
                  <a:cubicBezTo>
                    <a:pt x="536" y="1879"/>
                    <a:pt x="532" y="1878"/>
                    <a:pt x="532" y="1875"/>
                  </a:cubicBezTo>
                  <a:cubicBezTo>
                    <a:pt x="531" y="1872"/>
                    <a:pt x="533" y="1868"/>
                    <a:pt x="533" y="1865"/>
                  </a:cubicBezTo>
                  <a:cubicBezTo>
                    <a:pt x="533" y="1861"/>
                    <a:pt x="530" y="1856"/>
                    <a:pt x="530" y="1852"/>
                  </a:cubicBezTo>
                  <a:cubicBezTo>
                    <a:pt x="527" y="1835"/>
                    <a:pt x="528" y="1815"/>
                    <a:pt x="523" y="1798"/>
                  </a:cubicBezTo>
                  <a:cubicBezTo>
                    <a:pt x="521" y="1791"/>
                    <a:pt x="518" y="1783"/>
                    <a:pt x="515" y="1776"/>
                  </a:cubicBezTo>
                  <a:cubicBezTo>
                    <a:pt x="511" y="1768"/>
                    <a:pt x="506" y="1759"/>
                    <a:pt x="505" y="1756"/>
                  </a:cubicBezTo>
                  <a:cubicBezTo>
                    <a:pt x="505" y="1753"/>
                    <a:pt x="508" y="1749"/>
                    <a:pt x="509" y="1744"/>
                  </a:cubicBezTo>
                  <a:cubicBezTo>
                    <a:pt x="516" y="1710"/>
                    <a:pt x="514" y="1671"/>
                    <a:pt x="517" y="1633"/>
                  </a:cubicBezTo>
                  <a:cubicBezTo>
                    <a:pt x="520" y="1594"/>
                    <a:pt x="519" y="1550"/>
                    <a:pt x="519" y="1510"/>
                  </a:cubicBezTo>
                  <a:cubicBezTo>
                    <a:pt x="519" y="1479"/>
                    <a:pt x="509" y="1444"/>
                    <a:pt x="501" y="1419"/>
                  </a:cubicBezTo>
                  <a:cubicBezTo>
                    <a:pt x="496" y="1404"/>
                    <a:pt x="493" y="1390"/>
                    <a:pt x="486" y="1377"/>
                  </a:cubicBezTo>
                  <a:cubicBezTo>
                    <a:pt x="481" y="1368"/>
                    <a:pt x="475" y="1363"/>
                    <a:pt x="474" y="1351"/>
                  </a:cubicBezTo>
                  <a:cubicBezTo>
                    <a:pt x="473" y="1327"/>
                    <a:pt x="473" y="1305"/>
                    <a:pt x="470" y="1283"/>
                  </a:cubicBezTo>
                  <a:cubicBezTo>
                    <a:pt x="469" y="1275"/>
                    <a:pt x="468" y="1268"/>
                    <a:pt x="466" y="1260"/>
                  </a:cubicBezTo>
                  <a:cubicBezTo>
                    <a:pt x="465" y="1253"/>
                    <a:pt x="462" y="1246"/>
                    <a:pt x="462" y="1239"/>
                  </a:cubicBezTo>
                  <a:cubicBezTo>
                    <a:pt x="459" y="1209"/>
                    <a:pt x="467" y="1179"/>
                    <a:pt x="464" y="1149"/>
                  </a:cubicBezTo>
                  <a:cubicBezTo>
                    <a:pt x="469" y="1146"/>
                    <a:pt x="475" y="1146"/>
                    <a:pt x="479" y="1144"/>
                  </a:cubicBezTo>
                  <a:cubicBezTo>
                    <a:pt x="490" y="1140"/>
                    <a:pt x="494" y="1136"/>
                    <a:pt x="490" y="1118"/>
                  </a:cubicBezTo>
                  <a:cubicBezTo>
                    <a:pt x="489" y="1111"/>
                    <a:pt x="485" y="1104"/>
                    <a:pt x="484" y="1097"/>
                  </a:cubicBezTo>
                  <a:cubicBezTo>
                    <a:pt x="479" y="1076"/>
                    <a:pt x="477" y="1053"/>
                    <a:pt x="473" y="1026"/>
                  </a:cubicBezTo>
                  <a:cubicBezTo>
                    <a:pt x="469" y="995"/>
                    <a:pt x="454" y="967"/>
                    <a:pt x="450" y="941"/>
                  </a:cubicBezTo>
                  <a:cubicBezTo>
                    <a:pt x="449" y="930"/>
                    <a:pt x="452" y="922"/>
                    <a:pt x="453" y="912"/>
                  </a:cubicBezTo>
                  <a:cubicBezTo>
                    <a:pt x="453" y="908"/>
                    <a:pt x="451" y="900"/>
                    <a:pt x="451" y="895"/>
                  </a:cubicBezTo>
                  <a:cubicBezTo>
                    <a:pt x="452" y="889"/>
                    <a:pt x="455" y="885"/>
                    <a:pt x="455" y="880"/>
                  </a:cubicBezTo>
                  <a:cubicBezTo>
                    <a:pt x="456" y="862"/>
                    <a:pt x="450" y="836"/>
                    <a:pt x="454" y="816"/>
                  </a:cubicBezTo>
                  <a:cubicBezTo>
                    <a:pt x="454" y="813"/>
                    <a:pt x="453" y="815"/>
                    <a:pt x="455" y="813"/>
                  </a:cubicBezTo>
                  <a:cubicBezTo>
                    <a:pt x="457" y="810"/>
                    <a:pt x="457" y="811"/>
                    <a:pt x="457" y="808"/>
                  </a:cubicBezTo>
                  <a:cubicBezTo>
                    <a:pt x="458" y="803"/>
                    <a:pt x="455" y="797"/>
                    <a:pt x="456" y="793"/>
                  </a:cubicBezTo>
                  <a:cubicBezTo>
                    <a:pt x="457" y="790"/>
                    <a:pt x="466" y="784"/>
                    <a:pt x="471" y="780"/>
                  </a:cubicBezTo>
                  <a:cubicBezTo>
                    <a:pt x="482" y="772"/>
                    <a:pt x="490" y="765"/>
                    <a:pt x="501" y="757"/>
                  </a:cubicBezTo>
                  <a:cubicBezTo>
                    <a:pt x="506" y="754"/>
                    <a:pt x="512" y="752"/>
                    <a:pt x="518" y="748"/>
                  </a:cubicBezTo>
                  <a:cubicBezTo>
                    <a:pt x="532" y="740"/>
                    <a:pt x="544" y="721"/>
                    <a:pt x="556" y="712"/>
                  </a:cubicBezTo>
                  <a:cubicBezTo>
                    <a:pt x="565" y="704"/>
                    <a:pt x="576" y="697"/>
                    <a:pt x="586" y="690"/>
                  </a:cubicBezTo>
                  <a:cubicBezTo>
                    <a:pt x="606" y="675"/>
                    <a:pt x="625" y="662"/>
                    <a:pt x="644" y="645"/>
                  </a:cubicBezTo>
                  <a:cubicBezTo>
                    <a:pt x="653" y="637"/>
                    <a:pt x="664" y="630"/>
                    <a:pt x="672" y="622"/>
                  </a:cubicBezTo>
                  <a:cubicBezTo>
                    <a:pt x="677" y="617"/>
                    <a:pt x="682" y="608"/>
                    <a:pt x="688" y="600"/>
                  </a:cubicBezTo>
                  <a:cubicBezTo>
                    <a:pt x="696" y="590"/>
                    <a:pt x="704" y="586"/>
                    <a:pt x="703" y="570"/>
                  </a:cubicBezTo>
                  <a:cubicBezTo>
                    <a:pt x="702" y="563"/>
                    <a:pt x="698" y="553"/>
                    <a:pt x="695" y="544"/>
                  </a:cubicBezTo>
                  <a:cubicBezTo>
                    <a:pt x="687" y="522"/>
                    <a:pt x="677" y="508"/>
                    <a:pt x="663" y="491"/>
                  </a:cubicBezTo>
                  <a:cubicBezTo>
                    <a:pt x="659" y="487"/>
                    <a:pt x="656" y="482"/>
                    <a:pt x="652" y="476"/>
                  </a:cubicBezTo>
                  <a:cubicBezTo>
                    <a:pt x="649" y="471"/>
                    <a:pt x="642" y="467"/>
                    <a:pt x="641" y="463"/>
                  </a:cubicBezTo>
                  <a:cubicBezTo>
                    <a:pt x="639" y="458"/>
                    <a:pt x="641" y="452"/>
                    <a:pt x="640" y="449"/>
                  </a:cubicBezTo>
                  <a:cubicBezTo>
                    <a:pt x="634" y="430"/>
                    <a:pt x="609" y="423"/>
                    <a:pt x="598" y="408"/>
                  </a:cubicBezTo>
                  <a:cubicBezTo>
                    <a:pt x="589" y="394"/>
                    <a:pt x="582" y="378"/>
                    <a:pt x="574" y="364"/>
                  </a:cubicBezTo>
                  <a:cubicBezTo>
                    <a:pt x="570" y="356"/>
                    <a:pt x="566" y="349"/>
                    <a:pt x="563" y="341"/>
                  </a:cubicBezTo>
                  <a:cubicBezTo>
                    <a:pt x="553" y="318"/>
                    <a:pt x="541" y="298"/>
                    <a:pt x="521" y="284"/>
                  </a:cubicBezTo>
                  <a:cubicBezTo>
                    <a:pt x="511" y="276"/>
                    <a:pt x="498" y="270"/>
                    <a:pt x="486" y="266"/>
                  </a:cubicBezTo>
                  <a:cubicBezTo>
                    <a:pt x="473" y="262"/>
                    <a:pt x="459" y="263"/>
                    <a:pt x="442" y="258"/>
                  </a:cubicBezTo>
                  <a:cubicBezTo>
                    <a:pt x="429" y="255"/>
                    <a:pt x="413" y="245"/>
                    <a:pt x="400" y="239"/>
                  </a:cubicBezTo>
                  <a:cubicBezTo>
                    <a:pt x="391" y="234"/>
                    <a:pt x="380" y="227"/>
                    <a:pt x="370" y="222"/>
                  </a:cubicBezTo>
                  <a:cubicBezTo>
                    <a:pt x="360" y="216"/>
                    <a:pt x="355" y="215"/>
                    <a:pt x="348" y="202"/>
                  </a:cubicBezTo>
                  <a:cubicBezTo>
                    <a:pt x="348" y="201"/>
                    <a:pt x="347" y="198"/>
                    <a:pt x="345" y="195"/>
                  </a:cubicBezTo>
                  <a:cubicBezTo>
                    <a:pt x="349" y="197"/>
                    <a:pt x="352" y="202"/>
                    <a:pt x="357" y="203"/>
                  </a:cubicBezTo>
                  <a:cubicBezTo>
                    <a:pt x="361" y="201"/>
                    <a:pt x="355" y="196"/>
                    <a:pt x="360" y="195"/>
                  </a:cubicBezTo>
                  <a:cubicBezTo>
                    <a:pt x="359" y="194"/>
                    <a:pt x="359" y="192"/>
                    <a:pt x="358" y="191"/>
                  </a:cubicBezTo>
                  <a:cubicBezTo>
                    <a:pt x="359" y="189"/>
                    <a:pt x="361" y="191"/>
                    <a:pt x="363" y="189"/>
                  </a:cubicBezTo>
                  <a:cubicBezTo>
                    <a:pt x="363" y="187"/>
                    <a:pt x="362" y="185"/>
                    <a:pt x="362" y="183"/>
                  </a:cubicBezTo>
                  <a:cubicBezTo>
                    <a:pt x="364" y="182"/>
                    <a:pt x="365" y="184"/>
                    <a:pt x="367" y="183"/>
                  </a:cubicBezTo>
                  <a:cubicBezTo>
                    <a:pt x="368" y="180"/>
                    <a:pt x="365" y="178"/>
                    <a:pt x="364" y="175"/>
                  </a:cubicBezTo>
                  <a:cubicBezTo>
                    <a:pt x="364" y="174"/>
                    <a:pt x="366" y="174"/>
                    <a:pt x="367" y="173"/>
                  </a:cubicBezTo>
                  <a:cubicBezTo>
                    <a:pt x="366" y="171"/>
                    <a:pt x="365" y="169"/>
                    <a:pt x="364" y="167"/>
                  </a:cubicBezTo>
                  <a:cubicBezTo>
                    <a:pt x="366" y="167"/>
                    <a:pt x="368" y="167"/>
                    <a:pt x="370" y="166"/>
                  </a:cubicBezTo>
                  <a:cubicBezTo>
                    <a:pt x="368" y="163"/>
                    <a:pt x="370" y="161"/>
                    <a:pt x="372" y="159"/>
                  </a:cubicBezTo>
                  <a:cubicBezTo>
                    <a:pt x="371" y="156"/>
                    <a:pt x="369" y="152"/>
                    <a:pt x="365" y="150"/>
                  </a:cubicBezTo>
                  <a:cubicBezTo>
                    <a:pt x="368" y="142"/>
                    <a:pt x="361" y="129"/>
                    <a:pt x="372" y="126"/>
                  </a:cubicBezTo>
                  <a:cubicBezTo>
                    <a:pt x="370" y="123"/>
                    <a:pt x="367" y="121"/>
                    <a:pt x="364" y="119"/>
                  </a:cubicBezTo>
                  <a:cubicBezTo>
                    <a:pt x="365" y="116"/>
                    <a:pt x="366" y="114"/>
                    <a:pt x="366" y="110"/>
                  </a:cubicBezTo>
                  <a:cubicBezTo>
                    <a:pt x="365" y="109"/>
                    <a:pt x="362" y="109"/>
                    <a:pt x="361" y="107"/>
                  </a:cubicBezTo>
                  <a:cubicBezTo>
                    <a:pt x="360" y="105"/>
                    <a:pt x="364" y="105"/>
                    <a:pt x="364" y="103"/>
                  </a:cubicBezTo>
                  <a:cubicBezTo>
                    <a:pt x="363" y="100"/>
                    <a:pt x="360" y="101"/>
                    <a:pt x="358" y="100"/>
                  </a:cubicBezTo>
                  <a:cubicBezTo>
                    <a:pt x="360" y="97"/>
                    <a:pt x="363" y="97"/>
                    <a:pt x="363" y="93"/>
                  </a:cubicBezTo>
                  <a:cubicBezTo>
                    <a:pt x="362" y="91"/>
                    <a:pt x="361" y="90"/>
                    <a:pt x="359" y="89"/>
                  </a:cubicBezTo>
                  <a:cubicBezTo>
                    <a:pt x="358" y="85"/>
                    <a:pt x="359" y="84"/>
                    <a:pt x="358" y="80"/>
                  </a:cubicBezTo>
                  <a:cubicBezTo>
                    <a:pt x="358" y="76"/>
                    <a:pt x="355" y="72"/>
                    <a:pt x="357" y="70"/>
                  </a:cubicBezTo>
                  <a:cubicBezTo>
                    <a:pt x="357" y="67"/>
                    <a:pt x="355" y="65"/>
                    <a:pt x="354" y="63"/>
                  </a:cubicBezTo>
                  <a:cubicBezTo>
                    <a:pt x="354" y="61"/>
                    <a:pt x="358" y="63"/>
                    <a:pt x="358" y="61"/>
                  </a:cubicBezTo>
                  <a:cubicBezTo>
                    <a:pt x="356" y="56"/>
                    <a:pt x="353" y="54"/>
                    <a:pt x="351" y="49"/>
                  </a:cubicBezTo>
                  <a:cubicBezTo>
                    <a:pt x="352" y="48"/>
                    <a:pt x="353" y="47"/>
                    <a:pt x="354" y="46"/>
                  </a:cubicBezTo>
                  <a:cubicBezTo>
                    <a:pt x="350" y="42"/>
                    <a:pt x="351" y="37"/>
                    <a:pt x="350" y="34"/>
                  </a:cubicBezTo>
                  <a:cubicBezTo>
                    <a:pt x="347" y="34"/>
                    <a:pt x="346" y="33"/>
                    <a:pt x="345" y="30"/>
                  </a:cubicBezTo>
                  <a:cubicBezTo>
                    <a:pt x="343" y="32"/>
                    <a:pt x="341" y="31"/>
                    <a:pt x="339" y="32"/>
                  </a:cubicBezTo>
                  <a:cubicBezTo>
                    <a:pt x="337" y="28"/>
                    <a:pt x="341" y="27"/>
                    <a:pt x="340" y="24"/>
                  </a:cubicBezTo>
                  <a:cubicBezTo>
                    <a:pt x="336" y="24"/>
                    <a:pt x="334" y="21"/>
                    <a:pt x="329" y="23"/>
                  </a:cubicBezTo>
                  <a:cubicBezTo>
                    <a:pt x="329" y="22"/>
                    <a:pt x="328" y="21"/>
                    <a:pt x="328" y="20"/>
                  </a:cubicBezTo>
                  <a:cubicBezTo>
                    <a:pt x="323" y="18"/>
                    <a:pt x="317" y="20"/>
                    <a:pt x="312" y="20"/>
                  </a:cubicBezTo>
                  <a:cubicBezTo>
                    <a:pt x="311" y="14"/>
                    <a:pt x="314" y="10"/>
                    <a:pt x="310" y="5"/>
                  </a:cubicBezTo>
                  <a:cubicBezTo>
                    <a:pt x="306" y="6"/>
                    <a:pt x="307" y="9"/>
                    <a:pt x="305" y="12"/>
                  </a:cubicBezTo>
                  <a:cubicBezTo>
                    <a:pt x="302" y="13"/>
                    <a:pt x="301" y="10"/>
                    <a:pt x="298" y="12"/>
                  </a:cubicBezTo>
                  <a:cubicBezTo>
                    <a:pt x="296" y="13"/>
                    <a:pt x="296" y="10"/>
                    <a:pt x="294" y="9"/>
                  </a:cubicBezTo>
                  <a:cubicBezTo>
                    <a:pt x="293" y="10"/>
                    <a:pt x="291" y="11"/>
                    <a:pt x="290" y="12"/>
                  </a:cubicBezTo>
                  <a:cubicBezTo>
                    <a:pt x="287" y="13"/>
                    <a:pt x="287" y="6"/>
                    <a:pt x="286" y="5"/>
                  </a:cubicBezTo>
                  <a:cubicBezTo>
                    <a:pt x="283" y="4"/>
                    <a:pt x="282" y="7"/>
                    <a:pt x="280" y="7"/>
                  </a:cubicBezTo>
                  <a:cubicBezTo>
                    <a:pt x="279" y="4"/>
                    <a:pt x="281" y="3"/>
                    <a:pt x="279" y="0"/>
                  </a:cubicBezTo>
                  <a:cubicBezTo>
                    <a:pt x="269" y="2"/>
                    <a:pt x="268" y="6"/>
                    <a:pt x="265" y="12"/>
                  </a:cubicBezTo>
                  <a:cubicBezTo>
                    <a:pt x="263" y="12"/>
                    <a:pt x="260" y="12"/>
                    <a:pt x="258" y="12"/>
                  </a:cubicBezTo>
                  <a:cubicBezTo>
                    <a:pt x="258" y="11"/>
                    <a:pt x="258" y="10"/>
                    <a:pt x="256" y="9"/>
                  </a:cubicBezTo>
                  <a:cubicBezTo>
                    <a:pt x="255" y="10"/>
                    <a:pt x="254" y="11"/>
                    <a:pt x="253" y="12"/>
                  </a:cubicBezTo>
                  <a:cubicBezTo>
                    <a:pt x="253" y="12"/>
                    <a:pt x="252" y="12"/>
                    <a:pt x="252" y="12"/>
                  </a:cubicBezTo>
                  <a:cubicBezTo>
                    <a:pt x="251" y="12"/>
                    <a:pt x="251" y="12"/>
                    <a:pt x="251" y="12"/>
                  </a:cubicBezTo>
                  <a:cubicBezTo>
                    <a:pt x="251" y="10"/>
                    <a:pt x="251" y="8"/>
                    <a:pt x="250" y="6"/>
                  </a:cubicBezTo>
                  <a:cubicBezTo>
                    <a:pt x="245" y="7"/>
                    <a:pt x="242" y="1"/>
                    <a:pt x="238" y="6"/>
                  </a:cubicBezTo>
                  <a:cubicBezTo>
                    <a:pt x="237" y="8"/>
                    <a:pt x="238" y="10"/>
                    <a:pt x="237" y="12"/>
                  </a:cubicBezTo>
                  <a:cubicBezTo>
                    <a:pt x="234" y="14"/>
                    <a:pt x="233" y="11"/>
                    <a:pt x="231" y="11"/>
                  </a:cubicBezTo>
                  <a:cubicBezTo>
                    <a:pt x="228" y="12"/>
                    <a:pt x="228" y="14"/>
                    <a:pt x="228" y="16"/>
                  </a:cubicBezTo>
                  <a:cubicBezTo>
                    <a:pt x="227" y="17"/>
                    <a:pt x="225" y="18"/>
                    <a:pt x="224" y="18"/>
                  </a:cubicBezTo>
                  <a:cubicBezTo>
                    <a:pt x="223" y="17"/>
                    <a:pt x="222" y="16"/>
                    <a:pt x="220" y="16"/>
                  </a:cubicBezTo>
                  <a:cubicBezTo>
                    <a:pt x="216" y="23"/>
                    <a:pt x="203" y="28"/>
                    <a:pt x="195" y="26"/>
                  </a:cubicBezTo>
                  <a:cubicBezTo>
                    <a:pt x="193" y="27"/>
                    <a:pt x="193" y="28"/>
                    <a:pt x="192" y="29"/>
                  </a:cubicBezTo>
                  <a:cubicBezTo>
                    <a:pt x="189" y="29"/>
                    <a:pt x="188" y="28"/>
                    <a:pt x="185" y="29"/>
                  </a:cubicBezTo>
                  <a:cubicBezTo>
                    <a:pt x="184" y="34"/>
                    <a:pt x="179" y="38"/>
                    <a:pt x="175" y="42"/>
                  </a:cubicBezTo>
                  <a:cubicBezTo>
                    <a:pt x="183" y="55"/>
                    <a:pt x="163" y="60"/>
                    <a:pt x="165" y="72"/>
                  </a:cubicBezTo>
                  <a:cubicBezTo>
                    <a:pt x="158" y="75"/>
                    <a:pt x="159" y="82"/>
                    <a:pt x="154" y="86"/>
                  </a:cubicBezTo>
                  <a:cubicBezTo>
                    <a:pt x="156" y="90"/>
                    <a:pt x="158" y="91"/>
                    <a:pt x="157" y="94"/>
                  </a:cubicBezTo>
                  <a:cubicBezTo>
                    <a:pt x="160" y="97"/>
                    <a:pt x="164" y="96"/>
                    <a:pt x="167" y="100"/>
                  </a:cubicBezTo>
                  <a:cubicBezTo>
                    <a:pt x="166" y="102"/>
                    <a:pt x="163" y="104"/>
                    <a:pt x="161" y="107"/>
                  </a:cubicBezTo>
                  <a:cubicBezTo>
                    <a:pt x="163" y="110"/>
                    <a:pt x="158" y="112"/>
                    <a:pt x="161" y="114"/>
                  </a:cubicBezTo>
                  <a:cubicBezTo>
                    <a:pt x="161" y="119"/>
                    <a:pt x="157" y="122"/>
                    <a:pt x="153" y="125"/>
                  </a:cubicBezTo>
                  <a:cubicBezTo>
                    <a:pt x="155" y="130"/>
                    <a:pt x="158" y="131"/>
                    <a:pt x="161" y="135"/>
                  </a:cubicBezTo>
                  <a:cubicBezTo>
                    <a:pt x="161" y="138"/>
                    <a:pt x="159" y="140"/>
                    <a:pt x="159" y="142"/>
                  </a:cubicBezTo>
                  <a:cubicBezTo>
                    <a:pt x="159" y="144"/>
                    <a:pt x="161" y="143"/>
                    <a:pt x="163" y="144"/>
                  </a:cubicBezTo>
                  <a:cubicBezTo>
                    <a:pt x="161" y="148"/>
                    <a:pt x="165" y="153"/>
                    <a:pt x="169" y="152"/>
                  </a:cubicBezTo>
                  <a:cubicBezTo>
                    <a:pt x="169" y="155"/>
                    <a:pt x="170" y="157"/>
                    <a:pt x="173" y="158"/>
                  </a:cubicBezTo>
                  <a:cubicBezTo>
                    <a:pt x="174" y="160"/>
                    <a:pt x="173" y="161"/>
                    <a:pt x="172" y="163"/>
                  </a:cubicBezTo>
                  <a:cubicBezTo>
                    <a:pt x="174" y="164"/>
                    <a:pt x="176" y="164"/>
                    <a:pt x="178" y="164"/>
                  </a:cubicBezTo>
                  <a:cubicBezTo>
                    <a:pt x="177" y="168"/>
                    <a:pt x="180" y="173"/>
                    <a:pt x="184" y="172"/>
                  </a:cubicBezTo>
                  <a:cubicBezTo>
                    <a:pt x="184" y="173"/>
                    <a:pt x="184" y="173"/>
                    <a:pt x="184" y="173"/>
                  </a:cubicBezTo>
                  <a:cubicBezTo>
                    <a:pt x="184" y="174"/>
                    <a:pt x="185" y="175"/>
                    <a:pt x="185" y="177"/>
                  </a:cubicBezTo>
                  <a:cubicBezTo>
                    <a:pt x="186" y="177"/>
                    <a:pt x="186" y="177"/>
                    <a:pt x="186" y="177"/>
                  </a:cubicBezTo>
                  <a:cubicBezTo>
                    <a:pt x="190" y="185"/>
                    <a:pt x="195" y="192"/>
                    <a:pt x="200" y="193"/>
                  </a:cubicBezTo>
                  <a:cubicBezTo>
                    <a:pt x="201" y="193"/>
                    <a:pt x="203" y="193"/>
                    <a:pt x="204" y="193"/>
                  </a:cubicBezTo>
                  <a:cubicBezTo>
                    <a:pt x="204" y="195"/>
                    <a:pt x="203" y="197"/>
                    <a:pt x="203" y="198"/>
                  </a:cubicBezTo>
                  <a:cubicBezTo>
                    <a:pt x="207" y="200"/>
                    <a:pt x="204" y="204"/>
                    <a:pt x="204" y="207"/>
                  </a:cubicBezTo>
                  <a:cubicBezTo>
                    <a:pt x="206" y="206"/>
                    <a:pt x="207" y="206"/>
                    <a:pt x="207" y="208"/>
                  </a:cubicBezTo>
                  <a:cubicBezTo>
                    <a:pt x="208" y="207"/>
                    <a:pt x="209" y="206"/>
                    <a:pt x="209" y="204"/>
                  </a:cubicBezTo>
                  <a:cubicBezTo>
                    <a:pt x="211" y="206"/>
                    <a:pt x="214" y="206"/>
                    <a:pt x="216" y="204"/>
                  </a:cubicBezTo>
                  <a:cubicBezTo>
                    <a:pt x="218" y="209"/>
                    <a:pt x="218" y="216"/>
                    <a:pt x="223" y="217"/>
                  </a:cubicBezTo>
                  <a:cubicBezTo>
                    <a:pt x="225" y="223"/>
                    <a:pt x="222" y="226"/>
                    <a:pt x="223" y="230"/>
                  </a:cubicBezTo>
                  <a:cubicBezTo>
                    <a:pt x="224" y="230"/>
                    <a:pt x="224" y="231"/>
                    <a:pt x="225" y="231"/>
                  </a:cubicBezTo>
                  <a:cubicBezTo>
                    <a:pt x="227" y="229"/>
                    <a:pt x="227" y="227"/>
                    <a:pt x="228" y="225"/>
                  </a:cubicBezTo>
                  <a:cubicBezTo>
                    <a:pt x="230" y="230"/>
                    <a:pt x="232" y="235"/>
                    <a:pt x="234" y="241"/>
                  </a:cubicBezTo>
                  <a:cubicBezTo>
                    <a:pt x="221" y="247"/>
                    <a:pt x="216" y="253"/>
                    <a:pt x="207" y="256"/>
                  </a:cubicBezTo>
                  <a:cubicBezTo>
                    <a:pt x="199" y="259"/>
                    <a:pt x="190" y="257"/>
                    <a:pt x="183" y="258"/>
                  </a:cubicBezTo>
                  <a:cubicBezTo>
                    <a:pt x="174" y="260"/>
                    <a:pt x="163" y="265"/>
                    <a:pt x="154" y="269"/>
                  </a:cubicBezTo>
                  <a:cubicBezTo>
                    <a:pt x="146" y="272"/>
                    <a:pt x="136" y="276"/>
                    <a:pt x="129" y="281"/>
                  </a:cubicBezTo>
                  <a:cubicBezTo>
                    <a:pt x="126" y="283"/>
                    <a:pt x="124" y="288"/>
                    <a:pt x="121" y="291"/>
                  </a:cubicBezTo>
                  <a:cubicBezTo>
                    <a:pt x="114" y="297"/>
                    <a:pt x="104" y="308"/>
                    <a:pt x="98" y="319"/>
                  </a:cubicBezTo>
                  <a:cubicBezTo>
                    <a:pt x="94" y="329"/>
                    <a:pt x="91" y="340"/>
                    <a:pt x="89" y="350"/>
                  </a:cubicBezTo>
                  <a:cubicBezTo>
                    <a:pt x="87" y="361"/>
                    <a:pt x="87" y="373"/>
                    <a:pt x="86" y="387"/>
                  </a:cubicBezTo>
                  <a:cubicBezTo>
                    <a:pt x="84" y="398"/>
                    <a:pt x="82" y="411"/>
                    <a:pt x="81" y="424"/>
                  </a:cubicBezTo>
                  <a:cubicBezTo>
                    <a:pt x="80" y="436"/>
                    <a:pt x="79" y="449"/>
                    <a:pt x="75" y="458"/>
                  </a:cubicBezTo>
                  <a:cubicBezTo>
                    <a:pt x="71" y="469"/>
                    <a:pt x="64" y="475"/>
                    <a:pt x="67" y="489"/>
                  </a:cubicBezTo>
                  <a:cubicBezTo>
                    <a:pt x="72" y="508"/>
                    <a:pt x="51" y="523"/>
                    <a:pt x="43" y="539"/>
                  </a:cubicBezTo>
                  <a:cubicBezTo>
                    <a:pt x="38" y="550"/>
                    <a:pt x="33" y="566"/>
                    <a:pt x="34" y="579"/>
                  </a:cubicBezTo>
                  <a:cubicBezTo>
                    <a:pt x="34" y="584"/>
                    <a:pt x="38" y="591"/>
                    <a:pt x="38" y="597"/>
                  </a:cubicBezTo>
                  <a:cubicBezTo>
                    <a:pt x="40" y="604"/>
                    <a:pt x="39" y="611"/>
                    <a:pt x="41" y="618"/>
                  </a:cubicBezTo>
                  <a:cubicBezTo>
                    <a:pt x="47" y="640"/>
                    <a:pt x="60" y="659"/>
                    <a:pt x="71" y="679"/>
                  </a:cubicBezTo>
                  <a:cubicBezTo>
                    <a:pt x="74" y="686"/>
                    <a:pt x="79" y="693"/>
                    <a:pt x="81" y="699"/>
                  </a:cubicBezTo>
                  <a:cubicBezTo>
                    <a:pt x="82" y="703"/>
                    <a:pt x="81" y="709"/>
                    <a:pt x="82" y="714"/>
                  </a:cubicBezTo>
                  <a:cubicBezTo>
                    <a:pt x="84" y="722"/>
                    <a:pt x="92" y="733"/>
                    <a:pt x="94" y="741"/>
                  </a:cubicBezTo>
                  <a:cubicBezTo>
                    <a:pt x="95" y="748"/>
                    <a:pt x="93" y="756"/>
                    <a:pt x="95" y="763"/>
                  </a:cubicBezTo>
                  <a:cubicBezTo>
                    <a:pt x="96" y="768"/>
                    <a:pt x="99" y="771"/>
                    <a:pt x="100" y="775"/>
                  </a:cubicBezTo>
                  <a:cubicBezTo>
                    <a:pt x="102" y="779"/>
                    <a:pt x="99" y="786"/>
                    <a:pt x="105" y="787"/>
                  </a:cubicBezTo>
                  <a:cubicBezTo>
                    <a:pt x="99" y="806"/>
                    <a:pt x="94" y="828"/>
                    <a:pt x="89" y="852"/>
                  </a:cubicBezTo>
                  <a:cubicBezTo>
                    <a:pt x="84" y="874"/>
                    <a:pt x="84" y="897"/>
                    <a:pt x="86" y="923"/>
                  </a:cubicBezTo>
                  <a:cubicBezTo>
                    <a:pt x="87" y="959"/>
                    <a:pt x="80" y="999"/>
                    <a:pt x="82" y="1036"/>
                  </a:cubicBezTo>
                  <a:cubicBezTo>
                    <a:pt x="83" y="1058"/>
                    <a:pt x="86" y="1079"/>
                    <a:pt x="84" y="1097"/>
                  </a:cubicBezTo>
                  <a:cubicBezTo>
                    <a:pt x="84" y="1105"/>
                    <a:pt x="81" y="1124"/>
                    <a:pt x="87" y="1131"/>
                  </a:cubicBezTo>
                  <a:cubicBezTo>
                    <a:pt x="90" y="1137"/>
                    <a:pt x="98" y="1137"/>
                    <a:pt x="105" y="1141"/>
                  </a:cubicBezTo>
                  <a:cubicBezTo>
                    <a:pt x="106" y="1161"/>
                    <a:pt x="112" y="1177"/>
                    <a:pt x="118" y="1193"/>
                  </a:cubicBezTo>
                  <a:cubicBezTo>
                    <a:pt x="121" y="1202"/>
                    <a:pt x="122" y="1211"/>
                    <a:pt x="126" y="1219"/>
                  </a:cubicBezTo>
                  <a:cubicBezTo>
                    <a:pt x="130" y="1229"/>
                    <a:pt x="139" y="1239"/>
                    <a:pt x="143" y="1250"/>
                  </a:cubicBezTo>
                  <a:cubicBezTo>
                    <a:pt x="149" y="1267"/>
                    <a:pt x="146" y="1285"/>
                    <a:pt x="149" y="1306"/>
                  </a:cubicBezTo>
                  <a:cubicBezTo>
                    <a:pt x="149" y="1312"/>
                    <a:pt x="154" y="1318"/>
                    <a:pt x="154" y="1325"/>
                  </a:cubicBezTo>
                  <a:cubicBezTo>
                    <a:pt x="156" y="1343"/>
                    <a:pt x="147" y="1372"/>
                    <a:pt x="146" y="1390"/>
                  </a:cubicBezTo>
                  <a:cubicBezTo>
                    <a:pt x="143" y="1438"/>
                    <a:pt x="153" y="1490"/>
                    <a:pt x="159" y="1535"/>
                  </a:cubicBezTo>
                  <a:cubicBezTo>
                    <a:pt x="163" y="1569"/>
                    <a:pt x="168" y="1606"/>
                    <a:pt x="173" y="1641"/>
                  </a:cubicBezTo>
                  <a:cubicBezTo>
                    <a:pt x="174" y="1653"/>
                    <a:pt x="178" y="1669"/>
                    <a:pt x="176" y="1676"/>
                  </a:cubicBezTo>
                  <a:cubicBezTo>
                    <a:pt x="176" y="1678"/>
                    <a:pt x="173" y="1680"/>
                    <a:pt x="172" y="1683"/>
                  </a:cubicBezTo>
                  <a:cubicBezTo>
                    <a:pt x="167" y="1693"/>
                    <a:pt x="168" y="1699"/>
                    <a:pt x="157" y="1699"/>
                  </a:cubicBezTo>
                  <a:cubicBezTo>
                    <a:pt x="154" y="1703"/>
                    <a:pt x="151" y="1707"/>
                    <a:pt x="143" y="1706"/>
                  </a:cubicBezTo>
                  <a:cubicBezTo>
                    <a:pt x="140" y="1709"/>
                    <a:pt x="144" y="1712"/>
                    <a:pt x="145" y="1714"/>
                  </a:cubicBezTo>
                  <a:cubicBezTo>
                    <a:pt x="138" y="1716"/>
                    <a:pt x="136" y="1723"/>
                    <a:pt x="131" y="1727"/>
                  </a:cubicBezTo>
                  <a:cubicBezTo>
                    <a:pt x="126" y="1732"/>
                    <a:pt x="118" y="1733"/>
                    <a:pt x="115" y="1741"/>
                  </a:cubicBezTo>
                  <a:cubicBezTo>
                    <a:pt x="121" y="1742"/>
                    <a:pt x="127" y="1735"/>
                    <a:pt x="133" y="1733"/>
                  </a:cubicBezTo>
                  <a:cubicBezTo>
                    <a:pt x="131" y="1739"/>
                    <a:pt x="127" y="1747"/>
                    <a:pt x="116" y="1746"/>
                  </a:cubicBezTo>
                  <a:cubicBezTo>
                    <a:pt x="118" y="1753"/>
                    <a:pt x="110" y="1759"/>
                    <a:pt x="100" y="1758"/>
                  </a:cubicBezTo>
                  <a:cubicBezTo>
                    <a:pt x="99" y="1762"/>
                    <a:pt x="95" y="1766"/>
                    <a:pt x="91" y="1768"/>
                  </a:cubicBezTo>
                  <a:cubicBezTo>
                    <a:pt x="89" y="1769"/>
                    <a:pt x="85" y="1768"/>
                    <a:pt x="81" y="1769"/>
                  </a:cubicBezTo>
                  <a:cubicBezTo>
                    <a:pt x="78" y="1770"/>
                    <a:pt x="76" y="1774"/>
                    <a:pt x="74" y="1775"/>
                  </a:cubicBezTo>
                  <a:cubicBezTo>
                    <a:pt x="71" y="1776"/>
                    <a:pt x="68" y="1774"/>
                    <a:pt x="65" y="1775"/>
                  </a:cubicBezTo>
                  <a:cubicBezTo>
                    <a:pt x="60" y="1776"/>
                    <a:pt x="57" y="1780"/>
                    <a:pt x="53" y="1781"/>
                  </a:cubicBezTo>
                  <a:cubicBezTo>
                    <a:pt x="51" y="1781"/>
                    <a:pt x="45" y="1780"/>
                    <a:pt x="43" y="1780"/>
                  </a:cubicBezTo>
                  <a:cubicBezTo>
                    <a:pt x="30" y="1780"/>
                    <a:pt x="9" y="1787"/>
                    <a:pt x="4" y="1797"/>
                  </a:cubicBezTo>
                  <a:cubicBezTo>
                    <a:pt x="2" y="1801"/>
                    <a:pt x="0" y="1819"/>
                    <a:pt x="3" y="1826"/>
                  </a:cubicBezTo>
                  <a:close/>
                  <a:moveTo>
                    <a:pt x="142" y="607"/>
                  </a:moveTo>
                  <a:cubicBezTo>
                    <a:pt x="130" y="605"/>
                    <a:pt x="130" y="623"/>
                    <a:pt x="131" y="639"/>
                  </a:cubicBezTo>
                  <a:cubicBezTo>
                    <a:pt x="132" y="655"/>
                    <a:pt x="134" y="670"/>
                    <a:pt x="123" y="677"/>
                  </a:cubicBezTo>
                  <a:cubicBezTo>
                    <a:pt x="111" y="654"/>
                    <a:pt x="126" y="611"/>
                    <a:pt x="118" y="588"/>
                  </a:cubicBezTo>
                  <a:cubicBezTo>
                    <a:pt x="117" y="587"/>
                    <a:pt x="114" y="584"/>
                    <a:pt x="114" y="583"/>
                  </a:cubicBezTo>
                  <a:cubicBezTo>
                    <a:pt x="114" y="580"/>
                    <a:pt x="117" y="572"/>
                    <a:pt x="119" y="566"/>
                  </a:cubicBezTo>
                  <a:cubicBezTo>
                    <a:pt x="123" y="553"/>
                    <a:pt x="130" y="547"/>
                    <a:pt x="139" y="542"/>
                  </a:cubicBezTo>
                  <a:cubicBezTo>
                    <a:pt x="151" y="557"/>
                    <a:pt x="148" y="588"/>
                    <a:pt x="142" y="607"/>
                  </a:cubicBezTo>
                  <a:close/>
                  <a:moveTo>
                    <a:pt x="456" y="646"/>
                  </a:moveTo>
                  <a:cubicBezTo>
                    <a:pt x="470" y="589"/>
                    <a:pt x="475" y="511"/>
                    <a:pt x="492" y="463"/>
                  </a:cubicBezTo>
                  <a:cubicBezTo>
                    <a:pt x="492" y="462"/>
                    <a:pt x="492" y="461"/>
                    <a:pt x="493" y="461"/>
                  </a:cubicBezTo>
                  <a:cubicBezTo>
                    <a:pt x="497" y="470"/>
                    <a:pt x="505" y="473"/>
                    <a:pt x="512" y="482"/>
                  </a:cubicBezTo>
                  <a:cubicBezTo>
                    <a:pt x="515" y="486"/>
                    <a:pt x="518" y="492"/>
                    <a:pt x="521" y="496"/>
                  </a:cubicBezTo>
                  <a:cubicBezTo>
                    <a:pt x="532" y="509"/>
                    <a:pt x="545" y="525"/>
                    <a:pt x="556" y="534"/>
                  </a:cubicBezTo>
                  <a:cubicBezTo>
                    <a:pt x="563" y="540"/>
                    <a:pt x="576" y="547"/>
                    <a:pt x="590" y="550"/>
                  </a:cubicBezTo>
                  <a:cubicBezTo>
                    <a:pt x="599" y="552"/>
                    <a:pt x="623" y="550"/>
                    <a:pt x="624" y="560"/>
                  </a:cubicBezTo>
                  <a:cubicBezTo>
                    <a:pt x="624" y="564"/>
                    <a:pt x="614" y="572"/>
                    <a:pt x="609" y="577"/>
                  </a:cubicBezTo>
                  <a:cubicBezTo>
                    <a:pt x="586" y="601"/>
                    <a:pt x="565" y="625"/>
                    <a:pt x="544" y="646"/>
                  </a:cubicBezTo>
                  <a:cubicBezTo>
                    <a:pt x="532" y="658"/>
                    <a:pt x="523" y="668"/>
                    <a:pt x="510" y="678"/>
                  </a:cubicBezTo>
                  <a:cubicBezTo>
                    <a:pt x="503" y="684"/>
                    <a:pt x="497" y="691"/>
                    <a:pt x="492" y="693"/>
                  </a:cubicBezTo>
                  <a:cubicBezTo>
                    <a:pt x="484" y="696"/>
                    <a:pt x="468" y="696"/>
                    <a:pt x="463" y="692"/>
                  </a:cubicBezTo>
                  <a:cubicBezTo>
                    <a:pt x="459" y="689"/>
                    <a:pt x="451" y="674"/>
                    <a:pt x="450" y="670"/>
                  </a:cubicBezTo>
                  <a:cubicBezTo>
                    <a:pt x="450" y="665"/>
                    <a:pt x="454" y="655"/>
                    <a:pt x="456" y="646"/>
                  </a:cubicBezTo>
                  <a:close/>
                  <a:moveTo>
                    <a:pt x="134" y="1732"/>
                  </a:moveTo>
                  <a:cubicBezTo>
                    <a:pt x="137" y="1731"/>
                    <a:pt x="141" y="1725"/>
                    <a:pt x="143" y="1727"/>
                  </a:cubicBezTo>
                  <a:cubicBezTo>
                    <a:pt x="140" y="1728"/>
                    <a:pt x="138" y="1735"/>
                    <a:pt x="134" y="1732"/>
                  </a:cubicBezTo>
                  <a:close/>
                </a:path>
              </a:pathLst>
            </a:custGeom>
            <a:grpFill/>
            <a:ln>
              <a:solidFill>
                <a:schemeClr val="tx1">
                  <a:lumMod val="75000"/>
                  <a:lumOff val="25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
            <p:cNvSpPr>
              <a:spLocks noEditPoints="1"/>
            </p:cNvSpPr>
            <p:nvPr/>
          </p:nvSpPr>
          <p:spPr bwMode="auto">
            <a:xfrm>
              <a:off x="4221689" y="6012879"/>
              <a:ext cx="254527" cy="735903"/>
            </a:xfrm>
            <a:custGeom>
              <a:avLst/>
              <a:gdLst>
                <a:gd name="T0" fmla="*/ 48 w 629"/>
                <a:gd name="T1" fmla="*/ 986 h 1818"/>
                <a:gd name="T2" fmla="*/ 68 w 629"/>
                <a:gd name="T3" fmla="*/ 1080 h 1818"/>
                <a:gd name="T4" fmla="*/ 52 w 629"/>
                <a:gd name="T5" fmla="*/ 1344 h 1818"/>
                <a:gd name="T6" fmla="*/ 39 w 629"/>
                <a:gd name="T7" fmla="*/ 1475 h 1818"/>
                <a:gd name="T8" fmla="*/ 40 w 629"/>
                <a:gd name="T9" fmla="*/ 1679 h 1818"/>
                <a:gd name="T10" fmla="*/ 21 w 629"/>
                <a:gd name="T11" fmla="*/ 1759 h 1818"/>
                <a:gd name="T12" fmla="*/ 35 w 629"/>
                <a:gd name="T13" fmla="*/ 1792 h 1818"/>
                <a:gd name="T14" fmla="*/ 77 w 629"/>
                <a:gd name="T15" fmla="*/ 1805 h 1818"/>
                <a:gd name="T16" fmla="*/ 114 w 629"/>
                <a:gd name="T17" fmla="*/ 1807 h 1818"/>
                <a:gd name="T18" fmla="*/ 164 w 629"/>
                <a:gd name="T19" fmla="*/ 1764 h 1818"/>
                <a:gd name="T20" fmla="*/ 184 w 629"/>
                <a:gd name="T21" fmla="*/ 1534 h 1818"/>
                <a:gd name="T22" fmla="*/ 192 w 629"/>
                <a:gd name="T23" fmla="*/ 1380 h 1818"/>
                <a:gd name="T24" fmla="*/ 217 w 629"/>
                <a:gd name="T25" fmla="*/ 1186 h 1818"/>
                <a:gd name="T26" fmla="*/ 273 w 629"/>
                <a:gd name="T27" fmla="*/ 982 h 1818"/>
                <a:gd name="T28" fmla="*/ 329 w 629"/>
                <a:gd name="T29" fmla="*/ 1200 h 1818"/>
                <a:gd name="T30" fmla="*/ 369 w 629"/>
                <a:gd name="T31" fmla="*/ 1346 h 1818"/>
                <a:gd name="T32" fmla="*/ 404 w 629"/>
                <a:gd name="T33" fmla="*/ 1503 h 1818"/>
                <a:gd name="T34" fmla="*/ 444 w 629"/>
                <a:gd name="T35" fmla="*/ 1681 h 1818"/>
                <a:gd name="T36" fmla="*/ 459 w 629"/>
                <a:gd name="T37" fmla="*/ 1785 h 1818"/>
                <a:gd name="T38" fmla="*/ 508 w 629"/>
                <a:gd name="T39" fmla="*/ 1814 h 1818"/>
                <a:gd name="T40" fmla="*/ 583 w 629"/>
                <a:gd name="T41" fmla="*/ 1817 h 1818"/>
                <a:gd name="T42" fmla="*/ 610 w 629"/>
                <a:gd name="T43" fmla="*/ 1774 h 1818"/>
                <a:gd name="T44" fmla="*/ 584 w 629"/>
                <a:gd name="T45" fmla="*/ 1682 h 1818"/>
                <a:gd name="T46" fmla="*/ 558 w 629"/>
                <a:gd name="T47" fmla="*/ 1538 h 1818"/>
                <a:gd name="T48" fmla="*/ 522 w 629"/>
                <a:gd name="T49" fmla="*/ 1339 h 1818"/>
                <a:gd name="T50" fmla="*/ 490 w 629"/>
                <a:gd name="T51" fmla="*/ 1154 h 1818"/>
                <a:gd name="T52" fmla="*/ 480 w 629"/>
                <a:gd name="T53" fmla="*/ 975 h 1818"/>
                <a:gd name="T54" fmla="*/ 514 w 629"/>
                <a:gd name="T55" fmla="*/ 833 h 1818"/>
                <a:gd name="T56" fmla="*/ 508 w 629"/>
                <a:gd name="T57" fmla="*/ 625 h 1818"/>
                <a:gd name="T58" fmla="*/ 489 w 629"/>
                <a:gd name="T59" fmla="*/ 528 h 1818"/>
                <a:gd name="T60" fmla="*/ 486 w 629"/>
                <a:gd name="T61" fmla="*/ 359 h 1818"/>
                <a:gd name="T62" fmla="*/ 364 w 629"/>
                <a:gd name="T63" fmla="*/ 271 h 1818"/>
                <a:gd name="T64" fmla="*/ 329 w 629"/>
                <a:gd name="T65" fmla="*/ 199 h 1818"/>
                <a:gd name="T66" fmla="*/ 347 w 629"/>
                <a:gd name="T67" fmla="*/ 123 h 1818"/>
                <a:gd name="T68" fmla="*/ 348 w 629"/>
                <a:gd name="T69" fmla="*/ 109 h 1818"/>
                <a:gd name="T70" fmla="*/ 352 w 629"/>
                <a:gd name="T71" fmla="*/ 87 h 1818"/>
                <a:gd name="T72" fmla="*/ 343 w 629"/>
                <a:gd name="T73" fmla="*/ 83 h 1818"/>
                <a:gd name="T74" fmla="*/ 341 w 629"/>
                <a:gd name="T75" fmla="*/ 61 h 1818"/>
                <a:gd name="T76" fmla="*/ 334 w 629"/>
                <a:gd name="T77" fmla="*/ 46 h 1818"/>
                <a:gd name="T78" fmla="*/ 328 w 629"/>
                <a:gd name="T79" fmla="*/ 27 h 1818"/>
                <a:gd name="T80" fmla="*/ 315 w 629"/>
                <a:gd name="T81" fmla="*/ 18 h 1818"/>
                <a:gd name="T82" fmla="*/ 288 w 629"/>
                <a:gd name="T83" fmla="*/ 9 h 1818"/>
                <a:gd name="T84" fmla="*/ 258 w 629"/>
                <a:gd name="T85" fmla="*/ 8 h 1818"/>
                <a:gd name="T86" fmla="*/ 237 w 629"/>
                <a:gd name="T87" fmla="*/ 13 h 1818"/>
                <a:gd name="T88" fmla="*/ 204 w 629"/>
                <a:gd name="T89" fmla="*/ 19 h 1818"/>
                <a:gd name="T90" fmla="*/ 196 w 629"/>
                <a:gd name="T91" fmla="*/ 38 h 1818"/>
                <a:gd name="T92" fmla="*/ 174 w 629"/>
                <a:gd name="T93" fmla="*/ 66 h 1818"/>
                <a:gd name="T94" fmla="*/ 173 w 629"/>
                <a:gd name="T95" fmla="*/ 83 h 1818"/>
                <a:gd name="T96" fmla="*/ 182 w 629"/>
                <a:gd name="T97" fmla="*/ 107 h 1818"/>
                <a:gd name="T98" fmla="*/ 196 w 629"/>
                <a:gd name="T99" fmla="*/ 182 h 1818"/>
                <a:gd name="T100" fmla="*/ 173 w 629"/>
                <a:gd name="T101" fmla="*/ 268 h 1818"/>
                <a:gd name="T102" fmla="*/ 58 w 629"/>
                <a:gd name="T103" fmla="*/ 344 h 1818"/>
                <a:gd name="T104" fmla="*/ 43 w 629"/>
                <a:gd name="T105" fmla="*/ 536 h 1818"/>
                <a:gd name="T106" fmla="*/ 18 w 629"/>
                <a:gd name="T107" fmla="*/ 627 h 1818"/>
                <a:gd name="T108" fmla="*/ 409 w 629"/>
                <a:gd name="T109" fmla="*/ 572 h 1818"/>
                <a:gd name="T110" fmla="*/ 444 w 629"/>
                <a:gd name="T111" fmla="*/ 715 h 1818"/>
                <a:gd name="T112" fmla="*/ 435 w 629"/>
                <a:gd name="T113" fmla="*/ 873 h 1818"/>
                <a:gd name="T114" fmla="*/ 69 w 629"/>
                <a:gd name="T115" fmla="*/ 826 h 1818"/>
                <a:gd name="T116" fmla="*/ 117 w 629"/>
                <a:gd name="T117" fmla="*/ 587 h 1818"/>
                <a:gd name="T118" fmla="*/ 85 w 629"/>
                <a:gd name="T119" fmla="*/ 875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9" h="1818">
                  <a:moveTo>
                    <a:pt x="23" y="832"/>
                  </a:moveTo>
                  <a:cubicBezTo>
                    <a:pt x="25" y="850"/>
                    <a:pt x="23" y="868"/>
                    <a:pt x="24" y="887"/>
                  </a:cubicBezTo>
                  <a:cubicBezTo>
                    <a:pt x="25" y="896"/>
                    <a:pt x="29" y="905"/>
                    <a:pt x="32" y="914"/>
                  </a:cubicBezTo>
                  <a:cubicBezTo>
                    <a:pt x="38" y="937"/>
                    <a:pt x="41" y="963"/>
                    <a:pt x="48" y="986"/>
                  </a:cubicBezTo>
                  <a:cubicBezTo>
                    <a:pt x="51" y="994"/>
                    <a:pt x="54" y="1002"/>
                    <a:pt x="56" y="1014"/>
                  </a:cubicBezTo>
                  <a:cubicBezTo>
                    <a:pt x="59" y="1024"/>
                    <a:pt x="61" y="1033"/>
                    <a:pt x="65" y="1043"/>
                  </a:cubicBezTo>
                  <a:cubicBezTo>
                    <a:pt x="67" y="1046"/>
                    <a:pt x="70" y="1052"/>
                    <a:pt x="70" y="1055"/>
                  </a:cubicBezTo>
                  <a:cubicBezTo>
                    <a:pt x="71" y="1062"/>
                    <a:pt x="69" y="1071"/>
                    <a:pt x="68" y="1080"/>
                  </a:cubicBezTo>
                  <a:cubicBezTo>
                    <a:pt x="64" y="1125"/>
                    <a:pt x="60" y="1174"/>
                    <a:pt x="56" y="1224"/>
                  </a:cubicBezTo>
                  <a:cubicBezTo>
                    <a:pt x="55" y="1249"/>
                    <a:pt x="52" y="1274"/>
                    <a:pt x="53" y="1297"/>
                  </a:cubicBezTo>
                  <a:cubicBezTo>
                    <a:pt x="54" y="1303"/>
                    <a:pt x="56" y="1310"/>
                    <a:pt x="56" y="1316"/>
                  </a:cubicBezTo>
                  <a:cubicBezTo>
                    <a:pt x="57" y="1325"/>
                    <a:pt x="53" y="1334"/>
                    <a:pt x="52" y="1344"/>
                  </a:cubicBezTo>
                  <a:cubicBezTo>
                    <a:pt x="51" y="1353"/>
                    <a:pt x="50" y="1363"/>
                    <a:pt x="49" y="1373"/>
                  </a:cubicBezTo>
                  <a:cubicBezTo>
                    <a:pt x="47" y="1391"/>
                    <a:pt x="42" y="1410"/>
                    <a:pt x="40" y="1428"/>
                  </a:cubicBezTo>
                  <a:cubicBezTo>
                    <a:pt x="40" y="1438"/>
                    <a:pt x="42" y="1447"/>
                    <a:pt x="42" y="1457"/>
                  </a:cubicBezTo>
                  <a:cubicBezTo>
                    <a:pt x="42" y="1463"/>
                    <a:pt x="40" y="1469"/>
                    <a:pt x="39" y="1475"/>
                  </a:cubicBezTo>
                  <a:cubicBezTo>
                    <a:pt x="39" y="1492"/>
                    <a:pt x="39" y="1509"/>
                    <a:pt x="40" y="1525"/>
                  </a:cubicBezTo>
                  <a:cubicBezTo>
                    <a:pt x="42" y="1540"/>
                    <a:pt x="45" y="1556"/>
                    <a:pt x="46" y="1571"/>
                  </a:cubicBezTo>
                  <a:cubicBezTo>
                    <a:pt x="47" y="1585"/>
                    <a:pt x="44" y="1598"/>
                    <a:pt x="44" y="1611"/>
                  </a:cubicBezTo>
                  <a:cubicBezTo>
                    <a:pt x="44" y="1635"/>
                    <a:pt x="46" y="1658"/>
                    <a:pt x="40" y="1679"/>
                  </a:cubicBezTo>
                  <a:cubicBezTo>
                    <a:pt x="36" y="1696"/>
                    <a:pt x="26" y="1706"/>
                    <a:pt x="31" y="1726"/>
                  </a:cubicBezTo>
                  <a:cubicBezTo>
                    <a:pt x="32" y="1729"/>
                    <a:pt x="35" y="1733"/>
                    <a:pt x="35" y="1737"/>
                  </a:cubicBezTo>
                  <a:cubicBezTo>
                    <a:pt x="35" y="1741"/>
                    <a:pt x="22" y="1752"/>
                    <a:pt x="20" y="1758"/>
                  </a:cubicBezTo>
                  <a:cubicBezTo>
                    <a:pt x="19" y="1760"/>
                    <a:pt x="20" y="1762"/>
                    <a:pt x="21" y="1759"/>
                  </a:cubicBezTo>
                  <a:cubicBezTo>
                    <a:pt x="21" y="1759"/>
                    <a:pt x="22" y="1762"/>
                    <a:pt x="23" y="1761"/>
                  </a:cubicBezTo>
                  <a:cubicBezTo>
                    <a:pt x="24" y="1761"/>
                    <a:pt x="25" y="1759"/>
                    <a:pt x="27" y="1759"/>
                  </a:cubicBezTo>
                  <a:cubicBezTo>
                    <a:pt x="32" y="1760"/>
                    <a:pt x="38" y="1765"/>
                    <a:pt x="44" y="1766"/>
                  </a:cubicBezTo>
                  <a:cubicBezTo>
                    <a:pt x="43" y="1774"/>
                    <a:pt x="32" y="1782"/>
                    <a:pt x="35" y="1792"/>
                  </a:cubicBezTo>
                  <a:cubicBezTo>
                    <a:pt x="37" y="1798"/>
                    <a:pt x="46" y="1802"/>
                    <a:pt x="53" y="1799"/>
                  </a:cubicBezTo>
                  <a:cubicBezTo>
                    <a:pt x="53" y="1804"/>
                    <a:pt x="58" y="1802"/>
                    <a:pt x="63" y="1803"/>
                  </a:cubicBezTo>
                  <a:cubicBezTo>
                    <a:pt x="64" y="1803"/>
                    <a:pt x="63" y="1801"/>
                    <a:pt x="66" y="1803"/>
                  </a:cubicBezTo>
                  <a:cubicBezTo>
                    <a:pt x="69" y="1805"/>
                    <a:pt x="71" y="1807"/>
                    <a:pt x="77" y="1805"/>
                  </a:cubicBezTo>
                  <a:cubicBezTo>
                    <a:pt x="81" y="1804"/>
                    <a:pt x="78" y="1803"/>
                    <a:pt x="83" y="1805"/>
                  </a:cubicBezTo>
                  <a:cubicBezTo>
                    <a:pt x="84" y="1806"/>
                    <a:pt x="85" y="1806"/>
                    <a:pt x="87" y="1806"/>
                  </a:cubicBezTo>
                  <a:cubicBezTo>
                    <a:pt x="91" y="1806"/>
                    <a:pt x="96" y="1803"/>
                    <a:pt x="100" y="1803"/>
                  </a:cubicBezTo>
                  <a:cubicBezTo>
                    <a:pt x="105" y="1803"/>
                    <a:pt x="110" y="1807"/>
                    <a:pt x="114" y="1807"/>
                  </a:cubicBezTo>
                  <a:cubicBezTo>
                    <a:pt x="119" y="1807"/>
                    <a:pt x="124" y="1804"/>
                    <a:pt x="130" y="1802"/>
                  </a:cubicBezTo>
                  <a:cubicBezTo>
                    <a:pt x="137" y="1800"/>
                    <a:pt x="144" y="1800"/>
                    <a:pt x="146" y="1797"/>
                  </a:cubicBezTo>
                  <a:cubicBezTo>
                    <a:pt x="152" y="1789"/>
                    <a:pt x="148" y="1772"/>
                    <a:pt x="148" y="1761"/>
                  </a:cubicBezTo>
                  <a:cubicBezTo>
                    <a:pt x="157" y="1758"/>
                    <a:pt x="157" y="1762"/>
                    <a:pt x="164" y="1764"/>
                  </a:cubicBezTo>
                  <a:cubicBezTo>
                    <a:pt x="171" y="1750"/>
                    <a:pt x="175" y="1734"/>
                    <a:pt x="180" y="1715"/>
                  </a:cubicBezTo>
                  <a:cubicBezTo>
                    <a:pt x="182" y="1709"/>
                    <a:pt x="185" y="1703"/>
                    <a:pt x="186" y="1696"/>
                  </a:cubicBezTo>
                  <a:cubicBezTo>
                    <a:pt x="187" y="1680"/>
                    <a:pt x="185" y="1661"/>
                    <a:pt x="185" y="1642"/>
                  </a:cubicBezTo>
                  <a:cubicBezTo>
                    <a:pt x="185" y="1606"/>
                    <a:pt x="184" y="1570"/>
                    <a:pt x="184" y="1534"/>
                  </a:cubicBezTo>
                  <a:cubicBezTo>
                    <a:pt x="183" y="1515"/>
                    <a:pt x="186" y="1497"/>
                    <a:pt x="185" y="1480"/>
                  </a:cubicBezTo>
                  <a:cubicBezTo>
                    <a:pt x="184" y="1472"/>
                    <a:pt x="181" y="1463"/>
                    <a:pt x="180" y="1454"/>
                  </a:cubicBezTo>
                  <a:cubicBezTo>
                    <a:pt x="179" y="1440"/>
                    <a:pt x="181" y="1417"/>
                    <a:pt x="185" y="1402"/>
                  </a:cubicBezTo>
                  <a:cubicBezTo>
                    <a:pt x="186" y="1395"/>
                    <a:pt x="191" y="1388"/>
                    <a:pt x="192" y="1380"/>
                  </a:cubicBezTo>
                  <a:cubicBezTo>
                    <a:pt x="194" y="1363"/>
                    <a:pt x="190" y="1345"/>
                    <a:pt x="191" y="1328"/>
                  </a:cubicBezTo>
                  <a:cubicBezTo>
                    <a:pt x="192" y="1314"/>
                    <a:pt x="196" y="1302"/>
                    <a:pt x="197" y="1291"/>
                  </a:cubicBezTo>
                  <a:cubicBezTo>
                    <a:pt x="199" y="1277"/>
                    <a:pt x="196" y="1260"/>
                    <a:pt x="199" y="1245"/>
                  </a:cubicBezTo>
                  <a:cubicBezTo>
                    <a:pt x="202" y="1225"/>
                    <a:pt x="212" y="1206"/>
                    <a:pt x="217" y="1186"/>
                  </a:cubicBezTo>
                  <a:cubicBezTo>
                    <a:pt x="226" y="1143"/>
                    <a:pt x="237" y="1105"/>
                    <a:pt x="244" y="1059"/>
                  </a:cubicBezTo>
                  <a:cubicBezTo>
                    <a:pt x="249" y="1029"/>
                    <a:pt x="255" y="1004"/>
                    <a:pt x="255" y="969"/>
                  </a:cubicBezTo>
                  <a:cubicBezTo>
                    <a:pt x="258" y="965"/>
                    <a:pt x="261" y="972"/>
                    <a:pt x="264" y="974"/>
                  </a:cubicBezTo>
                  <a:cubicBezTo>
                    <a:pt x="267" y="977"/>
                    <a:pt x="272" y="979"/>
                    <a:pt x="273" y="982"/>
                  </a:cubicBezTo>
                  <a:cubicBezTo>
                    <a:pt x="276" y="986"/>
                    <a:pt x="275" y="995"/>
                    <a:pt x="276" y="1002"/>
                  </a:cubicBezTo>
                  <a:cubicBezTo>
                    <a:pt x="281" y="1018"/>
                    <a:pt x="289" y="1038"/>
                    <a:pt x="293" y="1054"/>
                  </a:cubicBezTo>
                  <a:cubicBezTo>
                    <a:pt x="298" y="1079"/>
                    <a:pt x="303" y="1105"/>
                    <a:pt x="310" y="1128"/>
                  </a:cubicBezTo>
                  <a:cubicBezTo>
                    <a:pt x="316" y="1152"/>
                    <a:pt x="323" y="1176"/>
                    <a:pt x="329" y="1200"/>
                  </a:cubicBezTo>
                  <a:cubicBezTo>
                    <a:pt x="332" y="1212"/>
                    <a:pt x="335" y="1223"/>
                    <a:pt x="340" y="1235"/>
                  </a:cubicBezTo>
                  <a:cubicBezTo>
                    <a:pt x="344" y="1245"/>
                    <a:pt x="350" y="1257"/>
                    <a:pt x="352" y="1267"/>
                  </a:cubicBezTo>
                  <a:cubicBezTo>
                    <a:pt x="355" y="1280"/>
                    <a:pt x="353" y="1295"/>
                    <a:pt x="356" y="1310"/>
                  </a:cubicBezTo>
                  <a:cubicBezTo>
                    <a:pt x="358" y="1322"/>
                    <a:pt x="366" y="1333"/>
                    <a:pt x="369" y="1346"/>
                  </a:cubicBezTo>
                  <a:cubicBezTo>
                    <a:pt x="375" y="1368"/>
                    <a:pt x="370" y="1392"/>
                    <a:pt x="377" y="1413"/>
                  </a:cubicBezTo>
                  <a:cubicBezTo>
                    <a:pt x="378" y="1418"/>
                    <a:pt x="382" y="1423"/>
                    <a:pt x="384" y="1427"/>
                  </a:cubicBezTo>
                  <a:cubicBezTo>
                    <a:pt x="390" y="1439"/>
                    <a:pt x="400" y="1456"/>
                    <a:pt x="403" y="1470"/>
                  </a:cubicBezTo>
                  <a:cubicBezTo>
                    <a:pt x="404" y="1481"/>
                    <a:pt x="403" y="1493"/>
                    <a:pt x="404" y="1503"/>
                  </a:cubicBezTo>
                  <a:cubicBezTo>
                    <a:pt x="405" y="1521"/>
                    <a:pt x="413" y="1542"/>
                    <a:pt x="416" y="1562"/>
                  </a:cubicBezTo>
                  <a:cubicBezTo>
                    <a:pt x="421" y="1583"/>
                    <a:pt x="419" y="1606"/>
                    <a:pt x="425" y="1625"/>
                  </a:cubicBezTo>
                  <a:cubicBezTo>
                    <a:pt x="428" y="1633"/>
                    <a:pt x="434" y="1641"/>
                    <a:pt x="437" y="1651"/>
                  </a:cubicBezTo>
                  <a:cubicBezTo>
                    <a:pt x="440" y="1661"/>
                    <a:pt x="443" y="1670"/>
                    <a:pt x="444" y="1681"/>
                  </a:cubicBezTo>
                  <a:cubicBezTo>
                    <a:pt x="445" y="1693"/>
                    <a:pt x="443" y="1704"/>
                    <a:pt x="444" y="1716"/>
                  </a:cubicBezTo>
                  <a:cubicBezTo>
                    <a:pt x="445" y="1726"/>
                    <a:pt x="451" y="1734"/>
                    <a:pt x="452" y="1743"/>
                  </a:cubicBezTo>
                  <a:cubicBezTo>
                    <a:pt x="452" y="1749"/>
                    <a:pt x="448" y="1755"/>
                    <a:pt x="448" y="1760"/>
                  </a:cubicBezTo>
                  <a:cubicBezTo>
                    <a:pt x="449" y="1771"/>
                    <a:pt x="457" y="1775"/>
                    <a:pt x="459" y="1785"/>
                  </a:cubicBezTo>
                  <a:cubicBezTo>
                    <a:pt x="462" y="1784"/>
                    <a:pt x="460" y="1779"/>
                    <a:pt x="463" y="1778"/>
                  </a:cubicBezTo>
                  <a:cubicBezTo>
                    <a:pt x="473" y="1781"/>
                    <a:pt x="480" y="1787"/>
                    <a:pt x="489" y="1790"/>
                  </a:cubicBezTo>
                  <a:cubicBezTo>
                    <a:pt x="491" y="1794"/>
                    <a:pt x="485" y="1797"/>
                    <a:pt x="487" y="1804"/>
                  </a:cubicBezTo>
                  <a:cubicBezTo>
                    <a:pt x="493" y="1806"/>
                    <a:pt x="499" y="1811"/>
                    <a:pt x="508" y="1814"/>
                  </a:cubicBezTo>
                  <a:cubicBezTo>
                    <a:pt x="517" y="1816"/>
                    <a:pt x="528" y="1814"/>
                    <a:pt x="539" y="1815"/>
                  </a:cubicBezTo>
                  <a:cubicBezTo>
                    <a:pt x="545" y="1815"/>
                    <a:pt x="550" y="1818"/>
                    <a:pt x="555" y="1818"/>
                  </a:cubicBezTo>
                  <a:cubicBezTo>
                    <a:pt x="560" y="1818"/>
                    <a:pt x="567" y="1815"/>
                    <a:pt x="571" y="1815"/>
                  </a:cubicBezTo>
                  <a:cubicBezTo>
                    <a:pt x="575" y="1815"/>
                    <a:pt x="579" y="1817"/>
                    <a:pt x="583" y="1817"/>
                  </a:cubicBezTo>
                  <a:cubicBezTo>
                    <a:pt x="593" y="1818"/>
                    <a:pt x="604" y="1816"/>
                    <a:pt x="613" y="1814"/>
                  </a:cubicBezTo>
                  <a:cubicBezTo>
                    <a:pt x="628" y="1810"/>
                    <a:pt x="629" y="1811"/>
                    <a:pt x="628" y="1794"/>
                  </a:cubicBezTo>
                  <a:cubicBezTo>
                    <a:pt x="628" y="1790"/>
                    <a:pt x="628" y="1785"/>
                    <a:pt x="627" y="1783"/>
                  </a:cubicBezTo>
                  <a:cubicBezTo>
                    <a:pt x="623" y="1777"/>
                    <a:pt x="616" y="1776"/>
                    <a:pt x="610" y="1774"/>
                  </a:cubicBezTo>
                  <a:cubicBezTo>
                    <a:pt x="608" y="1767"/>
                    <a:pt x="609" y="1761"/>
                    <a:pt x="607" y="1754"/>
                  </a:cubicBezTo>
                  <a:cubicBezTo>
                    <a:pt x="604" y="1746"/>
                    <a:pt x="597" y="1741"/>
                    <a:pt x="596" y="1736"/>
                  </a:cubicBezTo>
                  <a:cubicBezTo>
                    <a:pt x="594" y="1729"/>
                    <a:pt x="597" y="1718"/>
                    <a:pt x="596" y="1711"/>
                  </a:cubicBezTo>
                  <a:cubicBezTo>
                    <a:pt x="594" y="1701"/>
                    <a:pt x="588" y="1693"/>
                    <a:pt x="584" y="1682"/>
                  </a:cubicBezTo>
                  <a:cubicBezTo>
                    <a:pt x="581" y="1673"/>
                    <a:pt x="578" y="1660"/>
                    <a:pt x="576" y="1648"/>
                  </a:cubicBezTo>
                  <a:cubicBezTo>
                    <a:pt x="573" y="1636"/>
                    <a:pt x="573" y="1623"/>
                    <a:pt x="570" y="1611"/>
                  </a:cubicBezTo>
                  <a:cubicBezTo>
                    <a:pt x="567" y="1598"/>
                    <a:pt x="560" y="1586"/>
                    <a:pt x="558" y="1574"/>
                  </a:cubicBezTo>
                  <a:cubicBezTo>
                    <a:pt x="557" y="1562"/>
                    <a:pt x="559" y="1550"/>
                    <a:pt x="558" y="1538"/>
                  </a:cubicBezTo>
                  <a:cubicBezTo>
                    <a:pt x="557" y="1513"/>
                    <a:pt x="548" y="1487"/>
                    <a:pt x="543" y="1463"/>
                  </a:cubicBezTo>
                  <a:cubicBezTo>
                    <a:pt x="542" y="1454"/>
                    <a:pt x="542" y="1446"/>
                    <a:pt x="541" y="1437"/>
                  </a:cubicBezTo>
                  <a:cubicBezTo>
                    <a:pt x="539" y="1415"/>
                    <a:pt x="529" y="1396"/>
                    <a:pt x="525" y="1375"/>
                  </a:cubicBezTo>
                  <a:cubicBezTo>
                    <a:pt x="523" y="1363"/>
                    <a:pt x="524" y="1351"/>
                    <a:pt x="522" y="1339"/>
                  </a:cubicBezTo>
                  <a:cubicBezTo>
                    <a:pt x="520" y="1329"/>
                    <a:pt x="517" y="1318"/>
                    <a:pt x="516" y="1307"/>
                  </a:cubicBezTo>
                  <a:cubicBezTo>
                    <a:pt x="515" y="1300"/>
                    <a:pt x="516" y="1291"/>
                    <a:pt x="516" y="1282"/>
                  </a:cubicBezTo>
                  <a:cubicBezTo>
                    <a:pt x="514" y="1262"/>
                    <a:pt x="508" y="1240"/>
                    <a:pt x="503" y="1218"/>
                  </a:cubicBezTo>
                  <a:cubicBezTo>
                    <a:pt x="498" y="1196"/>
                    <a:pt x="494" y="1175"/>
                    <a:pt x="490" y="1154"/>
                  </a:cubicBezTo>
                  <a:cubicBezTo>
                    <a:pt x="484" y="1120"/>
                    <a:pt x="472" y="1082"/>
                    <a:pt x="464" y="1045"/>
                  </a:cubicBezTo>
                  <a:cubicBezTo>
                    <a:pt x="463" y="1039"/>
                    <a:pt x="461" y="1032"/>
                    <a:pt x="461" y="1029"/>
                  </a:cubicBezTo>
                  <a:cubicBezTo>
                    <a:pt x="462" y="1023"/>
                    <a:pt x="468" y="1017"/>
                    <a:pt x="470" y="1012"/>
                  </a:cubicBezTo>
                  <a:cubicBezTo>
                    <a:pt x="474" y="1001"/>
                    <a:pt x="477" y="988"/>
                    <a:pt x="480" y="975"/>
                  </a:cubicBezTo>
                  <a:cubicBezTo>
                    <a:pt x="484" y="964"/>
                    <a:pt x="490" y="953"/>
                    <a:pt x="493" y="942"/>
                  </a:cubicBezTo>
                  <a:cubicBezTo>
                    <a:pt x="497" y="930"/>
                    <a:pt x="499" y="917"/>
                    <a:pt x="503" y="905"/>
                  </a:cubicBezTo>
                  <a:cubicBezTo>
                    <a:pt x="506" y="893"/>
                    <a:pt x="515" y="883"/>
                    <a:pt x="517" y="873"/>
                  </a:cubicBezTo>
                  <a:cubicBezTo>
                    <a:pt x="519" y="859"/>
                    <a:pt x="515" y="847"/>
                    <a:pt x="514" y="833"/>
                  </a:cubicBezTo>
                  <a:cubicBezTo>
                    <a:pt x="511" y="813"/>
                    <a:pt x="515" y="790"/>
                    <a:pt x="516" y="768"/>
                  </a:cubicBezTo>
                  <a:cubicBezTo>
                    <a:pt x="517" y="742"/>
                    <a:pt x="520" y="712"/>
                    <a:pt x="517" y="686"/>
                  </a:cubicBezTo>
                  <a:cubicBezTo>
                    <a:pt x="515" y="676"/>
                    <a:pt x="514" y="665"/>
                    <a:pt x="513" y="655"/>
                  </a:cubicBezTo>
                  <a:cubicBezTo>
                    <a:pt x="511" y="644"/>
                    <a:pt x="510" y="634"/>
                    <a:pt x="508" y="625"/>
                  </a:cubicBezTo>
                  <a:cubicBezTo>
                    <a:pt x="505" y="613"/>
                    <a:pt x="498" y="602"/>
                    <a:pt x="495" y="591"/>
                  </a:cubicBezTo>
                  <a:cubicBezTo>
                    <a:pt x="493" y="583"/>
                    <a:pt x="493" y="573"/>
                    <a:pt x="492" y="564"/>
                  </a:cubicBezTo>
                  <a:cubicBezTo>
                    <a:pt x="491" y="555"/>
                    <a:pt x="488" y="546"/>
                    <a:pt x="488" y="540"/>
                  </a:cubicBezTo>
                  <a:cubicBezTo>
                    <a:pt x="488" y="536"/>
                    <a:pt x="489" y="531"/>
                    <a:pt x="489" y="528"/>
                  </a:cubicBezTo>
                  <a:cubicBezTo>
                    <a:pt x="489" y="524"/>
                    <a:pt x="486" y="520"/>
                    <a:pt x="485" y="516"/>
                  </a:cubicBezTo>
                  <a:cubicBezTo>
                    <a:pt x="480" y="493"/>
                    <a:pt x="491" y="470"/>
                    <a:pt x="491" y="446"/>
                  </a:cubicBezTo>
                  <a:cubicBezTo>
                    <a:pt x="491" y="431"/>
                    <a:pt x="489" y="417"/>
                    <a:pt x="489" y="403"/>
                  </a:cubicBezTo>
                  <a:cubicBezTo>
                    <a:pt x="489" y="388"/>
                    <a:pt x="490" y="372"/>
                    <a:pt x="486" y="359"/>
                  </a:cubicBezTo>
                  <a:cubicBezTo>
                    <a:pt x="480" y="342"/>
                    <a:pt x="464" y="322"/>
                    <a:pt x="451" y="312"/>
                  </a:cubicBezTo>
                  <a:cubicBezTo>
                    <a:pt x="442" y="305"/>
                    <a:pt x="430" y="299"/>
                    <a:pt x="420" y="294"/>
                  </a:cubicBezTo>
                  <a:cubicBezTo>
                    <a:pt x="408" y="289"/>
                    <a:pt x="396" y="287"/>
                    <a:pt x="383" y="282"/>
                  </a:cubicBezTo>
                  <a:cubicBezTo>
                    <a:pt x="377" y="280"/>
                    <a:pt x="371" y="275"/>
                    <a:pt x="364" y="271"/>
                  </a:cubicBezTo>
                  <a:cubicBezTo>
                    <a:pt x="357" y="268"/>
                    <a:pt x="349" y="267"/>
                    <a:pt x="343" y="264"/>
                  </a:cubicBezTo>
                  <a:cubicBezTo>
                    <a:pt x="335" y="260"/>
                    <a:pt x="329" y="247"/>
                    <a:pt x="316" y="249"/>
                  </a:cubicBezTo>
                  <a:cubicBezTo>
                    <a:pt x="316" y="242"/>
                    <a:pt x="315" y="235"/>
                    <a:pt x="317" y="228"/>
                  </a:cubicBezTo>
                  <a:cubicBezTo>
                    <a:pt x="319" y="220"/>
                    <a:pt x="327" y="212"/>
                    <a:pt x="329" y="199"/>
                  </a:cubicBezTo>
                  <a:cubicBezTo>
                    <a:pt x="329" y="195"/>
                    <a:pt x="329" y="189"/>
                    <a:pt x="330" y="187"/>
                  </a:cubicBezTo>
                  <a:cubicBezTo>
                    <a:pt x="331" y="185"/>
                    <a:pt x="338" y="185"/>
                    <a:pt x="341" y="183"/>
                  </a:cubicBezTo>
                  <a:cubicBezTo>
                    <a:pt x="342" y="181"/>
                    <a:pt x="347" y="172"/>
                    <a:pt x="348" y="168"/>
                  </a:cubicBezTo>
                  <a:cubicBezTo>
                    <a:pt x="350" y="160"/>
                    <a:pt x="355" y="125"/>
                    <a:pt x="347" y="123"/>
                  </a:cubicBezTo>
                  <a:cubicBezTo>
                    <a:pt x="347" y="122"/>
                    <a:pt x="347" y="122"/>
                    <a:pt x="347" y="121"/>
                  </a:cubicBezTo>
                  <a:cubicBezTo>
                    <a:pt x="348" y="119"/>
                    <a:pt x="351" y="118"/>
                    <a:pt x="352" y="117"/>
                  </a:cubicBezTo>
                  <a:cubicBezTo>
                    <a:pt x="352" y="114"/>
                    <a:pt x="353" y="113"/>
                    <a:pt x="353" y="111"/>
                  </a:cubicBezTo>
                  <a:cubicBezTo>
                    <a:pt x="351" y="110"/>
                    <a:pt x="349" y="109"/>
                    <a:pt x="348" y="109"/>
                  </a:cubicBezTo>
                  <a:cubicBezTo>
                    <a:pt x="347" y="107"/>
                    <a:pt x="348" y="106"/>
                    <a:pt x="349" y="106"/>
                  </a:cubicBezTo>
                  <a:cubicBezTo>
                    <a:pt x="348" y="104"/>
                    <a:pt x="347" y="103"/>
                    <a:pt x="346" y="102"/>
                  </a:cubicBezTo>
                  <a:cubicBezTo>
                    <a:pt x="347" y="100"/>
                    <a:pt x="352" y="98"/>
                    <a:pt x="348" y="94"/>
                  </a:cubicBezTo>
                  <a:cubicBezTo>
                    <a:pt x="351" y="94"/>
                    <a:pt x="353" y="90"/>
                    <a:pt x="352" y="87"/>
                  </a:cubicBezTo>
                  <a:cubicBezTo>
                    <a:pt x="351" y="87"/>
                    <a:pt x="350" y="87"/>
                    <a:pt x="349" y="87"/>
                  </a:cubicBezTo>
                  <a:cubicBezTo>
                    <a:pt x="349" y="85"/>
                    <a:pt x="350" y="84"/>
                    <a:pt x="349" y="83"/>
                  </a:cubicBezTo>
                  <a:cubicBezTo>
                    <a:pt x="346" y="82"/>
                    <a:pt x="345" y="83"/>
                    <a:pt x="343" y="83"/>
                  </a:cubicBezTo>
                  <a:cubicBezTo>
                    <a:pt x="343" y="83"/>
                    <a:pt x="343" y="83"/>
                    <a:pt x="343" y="83"/>
                  </a:cubicBezTo>
                  <a:cubicBezTo>
                    <a:pt x="345" y="78"/>
                    <a:pt x="347" y="75"/>
                    <a:pt x="350" y="71"/>
                  </a:cubicBezTo>
                  <a:cubicBezTo>
                    <a:pt x="349" y="70"/>
                    <a:pt x="350" y="67"/>
                    <a:pt x="349" y="65"/>
                  </a:cubicBezTo>
                  <a:cubicBezTo>
                    <a:pt x="347" y="65"/>
                    <a:pt x="346" y="65"/>
                    <a:pt x="345" y="65"/>
                  </a:cubicBezTo>
                  <a:cubicBezTo>
                    <a:pt x="344" y="63"/>
                    <a:pt x="344" y="61"/>
                    <a:pt x="341" y="61"/>
                  </a:cubicBezTo>
                  <a:cubicBezTo>
                    <a:pt x="344" y="56"/>
                    <a:pt x="339" y="54"/>
                    <a:pt x="340" y="50"/>
                  </a:cubicBezTo>
                  <a:cubicBezTo>
                    <a:pt x="338" y="49"/>
                    <a:pt x="337" y="50"/>
                    <a:pt x="336" y="50"/>
                  </a:cubicBezTo>
                  <a:cubicBezTo>
                    <a:pt x="335" y="49"/>
                    <a:pt x="335" y="48"/>
                    <a:pt x="334" y="47"/>
                  </a:cubicBezTo>
                  <a:cubicBezTo>
                    <a:pt x="334" y="47"/>
                    <a:pt x="334" y="46"/>
                    <a:pt x="334" y="46"/>
                  </a:cubicBezTo>
                  <a:cubicBezTo>
                    <a:pt x="335" y="45"/>
                    <a:pt x="337" y="44"/>
                    <a:pt x="338" y="42"/>
                  </a:cubicBezTo>
                  <a:cubicBezTo>
                    <a:pt x="337" y="39"/>
                    <a:pt x="334" y="36"/>
                    <a:pt x="334" y="32"/>
                  </a:cubicBezTo>
                  <a:cubicBezTo>
                    <a:pt x="332" y="32"/>
                    <a:pt x="329" y="32"/>
                    <a:pt x="328" y="32"/>
                  </a:cubicBezTo>
                  <a:cubicBezTo>
                    <a:pt x="328" y="30"/>
                    <a:pt x="329" y="29"/>
                    <a:pt x="328" y="27"/>
                  </a:cubicBezTo>
                  <a:cubicBezTo>
                    <a:pt x="326" y="27"/>
                    <a:pt x="326" y="27"/>
                    <a:pt x="323" y="27"/>
                  </a:cubicBezTo>
                  <a:cubicBezTo>
                    <a:pt x="322" y="27"/>
                    <a:pt x="323" y="24"/>
                    <a:pt x="322" y="23"/>
                  </a:cubicBezTo>
                  <a:cubicBezTo>
                    <a:pt x="320" y="22"/>
                    <a:pt x="319" y="22"/>
                    <a:pt x="318" y="23"/>
                  </a:cubicBezTo>
                  <a:cubicBezTo>
                    <a:pt x="317" y="22"/>
                    <a:pt x="316" y="20"/>
                    <a:pt x="315" y="18"/>
                  </a:cubicBezTo>
                  <a:cubicBezTo>
                    <a:pt x="313" y="18"/>
                    <a:pt x="311" y="19"/>
                    <a:pt x="309" y="20"/>
                  </a:cubicBezTo>
                  <a:cubicBezTo>
                    <a:pt x="304" y="19"/>
                    <a:pt x="306" y="12"/>
                    <a:pt x="304" y="8"/>
                  </a:cubicBezTo>
                  <a:cubicBezTo>
                    <a:pt x="301" y="8"/>
                    <a:pt x="300" y="10"/>
                    <a:pt x="298" y="11"/>
                  </a:cubicBezTo>
                  <a:cubicBezTo>
                    <a:pt x="294" y="10"/>
                    <a:pt x="290" y="12"/>
                    <a:pt x="288" y="9"/>
                  </a:cubicBezTo>
                  <a:cubicBezTo>
                    <a:pt x="281" y="11"/>
                    <a:pt x="275" y="7"/>
                    <a:pt x="274" y="1"/>
                  </a:cubicBezTo>
                  <a:cubicBezTo>
                    <a:pt x="270" y="0"/>
                    <a:pt x="270" y="4"/>
                    <a:pt x="268" y="5"/>
                  </a:cubicBezTo>
                  <a:cubicBezTo>
                    <a:pt x="266" y="6"/>
                    <a:pt x="261" y="4"/>
                    <a:pt x="259" y="8"/>
                  </a:cubicBezTo>
                  <a:cubicBezTo>
                    <a:pt x="259" y="8"/>
                    <a:pt x="259" y="8"/>
                    <a:pt x="258" y="8"/>
                  </a:cubicBezTo>
                  <a:cubicBezTo>
                    <a:pt x="257" y="8"/>
                    <a:pt x="256" y="8"/>
                    <a:pt x="255" y="8"/>
                  </a:cubicBezTo>
                  <a:cubicBezTo>
                    <a:pt x="252" y="8"/>
                    <a:pt x="251" y="6"/>
                    <a:pt x="248" y="4"/>
                  </a:cubicBezTo>
                  <a:cubicBezTo>
                    <a:pt x="246" y="8"/>
                    <a:pt x="241" y="9"/>
                    <a:pt x="238" y="12"/>
                  </a:cubicBezTo>
                  <a:cubicBezTo>
                    <a:pt x="238" y="12"/>
                    <a:pt x="237" y="13"/>
                    <a:pt x="237" y="13"/>
                  </a:cubicBezTo>
                  <a:cubicBezTo>
                    <a:pt x="235" y="11"/>
                    <a:pt x="235" y="9"/>
                    <a:pt x="232" y="8"/>
                  </a:cubicBezTo>
                  <a:cubicBezTo>
                    <a:pt x="227" y="10"/>
                    <a:pt x="218" y="10"/>
                    <a:pt x="217" y="16"/>
                  </a:cubicBezTo>
                  <a:cubicBezTo>
                    <a:pt x="215" y="17"/>
                    <a:pt x="213" y="18"/>
                    <a:pt x="212" y="20"/>
                  </a:cubicBezTo>
                  <a:cubicBezTo>
                    <a:pt x="209" y="20"/>
                    <a:pt x="208" y="19"/>
                    <a:pt x="204" y="19"/>
                  </a:cubicBezTo>
                  <a:cubicBezTo>
                    <a:pt x="205" y="25"/>
                    <a:pt x="198" y="24"/>
                    <a:pt x="196" y="26"/>
                  </a:cubicBezTo>
                  <a:cubicBezTo>
                    <a:pt x="196" y="28"/>
                    <a:pt x="198" y="29"/>
                    <a:pt x="199" y="30"/>
                  </a:cubicBezTo>
                  <a:cubicBezTo>
                    <a:pt x="198" y="33"/>
                    <a:pt x="196" y="33"/>
                    <a:pt x="194" y="35"/>
                  </a:cubicBezTo>
                  <a:cubicBezTo>
                    <a:pt x="195" y="35"/>
                    <a:pt x="195" y="37"/>
                    <a:pt x="196" y="38"/>
                  </a:cubicBezTo>
                  <a:cubicBezTo>
                    <a:pt x="191" y="42"/>
                    <a:pt x="187" y="47"/>
                    <a:pt x="181" y="50"/>
                  </a:cubicBezTo>
                  <a:cubicBezTo>
                    <a:pt x="179" y="58"/>
                    <a:pt x="170" y="59"/>
                    <a:pt x="165" y="65"/>
                  </a:cubicBezTo>
                  <a:cubicBezTo>
                    <a:pt x="165" y="67"/>
                    <a:pt x="168" y="65"/>
                    <a:pt x="167" y="67"/>
                  </a:cubicBezTo>
                  <a:cubicBezTo>
                    <a:pt x="170" y="68"/>
                    <a:pt x="171" y="66"/>
                    <a:pt x="174" y="66"/>
                  </a:cubicBezTo>
                  <a:cubicBezTo>
                    <a:pt x="174" y="68"/>
                    <a:pt x="171" y="67"/>
                    <a:pt x="172" y="70"/>
                  </a:cubicBezTo>
                  <a:cubicBezTo>
                    <a:pt x="174" y="70"/>
                    <a:pt x="174" y="73"/>
                    <a:pt x="177" y="70"/>
                  </a:cubicBezTo>
                  <a:cubicBezTo>
                    <a:pt x="176" y="75"/>
                    <a:pt x="172" y="77"/>
                    <a:pt x="170" y="81"/>
                  </a:cubicBezTo>
                  <a:cubicBezTo>
                    <a:pt x="171" y="82"/>
                    <a:pt x="171" y="83"/>
                    <a:pt x="173" y="83"/>
                  </a:cubicBezTo>
                  <a:cubicBezTo>
                    <a:pt x="170" y="87"/>
                    <a:pt x="174" y="91"/>
                    <a:pt x="178" y="91"/>
                  </a:cubicBezTo>
                  <a:cubicBezTo>
                    <a:pt x="177" y="94"/>
                    <a:pt x="176" y="97"/>
                    <a:pt x="174" y="98"/>
                  </a:cubicBezTo>
                  <a:cubicBezTo>
                    <a:pt x="176" y="101"/>
                    <a:pt x="175" y="103"/>
                    <a:pt x="174" y="106"/>
                  </a:cubicBezTo>
                  <a:cubicBezTo>
                    <a:pt x="175" y="107"/>
                    <a:pt x="178" y="108"/>
                    <a:pt x="182" y="107"/>
                  </a:cubicBezTo>
                  <a:cubicBezTo>
                    <a:pt x="182" y="110"/>
                    <a:pt x="177" y="109"/>
                    <a:pt x="177" y="112"/>
                  </a:cubicBezTo>
                  <a:cubicBezTo>
                    <a:pt x="178" y="112"/>
                    <a:pt x="179" y="114"/>
                    <a:pt x="181" y="114"/>
                  </a:cubicBezTo>
                  <a:cubicBezTo>
                    <a:pt x="180" y="116"/>
                    <a:pt x="180" y="117"/>
                    <a:pt x="180" y="118"/>
                  </a:cubicBezTo>
                  <a:cubicBezTo>
                    <a:pt x="167" y="122"/>
                    <a:pt x="173" y="187"/>
                    <a:pt x="196" y="182"/>
                  </a:cubicBezTo>
                  <a:cubicBezTo>
                    <a:pt x="197" y="199"/>
                    <a:pt x="203" y="211"/>
                    <a:pt x="202" y="230"/>
                  </a:cubicBezTo>
                  <a:cubicBezTo>
                    <a:pt x="201" y="234"/>
                    <a:pt x="202" y="241"/>
                    <a:pt x="201" y="244"/>
                  </a:cubicBezTo>
                  <a:cubicBezTo>
                    <a:pt x="199" y="247"/>
                    <a:pt x="192" y="248"/>
                    <a:pt x="189" y="250"/>
                  </a:cubicBezTo>
                  <a:cubicBezTo>
                    <a:pt x="183" y="254"/>
                    <a:pt x="178" y="265"/>
                    <a:pt x="173" y="268"/>
                  </a:cubicBezTo>
                  <a:cubicBezTo>
                    <a:pt x="171" y="270"/>
                    <a:pt x="166" y="271"/>
                    <a:pt x="163" y="273"/>
                  </a:cubicBezTo>
                  <a:cubicBezTo>
                    <a:pt x="160" y="274"/>
                    <a:pt x="157" y="275"/>
                    <a:pt x="155" y="277"/>
                  </a:cubicBezTo>
                  <a:cubicBezTo>
                    <a:pt x="139" y="286"/>
                    <a:pt x="123" y="295"/>
                    <a:pt x="107" y="305"/>
                  </a:cubicBezTo>
                  <a:cubicBezTo>
                    <a:pt x="88" y="316"/>
                    <a:pt x="71" y="328"/>
                    <a:pt x="58" y="344"/>
                  </a:cubicBezTo>
                  <a:cubicBezTo>
                    <a:pt x="46" y="358"/>
                    <a:pt x="36" y="384"/>
                    <a:pt x="36" y="411"/>
                  </a:cubicBezTo>
                  <a:cubicBezTo>
                    <a:pt x="36" y="426"/>
                    <a:pt x="37" y="442"/>
                    <a:pt x="38" y="457"/>
                  </a:cubicBezTo>
                  <a:cubicBezTo>
                    <a:pt x="40" y="482"/>
                    <a:pt x="51" y="504"/>
                    <a:pt x="47" y="526"/>
                  </a:cubicBezTo>
                  <a:cubicBezTo>
                    <a:pt x="46" y="530"/>
                    <a:pt x="43" y="533"/>
                    <a:pt x="43" y="536"/>
                  </a:cubicBezTo>
                  <a:cubicBezTo>
                    <a:pt x="42" y="540"/>
                    <a:pt x="44" y="542"/>
                    <a:pt x="44" y="546"/>
                  </a:cubicBezTo>
                  <a:cubicBezTo>
                    <a:pt x="43" y="552"/>
                    <a:pt x="41" y="561"/>
                    <a:pt x="39" y="568"/>
                  </a:cubicBezTo>
                  <a:cubicBezTo>
                    <a:pt x="38" y="576"/>
                    <a:pt x="38" y="585"/>
                    <a:pt x="36" y="591"/>
                  </a:cubicBezTo>
                  <a:cubicBezTo>
                    <a:pt x="32" y="605"/>
                    <a:pt x="23" y="615"/>
                    <a:pt x="18" y="627"/>
                  </a:cubicBezTo>
                  <a:cubicBezTo>
                    <a:pt x="0" y="672"/>
                    <a:pt x="14" y="728"/>
                    <a:pt x="19" y="781"/>
                  </a:cubicBezTo>
                  <a:cubicBezTo>
                    <a:pt x="21" y="798"/>
                    <a:pt x="22" y="815"/>
                    <a:pt x="23" y="832"/>
                  </a:cubicBezTo>
                  <a:close/>
                  <a:moveTo>
                    <a:pt x="403" y="620"/>
                  </a:moveTo>
                  <a:cubicBezTo>
                    <a:pt x="403" y="604"/>
                    <a:pt x="408" y="588"/>
                    <a:pt x="409" y="572"/>
                  </a:cubicBezTo>
                  <a:cubicBezTo>
                    <a:pt x="409" y="571"/>
                    <a:pt x="409" y="570"/>
                    <a:pt x="410" y="570"/>
                  </a:cubicBezTo>
                  <a:cubicBezTo>
                    <a:pt x="417" y="594"/>
                    <a:pt x="431" y="616"/>
                    <a:pt x="435" y="645"/>
                  </a:cubicBezTo>
                  <a:cubicBezTo>
                    <a:pt x="436" y="655"/>
                    <a:pt x="434" y="666"/>
                    <a:pt x="436" y="678"/>
                  </a:cubicBezTo>
                  <a:cubicBezTo>
                    <a:pt x="437" y="691"/>
                    <a:pt x="441" y="703"/>
                    <a:pt x="444" y="715"/>
                  </a:cubicBezTo>
                  <a:cubicBezTo>
                    <a:pt x="447" y="725"/>
                    <a:pt x="449" y="736"/>
                    <a:pt x="452" y="747"/>
                  </a:cubicBezTo>
                  <a:cubicBezTo>
                    <a:pt x="457" y="769"/>
                    <a:pt x="465" y="790"/>
                    <a:pt x="467" y="810"/>
                  </a:cubicBezTo>
                  <a:cubicBezTo>
                    <a:pt x="467" y="821"/>
                    <a:pt x="469" y="842"/>
                    <a:pt x="467" y="851"/>
                  </a:cubicBezTo>
                  <a:cubicBezTo>
                    <a:pt x="463" y="864"/>
                    <a:pt x="446" y="867"/>
                    <a:pt x="435" y="873"/>
                  </a:cubicBezTo>
                  <a:cubicBezTo>
                    <a:pt x="431" y="804"/>
                    <a:pt x="425" y="740"/>
                    <a:pt x="413" y="680"/>
                  </a:cubicBezTo>
                  <a:cubicBezTo>
                    <a:pt x="409" y="660"/>
                    <a:pt x="403" y="639"/>
                    <a:pt x="403" y="620"/>
                  </a:cubicBezTo>
                  <a:close/>
                  <a:moveTo>
                    <a:pt x="66" y="856"/>
                  </a:moveTo>
                  <a:cubicBezTo>
                    <a:pt x="67" y="846"/>
                    <a:pt x="68" y="834"/>
                    <a:pt x="69" y="826"/>
                  </a:cubicBezTo>
                  <a:cubicBezTo>
                    <a:pt x="78" y="778"/>
                    <a:pt x="87" y="735"/>
                    <a:pt x="93" y="686"/>
                  </a:cubicBezTo>
                  <a:cubicBezTo>
                    <a:pt x="94" y="675"/>
                    <a:pt x="93" y="666"/>
                    <a:pt x="94" y="656"/>
                  </a:cubicBezTo>
                  <a:cubicBezTo>
                    <a:pt x="96" y="631"/>
                    <a:pt x="113" y="609"/>
                    <a:pt x="116" y="588"/>
                  </a:cubicBezTo>
                  <a:cubicBezTo>
                    <a:pt x="116" y="587"/>
                    <a:pt x="116" y="586"/>
                    <a:pt x="117" y="587"/>
                  </a:cubicBezTo>
                  <a:cubicBezTo>
                    <a:pt x="123" y="610"/>
                    <a:pt x="118" y="636"/>
                    <a:pt x="110" y="659"/>
                  </a:cubicBezTo>
                  <a:cubicBezTo>
                    <a:pt x="96" y="698"/>
                    <a:pt x="94" y="737"/>
                    <a:pt x="89" y="783"/>
                  </a:cubicBezTo>
                  <a:cubicBezTo>
                    <a:pt x="86" y="805"/>
                    <a:pt x="80" y="828"/>
                    <a:pt x="81" y="848"/>
                  </a:cubicBezTo>
                  <a:cubicBezTo>
                    <a:pt x="81" y="857"/>
                    <a:pt x="85" y="866"/>
                    <a:pt x="85" y="875"/>
                  </a:cubicBezTo>
                  <a:cubicBezTo>
                    <a:pt x="86" y="886"/>
                    <a:pt x="83" y="896"/>
                    <a:pt x="83" y="907"/>
                  </a:cubicBezTo>
                  <a:cubicBezTo>
                    <a:pt x="77" y="902"/>
                    <a:pt x="66" y="896"/>
                    <a:pt x="64" y="886"/>
                  </a:cubicBezTo>
                  <a:cubicBezTo>
                    <a:pt x="63" y="879"/>
                    <a:pt x="65" y="866"/>
                    <a:pt x="66" y="856"/>
                  </a:cubicBezTo>
                  <a:close/>
                </a:path>
              </a:pathLst>
            </a:custGeom>
            <a:grpFill/>
            <a:ln>
              <a:solidFill>
                <a:schemeClr val="tx1">
                  <a:lumMod val="75000"/>
                  <a:lumOff val="25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0"/>
            <p:cNvSpPr>
              <a:spLocks noEditPoints="1"/>
            </p:cNvSpPr>
            <p:nvPr/>
          </p:nvSpPr>
          <p:spPr bwMode="auto">
            <a:xfrm>
              <a:off x="4603209" y="5978147"/>
              <a:ext cx="252356" cy="824363"/>
            </a:xfrm>
            <a:custGeom>
              <a:avLst/>
              <a:gdLst>
                <a:gd name="T0" fmla="*/ 287 w 624"/>
                <a:gd name="T1" fmla="*/ 1858 h 2038"/>
                <a:gd name="T2" fmla="*/ 345 w 624"/>
                <a:gd name="T3" fmla="*/ 1962 h 2038"/>
                <a:gd name="T4" fmla="*/ 510 w 624"/>
                <a:gd name="T5" fmla="*/ 2009 h 2038"/>
                <a:gd name="T6" fmla="*/ 617 w 624"/>
                <a:gd name="T7" fmla="*/ 1905 h 2038"/>
                <a:gd name="T8" fmla="*/ 597 w 624"/>
                <a:gd name="T9" fmla="*/ 1743 h 2038"/>
                <a:gd name="T10" fmla="*/ 587 w 624"/>
                <a:gd name="T11" fmla="*/ 1602 h 2038"/>
                <a:gd name="T12" fmla="*/ 560 w 624"/>
                <a:gd name="T13" fmla="*/ 1513 h 2038"/>
                <a:gd name="T14" fmla="*/ 539 w 624"/>
                <a:gd name="T15" fmla="*/ 1410 h 2038"/>
                <a:gd name="T16" fmla="*/ 526 w 624"/>
                <a:gd name="T17" fmla="*/ 1288 h 2038"/>
                <a:gd name="T18" fmla="*/ 513 w 624"/>
                <a:gd name="T19" fmla="*/ 1175 h 2038"/>
                <a:gd name="T20" fmla="*/ 569 w 624"/>
                <a:gd name="T21" fmla="*/ 1073 h 2038"/>
                <a:gd name="T22" fmla="*/ 603 w 624"/>
                <a:gd name="T23" fmla="*/ 818 h 2038"/>
                <a:gd name="T24" fmla="*/ 586 w 624"/>
                <a:gd name="T25" fmla="*/ 638 h 2038"/>
                <a:gd name="T26" fmla="*/ 557 w 624"/>
                <a:gd name="T27" fmla="*/ 503 h 2038"/>
                <a:gd name="T28" fmla="*/ 423 w 624"/>
                <a:gd name="T29" fmla="*/ 301 h 2038"/>
                <a:gd name="T30" fmla="*/ 334 w 624"/>
                <a:gd name="T31" fmla="*/ 260 h 2038"/>
                <a:gd name="T32" fmla="*/ 345 w 624"/>
                <a:gd name="T33" fmla="*/ 244 h 2038"/>
                <a:gd name="T34" fmla="*/ 371 w 624"/>
                <a:gd name="T35" fmla="*/ 242 h 2038"/>
                <a:gd name="T36" fmla="*/ 363 w 624"/>
                <a:gd name="T37" fmla="*/ 224 h 2038"/>
                <a:gd name="T38" fmla="*/ 372 w 624"/>
                <a:gd name="T39" fmla="*/ 185 h 2038"/>
                <a:gd name="T40" fmla="*/ 377 w 624"/>
                <a:gd name="T41" fmla="*/ 139 h 2038"/>
                <a:gd name="T42" fmla="*/ 357 w 624"/>
                <a:gd name="T43" fmla="*/ 57 h 2038"/>
                <a:gd name="T44" fmla="*/ 304 w 624"/>
                <a:gd name="T45" fmla="*/ 7 h 2038"/>
                <a:gd name="T46" fmla="*/ 270 w 624"/>
                <a:gd name="T47" fmla="*/ 11 h 2038"/>
                <a:gd name="T48" fmla="*/ 173 w 624"/>
                <a:gd name="T49" fmla="*/ 108 h 2038"/>
                <a:gd name="T50" fmla="*/ 171 w 624"/>
                <a:gd name="T51" fmla="*/ 130 h 2038"/>
                <a:gd name="T52" fmla="*/ 174 w 624"/>
                <a:gd name="T53" fmla="*/ 155 h 2038"/>
                <a:gd name="T54" fmla="*/ 179 w 624"/>
                <a:gd name="T55" fmla="*/ 218 h 2038"/>
                <a:gd name="T56" fmla="*/ 196 w 624"/>
                <a:gd name="T57" fmla="*/ 227 h 2038"/>
                <a:gd name="T58" fmla="*/ 203 w 624"/>
                <a:gd name="T59" fmla="*/ 242 h 2038"/>
                <a:gd name="T60" fmla="*/ 202 w 624"/>
                <a:gd name="T61" fmla="*/ 313 h 2038"/>
                <a:gd name="T62" fmla="*/ 87 w 624"/>
                <a:gd name="T63" fmla="*/ 514 h 2038"/>
                <a:gd name="T64" fmla="*/ 69 w 624"/>
                <a:gd name="T65" fmla="*/ 690 h 2038"/>
                <a:gd name="T66" fmla="*/ 107 w 624"/>
                <a:gd name="T67" fmla="*/ 1094 h 2038"/>
                <a:gd name="T68" fmla="*/ 108 w 624"/>
                <a:gd name="T69" fmla="*/ 1037 h 2038"/>
                <a:gd name="T70" fmla="*/ 137 w 624"/>
                <a:gd name="T71" fmla="*/ 946 h 2038"/>
                <a:gd name="T72" fmla="*/ 160 w 624"/>
                <a:gd name="T73" fmla="*/ 646 h 2038"/>
                <a:gd name="T74" fmla="*/ 176 w 624"/>
                <a:gd name="T75" fmla="*/ 866 h 2038"/>
                <a:gd name="T76" fmla="*/ 144 w 624"/>
                <a:gd name="T77" fmla="*/ 1108 h 2038"/>
                <a:gd name="T78" fmla="*/ 132 w 624"/>
                <a:gd name="T79" fmla="*/ 1230 h 2038"/>
                <a:gd name="T80" fmla="*/ 135 w 624"/>
                <a:gd name="T81" fmla="*/ 1567 h 2038"/>
                <a:gd name="T82" fmla="*/ 115 w 624"/>
                <a:gd name="T83" fmla="*/ 1717 h 2038"/>
                <a:gd name="T84" fmla="*/ 71 w 624"/>
                <a:gd name="T85" fmla="*/ 1826 h 2038"/>
                <a:gd name="T86" fmla="*/ 7 w 624"/>
                <a:gd name="T87" fmla="*/ 1883 h 2038"/>
                <a:gd name="T88" fmla="*/ 122 w 624"/>
                <a:gd name="T89" fmla="*/ 1034 h 2038"/>
                <a:gd name="T90" fmla="*/ 176 w 624"/>
                <a:gd name="T91" fmla="*/ 109 h 2038"/>
                <a:gd name="T92" fmla="*/ 512 w 624"/>
                <a:gd name="T93" fmla="*/ 1077 h 2038"/>
                <a:gd name="T94" fmla="*/ 496 w 624"/>
                <a:gd name="T95" fmla="*/ 1102 h 2038"/>
                <a:gd name="T96" fmla="*/ 496 w 624"/>
                <a:gd name="T97" fmla="*/ 1013 h 2038"/>
                <a:gd name="T98" fmla="*/ 528 w 624"/>
                <a:gd name="T99" fmla="*/ 758 h 2038"/>
                <a:gd name="T100" fmla="*/ 485 w 624"/>
                <a:gd name="T101" fmla="*/ 893 h 2038"/>
                <a:gd name="T102" fmla="*/ 180 w 624"/>
                <a:gd name="T103" fmla="*/ 93 h 2038"/>
                <a:gd name="T104" fmla="*/ 355 w 624"/>
                <a:gd name="T105" fmla="*/ 67 h 2038"/>
                <a:gd name="T106" fmla="*/ 313 w 624"/>
                <a:gd name="T107" fmla="*/ 1286 h 2038"/>
                <a:gd name="T108" fmla="*/ 353 w 624"/>
                <a:gd name="T109" fmla="*/ 1409 h 2038"/>
                <a:gd name="T110" fmla="*/ 327 w 624"/>
                <a:gd name="T111" fmla="*/ 1635 h 2038"/>
                <a:gd name="T112" fmla="*/ 315 w 624"/>
                <a:gd name="T113" fmla="*/ 130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4" h="2038">
                  <a:moveTo>
                    <a:pt x="7" y="1883"/>
                  </a:moveTo>
                  <a:cubicBezTo>
                    <a:pt x="14" y="1889"/>
                    <a:pt x="66" y="1887"/>
                    <a:pt x="82" y="1886"/>
                  </a:cubicBezTo>
                  <a:cubicBezTo>
                    <a:pt x="134" y="1885"/>
                    <a:pt x="175" y="1875"/>
                    <a:pt x="221" y="1869"/>
                  </a:cubicBezTo>
                  <a:cubicBezTo>
                    <a:pt x="230" y="1868"/>
                    <a:pt x="241" y="1867"/>
                    <a:pt x="255" y="1865"/>
                  </a:cubicBezTo>
                  <a:cubicBezTo>
                    <a:pt x="266" y="1863"/>
                    <a:pt x="284" y="1862"/>
                    <a:pt x="287" y="1858"/>
                  </a:cubicBezTo>
                  <a:cubicBezTo>
                    <a:pt x="290" y="1855"/>
                    <a:pt x="288" y="1845"/>
                    <a:pt x="290" y="1842"/>
                  </a:cubicBezTo>
                  <a:cubicBezTo>
                    <a:pt x="297" y="1835"/>
                    <a:pt x="324" y="1843"/>
                    <a:pt x="336" y="1842"/>
                  </a:cubicBezTo>
                  <a:cubicBezTo>
                    <a:pt x="343" y="1841"/>
                    <a:pt x="346" y="1838"/>
                    <a:pt x="353" y="1837"/>
                  </a:cubicBezTo>
                  <a:cubicBezTo>
                    <a:pt x="354" y="1855"/>
                    <a:pt x="342" y="1871"/>
                    <a:pt x="339" y="1890"/>
                  </a:cubicBezTo>
                  <a:cubicBezTo>
                    <a:pt x="336" y="1914"/>
                    <a:pt x="339" y="1939"/>
                    <a:pt x="345" y="1962"/>
                  </a:cubicBezTo>
                  <a:cubicBezTo>
                    <a:pt x="327" y="1966"/>
                    <a:pt x="317" y="1971"/>
                    <a:pt x="314" y="1993"/>
                  </a:cubicBezTo>
                  <a:cubicBezTo>
                    <a:pt x="312" y="2012"/>
                    <a:pt x="315" y="2017"/>
                    <a:pt x="331" y="2025"/>
                  </a:cubicBezTo>
                  <a:cubicBezTo>
                    <a:pt x="350" y="2034"/>
                    <a:pt x="384" y="2038"/>
                    <a:pt x="411" y="2038"/>
                  </a:cubicBezTo>
                  <a:cubicBezTo>
                    <a:pt x="434" y="2038"/>
                    <a:pt x="465" y="2036"/>
                    <a:pt x="481" y="2028"/>
                  </a:cubicBezTo>
                  <a:cubicBezTo>
                    <a:pt x="490" y="2024"/>
                    <a:pt x="498" y="2013"/>
                    <a:pt x="510" y="2009"/>
                  </a:cubicBezTo>
                  <a:cubicBezTo>
                    <a:pt x="528" y="2002"/>
                    <a:pt x="560" y="2006"/>
                    <a:pt x="566" y="1987"/>
                  </a:cubicBezTo>
                  <a:cubicBezTo>
                    <a:pt x="570" y="1977"/>
                    <a:pt x="562" y="1961"/>
                    <a:pt x="565" y="1954"/>
                  </a:cubicBezTo>
                  <a:cubicBezTo>
                    <a:pt x="566" y="1952"/>
                    <a:pt x="590" y="1941"/>
                    <a:pt x="595" y="1940"/>
                  </a:cubicBezTo>
                  <a:cubicBezTo>
                    <a:pt x="603" y="1937"/>
                    <a:pt x="607" y="1939"/>
                    <a:pt x="612" y="1935"/>
                  </a:cubicBezTo>
                  <a:cubicBezTo>
                    <a:pt x="618" y="1929"/>
                    <a:pt x="616" y="1919"/>
                    <a:pt x="617" y="1905"/>
                  </a:cubicBezTo>
                  <a:cubicBezTo>
                    <a:pt x="618" y="1901"/>
                    <a:pt x="620" y="1897"/>
                    <a:pt x="621" y="1893"/>
                  </a:cubicBezTo>
                  <a:cubicBezTo>
                    <a:pt x="624" y="1867"/>
                    <a:pt x="620" y="1842"/>
                    <a:pt x="615" y="1821"/>
                  </a:cubicBezTo>
                  <a:cubicBezTo>
                    <a:pt x="613" y="1812"/>
                    <a:pt x="608" y="1802"/>
                    <a:pt x="607" y="1792"/>
                  </a:cubicBezTo>
                  <a:cubicBezTo>
                    <a:pt x="606" y="1779"/>
                    <a:pt x="609" y="1765"/>
                    <a:pt x="607" y="1757"/>
                  </a:cubicBezTo>
                  <a:cubicBezTo>
                    <a:pt x="605" y="1750"/>
                    <a:pt x="598" y="1747"/>
                    <a:pt x="597" y="1743"/>
                  </a:cubicBezTo>
                  <a:cubicBezTo>
                    <a:pt x="592" y="1727"/>
                    <a:pt x="599" y="1700"/>
                    <a:pt x="597" y="1683"/>
                  </a:cubicBezTo>
                  <a:cubicBezTo>
                    <a:pt x="597" y="1679"/>
                    <a:pt x="594" y="1676"/>
                    <a:pt x="594" y="1672"/>
                  </a:cubicBezTo>
                  <a:cubicBezTo>
                    <a:pt x="593" y="1666"/>
                    <a:pt x="594" y="1659"/>
                    <a:pt x="594" y="1653"/>
                  </a:cubicBezTo>
                  <a:cubicBezTo>
                    <a:pt x="593" y="1649"/>
                    <a:pt x="591" y="1646"/>
                    <a:pt x="590" y="1642"/>
                  </a:cubicBezTo>
                  <a:cubicBezTo>
                    <a:pt x="588" y="1628"/>
                    <a:pt x="589" y="1615"/>
                    <a:pt x="587" y="1602"/>
                  </a:cubicBezTo>
                  <a:cubicBezTo>
                    <a:pt x="586" y="1599"/>
                    <a:pt x="584" y="1597"/>
                    <a:pt x="583" y="1593"/>
                  </a:cubicBezTo>
                  <a:cubicBezTo>
                    <a:pt x="583" y="1590"/>
                    <a:pt x="584" y="1587"/>
                    <a:pt x="583" y="1583"/>
                  </a:cubicBezTo>
                  <a:cubicBezTo>
                    <a:pt x="582" y="1576"/>
                    <a:pt x="579" y="1566"/>
                    <a:pt x="577" y="1557"/>
                  </a:cubicBezTo>
                  <a:cubicBezTo>
                    <a:pt x="574" y="1548"/>
                    <a:pt x="572" y="1538"/>
                    <a:pt x="570" y="1531"/>
                  </a:cubicBezTo>
                  <a:cubicBezTo>
                    <a:pt x="568" y="1525"/>
                    <a:pt x="561" y="1519"/>
                    <a:pt x="560" y="1513"/>
                  </a:cubicBezTo>
                  <a:cubicBezTo>
                    <a:pt x="559" y="1510"/>
                    <a:pt x="560" y="1506"/>
                    <a:pt x="560" y="1504"/>
                  </a:cubicBezTo>
                  <a:cubicBezTo>
                    <a:pt x="557" y="1496"/>
                    <a:pt x="551" y="1491"/>
                    <a:pt x="548" y="1483"/>
                  </a:cubicBezTo>
                  <a:cubicBezTo>
                    <a:pt x="547" y="1478"/>
                    <a:pt x="547" y="1472"/>
                    <a:pt x="546" y="1467"/>
                  </a:cubicBezTo>
                  <a:cubicBezTo>
                    <a:pt x="545" y="1462"/>
                    <a:pt x="541" y="1457"/>
                    <a:pt x="540" y="1451"/>
                  </a:cubicBezTo>
                  <a:cubicBezTo>
                    <a:pt x="538" y="1439"/>
                    <a:pt x="541" y="1425"/>
                    <a:pt x="539" y="1410"/>
                  </a:cubicBezTo>
                  <a:cubicBezTo>
                    <a:pt x="539" y="1406"/>
                    <a:pt x="536" y="1402"/>
                    <a:pt x="536" y="1397"/>
                  </a:cubicBezTo>
                  <a:cubicBezTo>
                    <a:pt x="534" y="1382"/>
                    <a:pt x="537" y="1366"/>
                    <a:pt x="536" y="1350"/>
                  </a:cubicBezTo>
                  <a:cubicBezTo>
                    <a:pt x="535" y="1345"/>
                    <a:pt x="533" y="1340"/>
                    <a:pt x="532" y="1336"/>
                  </a:cubicBezTo>
                  <a:cubicBezTo>
                    <a:pt x="532" y="1329"/>
                    <a:pt x="533" y="1323"/>
                    <a:pt x="532" y="1317"/>
                  </a:cubicBezTo>
                  <a:cubicBezTo>
                    <a:pt x="531" y="1307"/>
                    <a:pt x="527" y="1298"/>
                    <a:pt x="526" y="1288"/>
                  </a:cubicBezTo>
                  <a:cubicBezTo>
                    <a:pt x="525" y="1281"/>
                    <a:pt x="526" y="1274"/>
                    <a:pt x="526" y="1266"/>
                  </a:cubicBezTo>
                  <a:cubicBezTo>
                    <a:pt x="525" y="1260"/>
                    <a:pt x="523" y="1254"/>
                    <a:pt x="522" y="1248"/>
                  </a:cubicBezTo>
                  <a:cubicBezTo>
                    <a:pt x="520" y="1229"/>
                    <a:pt x="525" y="1211"/>
                    <a:pt x="519" y="1196"/>
                  </a:cubicBezTo>
                  <a:cubicBezTo>
                    <a:pt x="518" y="1193"/>
                    <a:pt x="515" y="1191"/>
                    <a:pt x="514" y="1188"/>
                  </a:cubicBezTo>
                  <a:cubicBezTo>
                    <a:pt x="513" y="1185"/>
                    <a:pt x="514" y="1180"/>
                    <a:pt x="513" y="1175"/>
                  </a:cubicBezTo>
                  <a:cubicBezTo>
                    <a:pt x="512" y="1172"/>
                    <a:pt x="509" y="1169"/>
                    <a:pt x="508" y="1166"/>
                  </a:cubicBezTo>
                  <a:cubicBezTo>
                    <a:pt x="506" y="1153"/>
                    <a:pt x="512" y="1140"/>
                    <a:pt x="504" y="1129"/>
                  </a:cubicBezTo>
                  <a:cubicBezTo>
                    <a:pt x="524" y="1119"/>
                    <a:pt x="539" y="1105"/>
                    <a:pt x="548" y="1085"/>
                  </a:cubicBezTo>
                  <a:cubicBezTo>
                    <a:pt x="550" y="1091"/>
                    <a:pt x="538" y="1110"/>
                    <a:pt x="546" y="1112"/>
                  </a:cubicBezTo>
                  <a:cubicBezTo>
                    <a:pt x="553" y="1113"/>
                    <a:pt x="565" y="1091"/>
                    <a:pt x="569" y="1073"/>
                  </a:cubicBezTo>
                  <a:cubicBezTo>
                    <a:pt x="572" y="1058"/>
                    <a:pt x="575" y="1040"/>
                    <a:pt x="578" y="1023"/>
                  </a:cubicBezTo>
                  <a:cubicBezTo>
                    <a:pt x="581" y="1005"/>
                    <a:pt x="580" y="987"/>
                    <a:pt x="583" y="970"/>
                  </a:cubicBezTo>
                  <a:cubicBezTo>
                    <a:pt x="586" y="958"/>
                    <a:pt x="592" y="948"/>
                    <a:pt x="594" y="930"/>
                  </a:cubicBezTo>
                  <a:cubicBezTo>
                    <a:pt x="594" y="919"/>
                    <a:pt x="592" y="906"/>
                    <a:pt x="592" y="894"/>
                  </a:cubicBezTo>
                  <a:cubicBezTo>
                    <a:pt x="594" y="869"/>
                    <a:pt x="600" y="843"/>
                    <a:pt x="603" y="818"/>
                  </a:cubicBezTo>
                  <a:cubicBezTo>
                    <a:pt x="604" y="804"/>
                    <a:pt x="604" y="790"/>
                    <a:pt x="605" y="777"/>
                  </a:cubicBezTo>
                  <a:cubicBezTo>
                    <a:pt x="606" y="762"/>
                    <a:pt x="608" y="748"/>
                    <a:pt x="607" y="736"/>
                  </a:cubicBezTo>
                  <a:cubicBezTo>
                    <a:pt x="607" y="726"/>
                    <a:pt x="602" y="715"/>
                    <a:pt x="599" y="704"/>
                  </a:cubicBezTo>
                  <a:cubicBezTo>
                    <a:pt x="596" y="693"/>
                    <a:pt x="596" y="681"/>
                    <a:pt x="594" y="670"/>
                  </a:cubicBezTo>
                  <a:cubicBezTo>
                    <a:pt x="591" y="659"/>
                    <a:pt x="588" y="649"/>
                    <a:pt x="586" y="638"/>
                  </a:cubicBezTo>
                  <a:cubicBezTo>
                    <a:pt x="583" y="627"/>
                    <a:pt x="581" y="615"/>
                    <a:pt x="579" y="606"/>
                  </a:cubicBezTo>
                  <a:cubicBezTo>
                    <a:pt x="578" y="602"/>
                    <a:pt x="573" y="596"/>
                    <a:pt x="573" y="592"/>
                  </a:cubicBezTo>
                  <a:cubicBezTo>
                    <a:pt x="573" y="587"/>
                    <a:pt x="578" y="584"/>
                    <a:pt x="578" y="581"/>
                  </a:cubicBezTo>
                  <a:cubicBezTo>
                    <a:pt x="578" y="573"/>
                    <a:pt x="567" y="557"/>
                    <a:pt x="564" y="545"/>
                  </a:cubicBezTo>
                  <a:cubicBezTo>
                    <a:pt x="560" y="531"/>
                    <a:pt x="559" y="516"/>
                    <a:pt x="557" y="503"/>
                  </a:cubicBezTo>
                  <a:cubicBezTo>
                    <a:pt x="553" y="474"/>
                    <a:pt x="545" y="445"/>
                    <a:pt x="541" y="422"/>
                  </a:cubicBezTo>
                  <a:cubicBezTo>
                    <a:pt x="538" y="400"/>
                    <a:pt x="536" y="381"/>
                    <a:pt x="528" y="365"/>
                  </a:cubicBezTo>
                  <a:cubicBezTo>
                    <a:pt x="521" y="351"/>
                    <a:pt x="509" y="339"/>
                    <a:pt x="497" y="330"/>
                  </a:cubicBezTo>
                  <a:cubicBezTo>
                    <a:pt x="486" y="321"/>
                    <a:pt x="473" y="313"/>
                    <a:pt x="455" y="308"/>
                  </a:cubicBezTo>
                  <a:cubicBezTo>
                    <a:pt x="445" y="305"/>
                    <a:pt x="434" y="304"/>
                    <a:pt x="423" y="301"/>
                  </a:cubicBezTo>
                  <a:cubicBezTo>
                    <a:pt x="409" y="297"/>
                    <a:pt x="397" y="289"/>
                    <a:pt x="386" y="287"/>
                  </a:cubicBezTo>
                  <a:cubicBezTo>
                    <a:pt x="379" y="285"/>
                    <a:pt x="370" y="286"/>
                    <a:pt x="362" y="284"/>
                  </a:cubicBezTo>
                  <a:cubicBezTo>
                    <a:pt x="360" y="284"/>
                    <a:pt x="356" y="282"/>
                    <a:pt x="353" y="281"/>
                  </a:cubicBezTo>
                  <a:cubicBezTo>
                    <a:pt x="349" y="280"/>
                    <a:pt x="343" y="281"/>
                    <a:pt x="342" y="280"/>
                  </a:cubicBezTo>
                  <a:cubicBezTo>
                    <a:pt x="336" y="277"/>
                    <a:pt x="334" y="267"/>
                    <a:pt x="334" y="260"/>
                  </a:cubicBezTo>
                  <a:cubicBezTo>
                    <a:pt x="333" y="256"/>
                    <a:pt x="334" y="252"/>
                    <a:pt x="335" y="248"/>
                  </a:cubicBezTo>
                  <a:cubicBezTo>
                    <a:pt x="335" y="248"/>
                    <a:pt x="336" y="248"/>
                    <a:pt x="336" y="248"/>
                  </a:cubicBezTo>
                  <a:cubicBezTo>
                    <a:pt x="338" y="245"/>
                    <a:pt x="337" y="243"/>
                    <a:pt x="339" y="240"/>
                  </a:cubicBezTo>
                  <a:cubicBezTo>
                    <a:pt x="341" y="241"/>
                    <a:pt x="341" y="243"/>
                    <a:pt x="342" y="245"/>
                  </a:cubicBezTo>
                  <a:cubicBezTo>
                    <a:pt x="343" y="245"/>
                    <a:pt x="343" y="243"/>
                    <a:pt x="345" y="244"/>
                  </a:cubicBezTo>
                  <a:cubicBezTo>
                    <a:pt x="345" y="242"/>
                    <a:pt x="343" y="239"/>
                    <a:pt x="344" y="238"/>
                  </a:cubicBezTo>
                  <a:cubicBezTo>
                    <a:pt x="349" y="241"/>
                    <a:pt x="347" y="249"/>
                    <a:pt x="352" y="252"/>
                  </a:cubicBezTo>
                  <a:cubicBezTo>
                    <a:pt x="356" y="249"/>
                    <a:pt x="354" y="244"/>
                    <a:pt x="354" y="239"/>
                  </a:cubicBezTo>
                  <a:cubicBezTo>
                    <a:pt x="358" y="242"/>
                    <a:pt x="362" y="249"/>
                    <a:pt x="369" y="246"/>
                  </a:cubicBezTo>
                  <a:cubicBezTo>
                    <a:pt x="368" y="244"/>
                    <a:pt x="370" y="246"/>
                    <a:pt x="371" y="242"/>
                  </a:cubicBezTo>
                  <a:cubicBezTo>
                    <a:pt x="369" y="238"/>
                    <a:pt x="361" y="235"/>
                    <a:pt x="361" y="230"/>
                  </a:cubicBezTo>
                  <a:cubicBezTo>
                    <a:pt x="364" y="236"/>
                    <a:pt x="372" y="241"/>
                    <a:pt x="379" y="240"/>
                  </a:cubicBezTo>
                  <a:cubicBezTo>
                    <a:pt x="380" y="237"/>
                    <a:pt x="377" y="237"/>
                    <a:pt x="374" y="236"/>
                  </a:cubicBezTo>
                  <a:cubicBezTo>
                    <a:pt x="371" y="234"/>
                    <a:pt x="369" y="233"/>
                    <a:pt x="366" y="231"/>
                  </a:cubicBezTo>
                  <a:cubicBezTo>
                    <a:pt x="367" y="229"/>
                    <a:pt x="364" y="226"/>
                    <a:pt x="363" y="224"/>
                  </a:cubicBezTo>
                  <a:cubicBezTo>
                    <a:pt x="362" y="220"/>
                    <a:pt x="360" y="216"/>
                    <a:pt x="362" y="210"/>
                  </a:cubicBezTo>
                  <a:cubicBezTo>
                    <a:pt x="363" y="209"/>
                    <a:pt x="364" y="207"/>
                    <a:pt x="365" y="207"/>
                  </a:cubicBezTo>
                  <a:cubicBezTo>
                    <a:pt x="366" y="210"/>
                    <a:pt x="368" y="213"/>
                    <a:pt x="371" y="215"/>
                  </a:cubicBezTo>
                  <a:cubicBezTo>
                    <a:pt x="371" y="213"/>
                    <a:pt x="371" y="212"/>
                    <a:pt x="372" y="213"/>
                  </a:cubicBezTo>
                  <a:cubicBezTo>
                    <a:pt x="367" y="206"/>
                    <a:pt x="372" y="194"/>
                    <a:pt x="372" y="185"/>
                  </a:cubicBezTo>
                  <a:cubicBezTo>
                    <a:pt x="373" y="186"/>
                    <a:pt x="375" y="187"/>
                    <a:pt x="377" y="187"/>
                  </a:cubicBezTo>
                  <a:cubicBezTo>
                    <a:pt x="377" y="185"/>
                    <a:pt x="378" y="186"/>
                    <a:pt x="378" y="184"/>
                  </a:cubicBezTo>
                  <a:cubicBezTo>
                    <a:pt x="376" y="182"/>
                    <a:pt x="374" y="180"/>
                    <a:pt x="373" y="176"/>
                  </a:cubicBezTo>
                  <a:cubicBezTo>
                    <a:pt x="374" y="175"/>
                    <a:pt x="374" y="174"/>
                    <a:pt x="375" y="174"/>
                  </a:cubicBezTo>
                  <a:cubicBezTo>
                    <a:pt x="378" y="164"/>
                    <a:pt x="380" y="149"/>
                    <a:pt x="377" y="139"/>
                  </a:cubicBezTo>
                  <a:cubicBezTo>
                    <a:pt x="378" y="137"/>
                    <a:pt x="376" y="135"/>
                    <a:pt x="378" y="133"/>
                  </a:cubicBezTo>
                  <a:cubicBezTo>
                    <a:pt x="379" y="134"/>
                    <a:pt x="380" y="135"/>
                    <a:pt x="382" y="136"/>
                  </a:cubicBezTo>
                  <a:cubicBezTo>
                    <a:pt x="383" y="136"/>
                    <a:pt x="383" y="135"/>
                    <a:pt x="385" y="136"/>
                  </a:cubicBezTo>
                  <a:cubicBezTo>
                    <a:pt x="373" y="118"/>
                    <a:pt x="373" y="93"/>
                    <a:pt x="364" y="73"/>
                  </a:cubicBezTo>
                  <a:cubicBezTo>
                    <a:pt x="360" y="69"/>
                    <a:pt x="358" y="63"/>
                    <a:pt x="357" y="57"/>
                  </a:cubicBezTo>
                  <a:cubicBezTo>
                    <a:pt x="347" y="41"/>
                    <a:pt x="337" y="26"/>
                    <a:pt x="318" y="15"/>
                  </a:cubicBezTo>
                  <a:cubicBezTo>
                    <a:pt x="316" y="15"/>
                    <a:pt x="314" y="15"/>
                    <a:pt x="314" y="13"/>
                  </a:cubicBezTo>
                  <a:cubicBezTo>
                    <a:pt x="315" y="12"/>
                    <a:pt x="316" y="12"/>
                    <a:pt x="316" y="11"/>
                  </a:cubicBezTo>
                  <a:cubicBezTo>
                    <a:pt x="312" y="11"/>
                    <a:pt x="308" y="13"/>
                    <a:pt x="304" y="11"/>
                  </a:cubicBezTo>
                  <a:cubicBezTo>
                    <a:pt x="304" y="9"/>
                    <a:pt x="304" y="8"/>
                    <a:pt x="304" y="7"/>
                  </a:cubicBezTo>
                  <a:cubicBezTo>
                    <a:pt x="301" y="6"/>
                    <a:pt x="300" y="9"/>
                    <a:pt x="298" y="8"/>
                  </a:cubicBezTo>
                  <a:cubicBezTo>
                    <a:pt x="295" y="6"/>
                    <a:pt x="297" y="2"/>
                    <a:pt x="295" y="0"/>
                  </a:cubicBezTo>
                  <a:cubicBezTo>
                    <a:pt x="294" y="3"/>
                    <a:pt x="293" y="9"/>
                    <a:pt x="290" y="12"/>
                  </a:cubicBezTo>
                  <a:cubicBezTo>
                    <a:pt x="285" y="12"/>
                    <a:pt x="279" y="10"/>
                    <a:pt x="273" y="10"/>
                  </a:cubicBezTo>
                  <a:cubicBezTo>
                    <a:pt x="272" y="10"/>
                    <a:pt x="271" y="11"/>
                    <a:pt x="270" y="11"/>
                  </a:cubicBezTo>
                  <a:cubicBezTo>
                    <a:pt x="249" y="12"/>
                    <a:pt x="234" y="21"/>
                    <a:pt x="220" y="32"/>
                  </a:cubicBezTo>
                  <a:cubicBezTo>
                    <a:pt x="215" y="37"/>
                    <a:pt x="211" y="44"/>
                    <a:pt x="205" y="47"/>
                  </a:cubicBezTo>
                  <a:cubicBezTo>
                    <a:pt x="205" y="48"/>
                    <a:pt x="203" y="48"/>
                    <a:pt x="203" y="50"/>
                  </a:cubicBezTo>
                  <a:cubicBezTo>
                    <a:pt x="197" y="53"/>
                    <a:pt x="191" y="61"/>
                    <a:pt x="187" y="69"/>
                  </a:cubicBezTo>
                  <a:cubicBezTo>
                    <a:pt x="180" y="83"/>
                    <a:pt x="174" y="91"/>
                    <a:pt x="173" y="108"/>
                  </a:cubicBezTo>
                  <a:cubicBezTo>
                    <a:pt x="172" y="111"/>
                    <a:pt x="168" y="112"/>
                    <a:pt x="168" y="114"/>
                  </a:cubicBezTo>
                  <a:cubicBezTo>
                    <a:pt x="168" y="116"/>
                    <a:pt x="171" y="114"/>
                    <a:pt x="171" y="116"/>
                  </a:cubicBezTo>
                  <a:cubicBezTo>
                    <a:pt x="171" y="119"/>
                    <a:pt x="169" y="121"/>
                    <a:pt x="169" y="125"/>
                  </a:cubicBezTo>
                  <a:cubicBezTo>
                    <a:pt x="170" y="127"/>
                    <a:pt x="173" y="124"/>
                    <a:pt x="173" y="126"/>
                  </a:cubicBezTo>
                  <a:cubicBezTo>
                    <a:pt x="172" y="128"/>
                    <a:pt x="171" y="129"/>
                    <a:pt x="171" y="130"/>
                  </a:cubicBezTo>
                  <a:cubicBezTo>
                    <a:pt x="175" y="132"/>
                    <a:pt x="176" y="124"/>
                    <a:pt x="179" y="122"/>
                  </a:cubicBezTo>
                  <a:cubicBezTo>
                    <a:pt x="179" y="129"/>
                    <a:pt x="176" y="136"/>
                    <a:pt x="174" y="141"/>
                  </a:cubicBezTo>
                  <a:cubicBezTo>
                    <a:pt x="175" y="143"/>
                    <a:pt x="177" y="140"/>
                    <a:pt x="177" y="141"/>
                  </a:cubicBezTo>
                  <a:cubicBezTo>
                    <a:pt x="177" y="145"/>
                    <a:pt x="175" y="149"/>
                    <a:pt x="175" y="152"/>
                  </a:cubicBezTo>
                  <a:cubicBezTo>
                    <a:pt x="175" y="153"/>
                    <a:pt x="175" y="154"/>
                    <a:pt x="174" y="155"/>
                  </a:cubicBezTo>
                  <a:cubicBezTo>
                    <a:pt x="172" y="161"/>
                    <a:pt x="170" y="171"/>
                    <a:pt x="174" y="173"/>
                  </a:cubicBezTo>
                  <a:cubicBezTo>
                    <a:pt x="174" y="173"/>
                    <a:pt x="174" y="172"/>
                    <a:pt x="174" y="172"/>
                  </a:cubicBezTo>
                  <a:cubicBezTo>
                    <a:pt x="175" y="178"/>
                    <a:pt x="176" y="185"/>
                    <a:pt x="177" y="191"/>
                  </a:cubicBezTo>
                  <a:cubicBezTo>
                    <a:pt x="178" y="195"/>
                    <a:pt x="183" y="202"/>
                    <a:pt x="186" y="206"/>
                  </a:cubicBezTo>
                  <a:cubicBezTo>
                    <a:pt x="185" y="211"/>
                    <a:pt x="183" y="215"/>
                    <a:pt x="179" y="218"/>
                  </a:cubicBezTo>
                  <a:cubicBezTo>
                    <a:pt x="181" y="220"/>
                    <a:pt x="179" y="222"/>
                    <a:pt x="179" y="224"/>
                  </a:cubicBezTo>
                  <a:cubicBezTo>
                    <a:pt x="183" y="225"/>
                    <a:pt x="185" y="220"/>
                    <a:pt x="188" y="220"/>
                  </a:cubicBezTo>
                  <a:cubicBezTo>
                    <a:pt x="187" y="224"/>
                    <a:pt x="184" y="226"/>
                    <a:pt x="182" y="230"/>
                  </a:cubicBezTo>
                  <a:cubicBezTo>
                    <a:pt x="185" y="230"/>
                    <a:pt x="186" y="227"/>
                    <a:pt x="189" y="226"/>
                  </a:cubicBezTo>
                  <a:cubicBezTo>
                    <a:pt x="192" y="227"/>
                    <a:pt x="193" y="225"/>
                    <a:pt x="196" y="227"/>
                  </a:cubicBezTo>
                  <a:cubicBezTo>
                    <a:pt x="198" y="225"/>
                    <a:pt x="199" y="221"/>
                    <a:pt x="202" y="220"/>
                  </a:cubicBezTo>
                  <a:cubicBezTo>
                    <a:pt x="202" y="220"/>
                    <a:pt x="202" y="220"/>
                    <a:pt x="202" y="220"/>
                  </a:cubicBezTo>
                  <a:cubicBezTo>
                    <a:pt x="201" y="227"/>
                    <a:pt x="198" y="236"/>
                    <a:pt x="196" y="243"/>
                  </a:cubicBezTo>
                  <a:cubicBezTo>
                    <a:pt x="201" y="242"/>
                    <a:pt x="201" y="235"/>
                    <a:pt x="205" y="232"/>
                  </a:cubicBezTo>
                  <a:cubicBezTo>
                    <a:pt x="205" y="237"/>
                    <a:pt x="203" y="238"/>
                    <a:pt x="203" y="242"/>
                  </a:cubicBezTo>
                  <a:cubicBezTo>
                    <a:pt x="206" y="242"/>
                    <a:pt x="207" y="239"/>
                    <a:pt x="209" y="237"/>
                  </a:cubicBezTo>
                  <a:cubicBezTo>
                    <a:pt x="210" y="240"/>
                    <a:pt x="211" y="243"/>
                    <a:pt x="211" y="246"/>
                  </a:cubicBezTo>
                  <a:cubicBezTo>
                    <a:pt x="212" y="253"/>
                    <a:pt x="211" y="264"/>
                    <a:pt x="211" y="274"/>
                  </a:cubicBezTo>
                  <a:cubicBezTo>
                    <a:pt x="211" y="281"/>
                    <a:pt x="213" y="288"/>
                    <a:pt x="212" y="293"/>
                  </a:cubicBezTo>
                  <a:cubicBezTo>
                    <a:pt x="211" y="299"/>
                    <a:pt x="205" y="311"/>
                    <a:pt x="202" y="313"/>
                  </a:cubicBezTo>
                  <a:cubicBezTo>
                    <a:pt x="195" y="316"/>
                    <a:pt x="176" y="314"/>
                    <a:pt x="168" y="316"/>
                  </a:cubicBezTo>
                  <a:cubicBezTo>
                    <a:pt x="140" y="322"/>
                    <a:pt x="108" y="345"/>
                    <a:pt x="94" y="367"/>
                  </a:cubicBezTo>
                  <a:cubicBezTo>
                    <a:pt x="84" y="384"/>
                    <a:pt x="76" y="413"/>
                    <a:pt x="78" y="443"/>
                  </a:cubicBezTo>
                  <a:cubicBezTo>
                    <a:pt x="79" y="453"/>
                    <a:pt x="83" y="463"/>
                    <a:pt x="84" y="473"/>
                  </a:cubicBezTo>
                  <a:cubicBezTo>
                    <a:pt x="85" y="485"/>
                    <a:pt x="85" y="500"/>
                    <a:pt x="87" y="514"/>
                  </a:cubicBezTo>
                  <a:cubicBezTo>
                    <a:pt x="89" y="527"/>
                    <a:pt x="93" y="539"/>
                    <a:pt x="92" y="552"/>
                  </a:cubicBezTo>
                  <a:cubicBezTo>
                    <a:pt x="91" y="558"/>
                    <a:pt x="87" y="562"/>
                    <a:pt x="87" y="571"/>
                  </a:cubicBezTo>
                  <a:cubicBezTo>
                    <a:pt x="87" y="580"/>
                    <a:pt x="93" y="583"/>
                    <a:pt x="94" y="591"/>
                  </a:cubicBezTo>
                  <a:cubicBezTo>
                    <a:pt x="95" y="599"/>
                    <a:pt x="86" y="613"/>
                    <a:pt x="80" y="626"/>
                  </a:cubicBezTo>
                  <a:cubicBezTo>
                    <a:pt x="73" y="645"/>
                    <a:pt x="68" y="667"/>
                    <a:pt x="69" y="690"/>
                  </a:cubicBezTo>
                  <a:cubicBezTo>
                    <a:pt x="71" y="749"/>
                    <a:pt x="82" y="815"/>
                    <a:pt x="79" y="878"/>
                  </a:cubicBezTo>
                  <a:cubicBezTo>
                    <a:pt x="79" y="895"/>
                    <a:pt x="82" y="910"/>
                    <a:pt x="82" y="926"/>
                  </a:cubicBezTo>
                  <a:cubicBezTo>
                    <a:pt x="82" y="952"/>
                    <a:pt x="77" y="981"/>
                    <a:pt x="76" y="1004"/>
                  </a:cubicBezTo>
                  <a:cubicBezTo>
                    <a:pt x="75" y="1039"/>
                    <a:pt x="91" y="1070"/>
                    <a:pt x="100" y="1099"/>
                  </a:cubicBezTo>
                  <a:cubicBezTo>
                    <a:pt x="104" y="1099"/>
                    <a:pt x="104" y="1095"/>
                    <a:pt x="107" y="1094"/>
                  </a:cubicBezTo>
                  <a:cubicBezTo>
                    <a:pt x="111" y="1106"/>
                    <a:pt x="125" y="1107"/>
                    <a:pt x="119" y="1088"/>
                  </a:cubicBezTo>
                  <a:cubicBezTo>
                    <a:pt x="120" y="1082"/>
                    <a:pt x="120" y="1091"/>
                    <a:pt x="124" y="1089"/>
                  </a:cubicBezTo>
                  <a:cubicBezTo>
                    <a:pt x="126" y="1086"/>
                    <a:pt x="129" y="1084"/>
                    <a:pt x="129" y="1080"/>
                  </a:cubicBezTo>
                  <a:cubicBezTo>
                    <a:pt x="131" y="1071"/>
                    <a:pt x="124" y="1068"/>
                    <a:pt x="119" y="1060"/>
                  </a:cubicBezTo>
                  <a:cubicBezTo>
                    <a:pt x="114" y="1051"/>
                    <a:pt x="114" y="1040"/>
                    <a:pt x="108" y="1037"/>
                  </a:cubicBezTo>
                  <a:cubicBezTo>
                    <a:pt x="111" y="1036"/>
                    <a:pt x="121" y="1054"/>
                    <a:pt x="125" y="1052"/>
                  </a:cubicBezTo>
                  <a:cubicBezTo>
                    <a:pt x="129" y="1049"/>
                    <a:pt x="128" y="1043"/>
                    <a:pt x="126" y="1039"/>
                  </a:cubicBezTo>
                  <a:cubicBezTo>
                    <a:pt x="126" y="1038"/>
                    <a:pt x="135" y="1041"/>
                    <a:pt x="136" y="1037"/>
                  </a:cubicBezTo>
                  <a:cubicBezTo>
                    <a:pt x="144" y="1026"/>
                    <a:pt x="138" y="1016"/>
                    <a:pt x="137" y="1003"/>
                  </a:cubicBezTo>
                  <a:cubicBezTo>
                    <a:pt x="136" y="984"/>
                    <a:pt x="141" y="962"/>
                    <a:pt x="137" y="946"/>
                  </a:cubicBezTo>
                  <a:cubicBezTo>
                    <a:pt x="135" y="938"/>
                    <a:pt x="127" y="931"/>
                    <a:pt x="126" y="927"/>
                  </a:cubicBezTo>
                  <a:cubicBezTo>
                    <a:pt x="125" y="925"/>
                    <a:pt x="125" y="921"/>
                    <a:pt x="125" y="918"/>
                  </a:cubicBezTo>
                  <a:cubicBezTo>
                    <a:pt x="116" y="877"/>
                    <a:pt x="131" y="825"/>
                    <a:pt x="138" y="791"/>
                  </a:cubicBezTo>
                  <a:cubicBezTo>
                    <a:pt x="142" y="772"/>
                    <a:pt x="146" y="753"/>
                    <a:pt x="150" y="734"/>
                  </a:cubicBezTo>
                  <a:cubicBezTo>
                    <a:pt x="156" y="705"/>
                    <a:pt x="161" y="679"/>
                    <a:pt x="160" y="646"/>
                  </a:cubicBezTo>
                  <a:cubicBezTo>
                    <a:pt x="185" y="682"/>
                    <a:pt x="179" y="736"/>
                    <a:pt x="167" y="779"/>
                  </a:cubicBezTo>
                  <a:cubicBezTo>
                    <a:pt x="164" y="790"/>
                    <a:pt x="159" y="804"/>
                    <a:pt x="160" y="820"/>
                  </a:cubicBezTo>
                  <a:cubicBezTo>
                    <a:pt x="160" y="826"/>
                    <a:pt x="163" y="832"/>
                    <a:pt x="163" y="838"/>
                  </a:cubicBezTo>
                  <a:cubicBezTo>
                    <a:pt x="164" y="844"/>
                    <a:pt x="162" y="852"/>
                    <a:pt x="163" y="856"/>
                  </a:cubicBezTo>
                  <a:cubicBezTo>
                    <a:pt x="165" y="861"/>
                    <a:pt x="174" y="861"/>
                    <a:pt x="176" y="866"/>
                  </a:cubicBezTo>
                  <a:cubicBezTo>
                    <a:pt x="178" y="870"/>
                    <a:pt x="173" y="887"/>
                    <a:pt x="171" y="900"/>
                  </a:cubicBezTo>
                  <a:cubicBezTo>
                    <a:pt x="168" y="920"/>
                    <a:pt x="162" y="939"/>
                    <a:pt x="161" y="961"/>
                  </a:cubicBezTo>
                  <a:cubicBezTo>
                    <a:pt x="161" y="965"/>
                    <a:pt x="162" y="968"/>
                    <a:pt x="162" y="972"/>
                  </a:cubicBezTo>
                  <a:cubicBezTo>
                    <a:pt x="162" y="986"/>
                    <a:pt x="158" y="1002"/>
                    <a:pt x="155" y="1018"/>
                  </a:cubicBezTo>
                  <a:cubicBezTo>
                    <a:pt x="151" y="1046"/>
                    <a:pt x="146" y="1077"/>
                    <a:pt x="144" y="1108"/>
                  </a:cubicBezTo>
                  <a:cubicBezTo>
                    <a:pt x="144" y="1117"/>
                    <a:pt x="144" y="1125"/>
                    <a:pt x="143" y="1133"/>
                  </a:cubicBezTo>
                  <a:cubicBezTo>
                    <a:pt x="142" y="1144"/>
                    <a:pt x="137" y="1151"/>
                    <a:pt x="138" y="1165"/>
                  </a:cubicBezTo>
                  <a:cubicBezTo>
                    <a:pt x="139" y="1168"/>
                    <a:pt x="141" y="1172"/>
                    <a:pt x="141" y="1173"/>
                  </a:cubicBezTo>
                  <a:cubicBezTo>
                    <a:pt x="140" y="1180"/>
                    <a:pt x="133" y="1186"/>
                    <a:pt x="132" y="1191"/>
                  </a:cubicBezTo>
                  <a:cubicBezTo>
                    <a:pt x="130" y="1200"/>
                    <a:pt x="132" y="1216"/>
                    <a:pt x="132" y="1230"/>
                  </a:cubicBezTo>
                  <a:cubicBezTo>
                    <a:pt x="132" y="1243"/>
                    <a:pt x="130" y="1257"/>
                    <a:pt x="132" y="1267"/>
                  </a:cubicBezTo>
                  <a:cubicBezTo>
                    <a:pt x="132" y="1272"/>
                    <a:pt x="134" y="1276"/>
                    <a:pt x="135" y="1281"/>
                  </a:cubicBezTo>
                  <a:cubicBezTo>
                    <a:pt x="138" y="1303"/>
                    <a:pt x="135" y="1328"/>
                    <a:pt x="135" y="1353"/>
                  </a:cubicBezTo>
                  <a:cubicBezTo>
                    <a:pt x="135" y="1399"/>
                    <a:pt x="135" y="1448"/>
                    <a:pt x="135" y="1496"/>
                  </a:cubicBezTo>
                  <a:cubicBezTo>
                    <a:pt x="135" y="1520"/>
                    <a:pt x="137" y="1545"/>
                    <a:pt x="135" y="1567"/>
                  </a:cubicBezTo>
                  <a:cubicBezTo>
                    <a:pt x="134" y="1582"/>
                    <a:pt x="129" y="1601"/>
                    <a:pt x="126" y="1617"/>
                  </a:cubicBezTo>
                  <a:cubicBezTo>
                    <a:pt x="125" y="1623"/>
                    <a:pt x="124" y="1629"/>
                    <a:pt x="122" y="1634"/>
                  </a:cubicBezTo>
                  <a:cubicBezTo>
                    <a:pt x="121" y="1640"/>
                    <a:pt x="119" y="1645"/>
                    <a:pt x="118" y="1650"/>
                  </a:cubicBezTo>
                  <a:cubicBezTo>
                    <a:pt x="115" y="1668"/>
                    <a:pt x="119" y="1691"/>
                    <a:pt x="116" y="1707"/>
                  </a:cubicBezTo>
                  <a:cubicBezTo>
                    <a:pt x="115" y="1710"/>
                    <a:pt x="115" y="1714"/>
                    <a:pt x="115" y="1717"/>
                  </a:cubicBezTo>
                  <a:cubicBezTo>
                    <a:pt x="109" y="1738"/>
                    <a:pt x="90" y="1754"/>
                    <a:pt x="87" y="1771"/>
                  </a:cubicBezTo>
                  <a:cubicBezTo>
                    <a:pt x="86" y="1778"/>
                    <a:pt x="86" y="1789"/>
                    <a:pt x="86" y="1796"/>
                  </a:cubicBezTo>
                  <a:cubicBezTo>
                    <a:pt x="86" y="1803"/>
                    <a:pt x="89" y="1814"/>
                    <a:pt x="87" y="1818"/>
                  </a:cubicBezTo>
                  <a:cubicBezTo>
                    <a:pt x="87" y="1818"/>
                    <a:pt x="78" y="1825"/>
                    <a:pt x="80" y="1824"/>
                  </a:cubicBezTo>
                  <a:cubicBezTo>
                    <a:pt x="78" y="1825"/>
                    <a:pt x="74" y="1826"/>
                    <a:pt x="71" y="1826"/>
                  </a:cubicBezTo>
                  <a:cubicBezTo>
                    <a:pt x="69" y="1826"/>
                    <a:pt x="66" y="1824"/>
                    <a:pt x="65" y="1825"/>
                  </a:cubicBezTo>
                  <a:cubicBezTo>
                    <a:pt x="65" y="1825"/>
                    <a:pt x="63" y="1828"/>
                    <a:pt x="62" y="1828"/>
                  </a:cubicBezTo>
                  <a:cubicBezTo>
                    <a:pt x="61" y="1829"/>
                    <a:pt x="61" y="1829"/>
                    <a:pt x="59" y="1829"/>
                  </a:cubicBezTo>
                  <a:cubicBezTo>
                    <a:pt x="35" y="1834"/>
                    <a:pt x="4" y="1832"/>
                    <a:pt x="1" y="1854"/>
                  </a:cubicBezTo>
                  <a:cubicBezTo>
                    <a:pt x="0" y="1859"/>
                    <a:pt x="4" y="1880"/>
                    <a:pt x="7" y="1883"/>
                  </a:cubicBezTo>
                  <a:close/>
                  <a:moveTo>
                    <a:pt x="111" y="1070"/>
                  </a:moveTo>
                  <a:cubicBezTo>
                    <a:pt x="111" y="1074"/>
                    <a:pt x="118" y="1076"/>
                    <a:pt x="115" y="1079"/>
                  </a:cubicBezTo>
                  <a:cubicBezTo>
                    <a:pt x="114" y="1076"/>
                    <a:pt x="108" y="1073"/>
                    <a:pt x="111" y="1070"/>
                  </a:cubicBezTo>
                  <a:close/>
                  <a:moveTo>
                    <a:pt x="116" y="994"/>
                  </a:moveTo>
                  <a:cubicBezTo>
                    <a:pt x="116" y="1009"/>
                    <a:pt x="120" y="1025"/>
                    <a:pt x="122" y="1034"/>
                  </a:cubicBezTo>
                  <a:cubicBezTo>
                    <a:pt x="117" y="1031"/>
                    <a:pt x="117" y="1024"/>
                    <a:pt x="113" y="1019"/>
                  </a:cubicBezTo>
                  <a:cubicBezTo>
                    <a:pt x="111" y="1015"/>
                    <a:pt x="110" y="1017"/>
                    <a:pt x="109" y="1014"/>
                  </a:cubicBezTo>
                  <a:cubicBezTo>
                    <a:pt x="106" y="1006"/>
                    <a:pt x="106" y="996"/>
                    <a:pt x="116" y="994"/>
                  </a:cubicBezTo>
                  <a:close/>
                  <a:moveTo>
                    <a:pt x="176" y="113"/>
                  </a:moveTo>
                  <a:cubicBezTo>
                    <a:pt x="175" y="112"/>
                    <a:pt x="176" y="110"/>
                    <a:pt x="176" y="109"/>
                  </a:cubicBezTo>
                  <a:cubicBezTo>
                    <a:pt x="177" y="110"/>
                    <a:pt x="176" y="112"/>
                    <a:pt x="176" y="113"/>
                  </a:cubicBezTo>
                  <a:close/>
                  <a:moveTo>
                    <a:pt x="178" y="97"/>
                  </a:moveTo>
                  <a:cubicBezTo>
                    <a:pt x="179" y="95"/>
                    <a:pt x="178" y="98"/>
                    <a:pt x="178" y="97"/>
                  </a:cubicBezTo>
                  <a:close/>
                  <a:moveTo>
                    <a:pt x="505" y="1089"/>
                  </a:moveTo>
                  <a:cubicBezTo>
                    <a:pt x="507" y="1085"/>
                    <a:pt x="509" y="1080"/>
                    <a:pt x="512" y="1077"/>
                  </a:cubicBezTo>
                  <a:cubicBezTo>
                    <a:pt x="511" y="1083"/>
                    <a:pt x="507" y="1085"/>
                    <a:pt x="505" y="1090"/>
                  </a:cubicBezTo>
                  <a:cubicBezTo>
                    <a:pt x="502" y="1093"/>
                    <a:pt x="502" y="1090"/>
                    <a:pt x="505" y="1089"/>
                  </a:cubicBezTo>
                  <a:close/>
                  <a:moveTo>
                    <a:pt x="496" y="1102"/>
                  </a:moveTo>
                  <a:cubicBezTo>
                    <a:pt x="497" y="1099"/>
                    <a:pt x="501" y="1092"/>
                    <a:pt x="503" y="1094"/>
                  </a:cubicBezTo>
                  <a:cubicBezTo>
                    <a:pt x="500" y="1095"/>
                    <a:pt x="500" y="1101"/>
                    <a:pt x="496" y="1102"/>
                  </a:cubicBezTo>
                  <a:close/>
                  <a:moveTo>
                    <a:pt x="496" y="1013"/>
                  </a:moveTo>
                  <a:cubicBezTo>
                    <a:pt x="499" y="1017"/>
                    <a:pt x="504" y="1022"/>
                    <a:pt x="504" y="1030"/>
                  </a:cubicBezTo>
                  <a:cubicBezTo>
                    <a:pt x="504" y="1033"/>
                    <a:pt x="501" y="1037"/>
                    <a:pt x="501" y="1040"/>
                  </a:cubicBezTo>
                  <a:cubicBezTo>
                    <a:pt x="499" y="1051"/>
                    <a:pt x="501" y="1056"/>
                    <a:pt x="496" y="1061"/>
                  </a:cubicBezTo>
                  <a:cubicBezTo>
                    <a:pt x="495" y="1045"/>
                    <a:pt x="495" y="1028"/>
                    <a:pt x="496" y="1013"/>
                  </a:cubicBezTo>
                  <a:close/>
                  <a:moveTo>
                    <a:pt x="471" y="771"/>
                  </a:moveTo>
                  <a:cubicBezTo>
                    <a:pt x="471" y="724"/>
                    <a:pt x="478" y="672"/>
                    <a:pt x="479" y="624"/>
                  </a:cubicBezTo>
                  <a:cubicBezTo>
                    <a:pt x="489" y="632"/>
                    <a:pt x="491" y="647"/>
                    <a:pt x="498" y="660"/>
                  </a:cubicBezTo>
                  <a:cubicBezTo>
                    <a:pt x="504" y="670"/>
                    <a:pt x="514" y="677"/>
                    <a:pt x="518" y="685"/>
                  </a:cubicBezTo>
                  <a:cubicBezTo>
                    <a:pt x="525" y="700"/>
                    <a:pt x="526" y="733"/>
                    <a:pt x="528" y="758"/>
                  </a:cubicBezTo>
                  <a:cubicBezTo>
                    <a:pt x="531" y="801"/>
                    <a:pt x="539" y="837"/>
                    <a:pt x="538" y="883"/>
                  </a:cubicBezTo>
                  <a:cubicBezTo>
                    <a:pt x="537" y="913"/>
                    <a:pt x="535" y="936"/>
                    <a:pt x="520" y="950"/>
                  </a:cubicBezTo>
                  <a:cubicBezTo>
                    <a:pt x="514" y="955"/>
                    <a:pt x="506" y="957"/>
                    <a:pt x="499" y="961"/>
                  </a:cubicBezTo>
                  <a:cubicBezTo>
                    <a:pt x="492" y="965"/>
                    <a:pt x="490" y="972"/>
                    <a:pt x="484" y="975"/>
                  </a:cubicBezTo>
                  <a:cubicBezTo>
                    <a:pt x="490" y="953"/>
                    <a:pt x="488" y="915"/>
                    <a:pt x="485" y="893"/>
                  </a:cubicBezTo>
                  <a:cubicBezTo>
                    <a:pt x="483" y="882"/>
                    <a:pt x="478" y="870"/>
                    <a:pt x="479" y="863"/>
                  </a:cubicBezTo>
                  <a:cubicBezTo>
                    <a:pt x="479" y="859"/>
                    <a:pt x="480" y="862"/>
                    <a:pt x="482" y="859"/>
                  </a:cubicBezTo>
                  <a:cubicBezTo>
                    <a:pt x="489" y="849"/>
                    <a:pt x="480" y="840"/>
                    <a:pt x="478" y="831"/>
                  </a:cubicBezTo>
                  <a:cubicBezTo>
                    <a:pt x="473" y="814"/>
                    <a:pt x="471" y="791"/>
                    <a:pt x="471" y="771"/>
                  </a:cubicBezTo>
                  <a:close/>
                  <a:moveTo>
                    <a:pt x="180" y="93"/>
                  </a:moveTo>
                  <a:cubicBezTo>
                    <a:pt x="179" y="94"/>
                    <a:pt x="179" y="91"/>
                    <a:pt x="180" y="91"/>
                  </a:cubicBezTo>
                  <a:cubicBezTo>
                    <a:pt x="180" y="90"/>
                    <a:pt x="180" y="92"/>
                    <a:pt x="180" y="93"/>
                  </a:cubicBezTo>
                  <a:close/>
                  <a:moveTo>
                    <a:pt x="355" y="67"/>
                  </a:moveTo>
                  <a:cubicBezTo>
                    <a:pt x="354" y="65"/>
                    <a:pt x="353" y="62"/>
                    <a:pt x="352" y="59"/>
                  </a:cubicBezTo>
                  <a:cubicBezTo>
                    <a:pt x="354" y="61"/>
                    <a:pt x="355" y="64"/>
                    <a:pt x="355" y="67"/>
                  </a:cubicBezTo>
                  <a:close/>
                  <a:moveTo>
                    <a:pt x="359" y="237"/>
                  </a:moveTo>
                  <a:cubicBezTo>
                    <a:pt x="363" y="239"/>
                    <a:pt x="364" y="242"/>
                    <a:pt x="368" y="244"/>
                  </a:cubicBezTo>
                  <a:cubicBezTo>
                    <a:pt x="363" y="244"/>
                    <a:pt x="360" y="240"/>
                    <a:pt x="359" y="237"/>
                  </a:cubicBezTo>
                  <a:close/>
                  <a:moveTo>
                    <a:pt x="315" y="1300"/>
                  </a:moveTo>
                  <a:cubicBezTo>
                    <a:pt x="315" y="1296"/>
                    <a:pt x="311" y="1291"/>
                    <a:pt x="313" y="1286"/>
                  </a:cubicBezTo>
                  <a:cubicBezTo>
                    <a:pt x="316" y="1292"/>
                    <a:pt x="320" y="1299"/>
                    <a:pt x="323" y="1306"/>
                  </a:cubicBezTo>
                  <a:cubicBezTo>
                    <a:pt x="327" y="1313"/>
                    <a:pt x="332" y="1320"/>
                    <a:pt x="335" y="1326"/>
                  </a:cubicBezTo>
                  <a:cubicBezTo>
                    <a:pt x="340" y="1340"/>
                    <a:pt x="339" y="1359"/>
                    <a:pt x="344" y="1374"/>
                  </a:cubicBezTo>
                  <a:cubicBezTo>
                    <a:pt x="346" y="1380"/>
                    <a:pt x="352" y="1384"/>
                    <a:pt x="353" y="1389"/>
                  </a:cubicBezTo>
                  <a:cubicBezTo>
                    <a:pt x="354" y="1393"/>
                    <a:pt x="353" y="1402"/>
                    <a:pt x="353" y="1409"/>
                  </a:cubicBezTo>
                  <a:cubicBezTo>
                    <a:pt x="352" y="1515"/>
                    <a:pt x="353" y="1627"/>
                    <a:pt x="352" y="1728"/>
                  </a:cubicBezTo>
                  <a:cubicBezTo>
                    <a:pt x="348" y="1723"/>
                    <a:pt x="347" y="1718"/>
                    <a:pt x="345" y="1711"/>
                  </a:cubicBezTo>
                  <a:cubicBezTo>
                    <a:pt x="343" y="1704"/>
                    <a:pt x="343" y="1696"/>
                    <a:pt x="342" y="1690"/>
                  </a:cubicBezTo>
                  <a:cubicBezTo>
                    <a:pt x="341" y="1686"/>
                    <a:pt x="337" y="1683"/>
                    <a:pt x="336" y="1680"/>
                  </a:cubicBezTo>
                  <a:cubicBezTo>
                    <a:pt x="332" y="1667"/>
                    <a:pt x="330" y="1650"/>
                    <a:pt x="327" y="1635"/>
                  </a:cubicBezTo>
                  <a:cubicBezTo>
                    <a:pt x="324" y="1620"/>
                    <a:pt x="320" y="1604"/>
                    <a:pt x="319" y="1589"/>
                  </a:cubicBezTo>
                  <a:cubicBezTo>
                    <a:pt x="315" y="1536"/>
                    <a:pt x="319" y="1478"/>
                    <a:pt x="319" y="1425"/>
                  </a:cubicBezTo>
                  <a:cubicBezTo>
                    <a:pt x="319" y="1407"/>
                    <a:pt x="321" y="1389"/>
                    <a:pt x="319" y="1372"/>
                  </a:cubicBezTo>
                  <a:cubicBezTo>
                    <a:pt x="318" y="1366"/>
                    <a:pt x="316" y="1362"/>
                    <a:pt x="315" y="1356"/>
                  </a:cubicBezTo>
                  <a:cubicBezTo>
                    <a:pt x="314" y="1338"/>
                    <a:pt x="318" y="1318"/>
                    <a:pt x="315" y="1300"/>
                  </a:cubicBezTo>
                  <a:close/>
                </a:path>
              </a:pathLst>
            </a:custGeom>
            <a:grpFill/>
            <a:ln>
              <a:solidFill>
                <a:schemeClr val="tx1">
                  <a:lumMod val="75000"/>
                  <a:lumOff val="25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1"/>
            <p:cNvSpPr>
              <a:spLocks noEditPoints="1"/>
            </p:cNvSpPr>
            <p:nvPr/>
          </p:nvSpPr>
          <p:spPr bwMode="auto">
            <a:xfrm>
              <a:off x="3518891" y="6064436"/>
              <a:ext cx="246386" cy="681090"/>
            </a:xfrm>
            <a:custGeom>
              <a:avLst/>
              <a:gdLst>
                <a:gd name="T0" fmla="*/ 101 w 609"/>
                <a:gd name="T1" fmla="*/ 1672 h 1683"/>
                <a:gd name="T2" fmla="*/ 184 w 609"/>
                <a:gd name="T3" fmla="*/ 1591 h 1683"/>
                <a:gd name="T4" fmla="*/ 168 w 609"/>
                <a:gd name="T5" fmla="*/ 1521 h 1683"/>
                <a:gd name="T6" fmla="*/ 285 w 609"/>
                <a:gd name="T7" fmla="*/ 1187 h 1683"/>
                <a:gd name="T8" fmla="*/ 347 w 609"/>
                <a:gd name="T9" fmla="*/ 1116 h 1683"/>
                <a:gd name="T10" fmla="*/ 461 w 609"/>
                <a:gd name="T11" fmla="*/ 1171 h 1683"/>
                <a:gd name="T12" fmla="*/ 466 w 609"/>
                <a:gd name="T13" fmla="*/ 1460 h 1683"/>
                <a:gd name="T14" fmla="*/ 452 w 609"/>
                <a:gd name="T15" fmla="*/ 1581 h 1683"/>
                <a:gd name="T16" fmla="*/ 446 w 609"/>
                <a:gd name="T17" fmla="*/ 1678 h 1683"/>
                <a:gd name="T18" fmla="*/ 527 w 609"/>
                <a:gd name="T19" fmla="*/ 1637 h 1683"/>
                <a:gd name="T20" fmla="*/ 516 w 609"/>
                <a:gd name="T21" fmla="*/ 1526 h 1683"/>
                <a:gd name="T22" fmla="*/ 547 w 609"/>
                <a:gd name="T23" fmla="*/ 1225 h 1683"/>
                <a:gd name="T24" fmla="*/ 545 w 609"/>
                <a:gd name="T25" fmla="*/ 1077 h 1683"/>
                <a:gd name="T26" fmla="*/ 609 w 609"/>
                <a:gd name="T27" fmla="*/ 817 h 1683"/>
                <a:gd name="T28" fmla="*/ 561 w 609"/>
                <a:gd name="T29" fmla="*/ 632 h 1683"/>
                <a:gd name="T30" fmla="*/ 565 w 609"/>
                <a:gd name="T31" fmla="*/ 535 h 1683"/>
                <a:gd name="T32" fmla="*/ 584 w 609"/>
                <a:gd name="T33" fmla="*/ 434 h 1683"/>
                <a:gd name="T34" fmla="*/ 582 w 609"/>
                <a:gd name="T35" fmla="*/ 301 h 1683"/>
                <a:gd name="T36" fmla="*/ 519 w 609"/>
                <a:gd name="T37" fmla="*/ 245 h 1683"/>
                <a:gd name="T38" fmla="*/ 512 w 609"/>
                <a:gd name="T39" fmla="*/ 236 h 1683"/>
                <a:gd name="T40" fmla="*/ 510 w 609"/>
                <a:gd name="T41" fmla="*/ 227 h 1683"/>
                <a:gd name="T42" fmla="*/ 533 w 609"/>
                <a:gd name="T43" fmla="*/ 136 h 1683"/>
                <a:gd name="T44" fmla="*/ 538 w 609"/>
                <a:gd name="T45" fmla="*/ 74 h 1683"/>
                <a:gd name="T46" fmla="*/ 488 w 609"/>
                <a:gd name="T47" fmla="*/ 13 h 1683"/>
                <a:gd name="T48" fmla="*/ 454 w 609"/>
                <a:gd name="T49" fmla="*/ 2 h 1683"/>
                <a:gd name="T50" fmla="*/ 357 w 609"/>
                <a:gd name="T51" fmla="*/ 70 h 1683"/>
                <a:gd name="T52" fmla="*/ 366 w 609"/>
                <a:gd name="T53" fmla="*/ 48 h 1683"/>
                <a:gd name="T54" fmla="*/ 356 w 609"/>
                <a:gd name="T55" fmla="*/ 77 h 1683"/>
                <a:gd name="T56" fmla="*/ 341 w 609"/>
                <a:gd name="T57" fmla="*/ 118 h 1683"/>
                <a:gd name="T58" fmla="*/ 328 w 609"/>
                <a:gd name="T59" fmla="*/ 193 h 1683"/>
                <a:gd name="T60" fmla="*/ 339 w 609"/>
                <a:gd name="T61" fmla="*/ 183 h 1683"/>
                <a:gd name="T62" fmla="*/ 296 w 609"/>
                <a:gd name="T63" fmla="*/ 249 h 1683"/>
                <a:gd name="T64" fmla="*/ 305 w 609"/>
                <a:gd name="T65" fmla="*/ 249 h 1683"/>
                <a:gd name="T66" fmla="*/ 245 w 609"/>
                <a:gd name="T67" fmla="*/ 278 h 1683"/>
                <a:gd name="T68" fmla="*/ 182 w 609"/>
                <a:gd name="T69" fmla="*/ 433 h 1683"/>
                <a:gd name="T70" fmla="*/ 270 w 609"/>
                <a:gd name="T71" fmla="*/ 511 h 1683"/>
                <a:gd name="T72" fmla="*/ 281 w 609"/>
                <a:gd name="T73" fmla="*/ 658 h 1683"/>
                <a:gd name="T74" fmla="*/ 269 w 609"/>
                <a:gd name="T75" fmla="*/ 747 h 1683"/>
                <a:gd name="T76" fmla="*/ 183 w 609"/>
                <a:gd name="T77" fmla="*/ 988 h 1683"/>
                <a:gd name="T78" fmla="*/ 220 w 609"/>
                <a:gd name="T79" fmla="*/ 1073 h 1683"/>
                <a:gd name="T80" fmla="*/ 207 w 609"/>
                <a:gd name="T81" fmla="*/ 1192 h 1683"/>
                <a:gd name="T82" fmla="*/ 130 w 609"/>
                <a:gd name="T83" fmla="*/ 1483 h 1683"/>
                <a:gd name="T84" fmla="*/ 91 w 609"/>
                <a:gd name="T85" fmla="*/ 1581 h 1683"/>
                <a:gd name="T86" fmla="*/ 34 w 609"/>
                <a:gd name="T87" fmla="*/ 1630 h 1683"/>
                <a:gd name="T88" fmla="*/ 537 w 609"/>
                <a:gd name="T89" fmla="*/ 104 h 1683"/>
                <a:gd name="T90" fmla="*/ 537 w 609"/>
                <a:gd name="T91" fmla="*/ 84 h 1683"/>
                <a:gd name="T92" fmla="*/ 523 w 609"/>
                <a:gd name="T93" fmla="*/ 149 h 1683"/>
                <a:gd name="T94" fmla="*/ 523 w 609"/>
                <a:gd name="T95" fmla="*/ 149 h 1683"/>
                <a:gd name="T96" fmla="*/ 512 w 609"/>
                <a:gd name="T97" fmla="*/ 1543 h 1683"/>
                <a:gd name="T98" fmla="*/ 464 w 609"/>
                <a:gd name="T99" fmla="*/ 1522 h 1683"/>
                <a:gd name="T100" fmla="*/ 311 w 609"/>
                <a:gd name="T101" fmla="*/ 249 h 1683"/>
                <a:gd name="T102" fmla="*/ 314 w 609"/>
                <a:gd name="T103" fmla="*/ 227 h 1683"/>
                <a:gd name="T104" fmla="*/ 332 w 609"/>
                <a:gd name="T105" fmla="*/ 176 h 1683"/>
                <a:gd name="T106" fmla="*/ 338 w 609"/>
                <a:gd name="T107" fmla="*/ 138 h 1683"/>
                <a:gd name="T108" fmla="*/ 343 w 609"/>
                <a:gd name="T109" fmla="*/ 132 h 1683"/>
                <a:gd name="T110" fmla="*/ 401 w 609"/>
                <a:gd name="T111" fmla="*/ 14 h 1683"/>
                <a:gd name="T112" fmla="*/ 406 w 609"/>
                <a:gd name="T113" fmla="*/ 10 h 1683"/>
                <a:gd name="T114" fmla="*/ 408 w 609"/>
                <a:gd name="T115" fmla="*/ 9 h 1683"/>
                <a:gd name="T116" fmla="*/ 503 w 609"/>
                <a:gd name="T117" fmla="*/ 231 h 1683"/>
                <a:gd name="T118" fmla="*/ 502 w 609"/>
                <a:gd name="T119" fmla="*/ 208 h 1683"/>
                <a:gd name="T120" fmla="*/ 514 w 609"/>
                <a:gd name="T121" fmla="*/ 169 h 1683"/>
                <a:gd name="T122" fmla="*/ 512 w 609"/>
                <a:gd name="T123" fmla="*/ 239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 h="1683">
                  <a:moveTo>
                    <a:pt x="2" y="1662"/>
                  </a:moveTo>
                  <a:cubicBezTo>
                    <a:pt x="3" y="1663"/>
                    <a:pt x="28" y="1672"/>
                    <a:pt x="31" y="1673"/>
                  </a:cubicBezTo>
                  <a:cubicBezTo>
                    <a:pt x="33" y="1673"/>
                    <a:pt x="36" y="1674"/>
                    <a:pt x="39" y="1674"/>
                  </a:cubicBezTo>
                  <a:cubicBezTo>
                    <a:pt x="58" y="1675"/>
                    <a:pt x="91" y="1677"/>
                    <a:pt x="101" y="1672"/>
                  </a:cubicBezTo>
                  <a:cubicBezTo>
                    <a:pt x="117" y="1664"/>
                    <a:pt x="116" y="1642"/>
                    <a:pt x="135" y="1637"/>
                  </a:cubicBezTo>
                  <a:cubicBezTo>
                    <a:pt x="136" y="1651"/>
                    <a:pt x="131" y="1666"/>
                    <a:pt x="146" y="1665"/>
                  </a:cubicBezTo>
                  <a:cubicBezTo>
                    <a:pt x="152" y="1652"/>
                    <a:pt x="154" y="1638"/>
                    <a:pt x="162" y="1625"/>
                  </a:cubicBezTo>
                  <a:cubicBezTo>
                    <a:pt x="169" y="1613"/>
                    <a:pt x="180" y="1603"/>
                    <a:pt x="184" y="1591"/>
                  </a:cubicBezTo>
                  <a:cubicBezTo>
                    <a:pt x="186" y="1588"/>
                    <a:pt x="186" y="1582"/>
                    <a:pt x="187" y="1578"/>
                  </a:cubicBezTo>
                  <a:cubicBezTo>
                    <a:pt x="191" y="1565"/>
                    <a:pt x="190" y="1561"/>
                    <a:pt x="183" y="1548"/>
                  </a:cubicBezTo>
                  <a:cubicBezTo>
                    <a:pt x="181" y="1544"/>
                    <a:pt x="179" y="1540"/>
                    <a:pt x="177" y="1536"/>
                  </a:cubicBezTo>
                  <a:cubicBezTo>
                    <a:pt x="175" y="1529"/>
                    <a:pt x="174" y="1525"/>
                    <a:pt x="168" y="1521"/>
                  </a:cubicBezTo>
                  <a:cubicBezTo>
                    <a:pt x="180" y="1500"/>
                    <a:pt x="188" y="1477"/>
                    <a:pt x="198" y="1455"/>
                  </a:cubicBezTo>
                  <a:cubicBezTo>
                    <a:pt x="208" y="1434"/>
                    <a:pt x="221" y="1415"/>
                    <a:pt x="233" y="1395"/>
                  </a:cubicBezTo>
                  <a:cubicBezTo>
                    <a:pt x="256" y="1354"/>
                    <a:pt x="282" y="1314"/>
                    <a:pt x="289" y="1261"/>
                  </a:cubicBezTo>
                  <a:cubicBezTo>
                    <a:pt x="292" y="1237"/>
                    <a:pt x="289" y="1212"/>
                    <a:pt x="285" y="1187"/>
                  </a:cubicBezTo>
                  <a:cubicBezTo>
                    <a:pt x="285" y="1184"/>
                    <a:pt x="283" y="1180"/>
                    <a:pt x="283" y="1178"/>
                  </a:cubicBezTo>
                  <a:cubicBezTo>
                    <a:pt x="284" y="1173"/>
                    <a:pt x="291" y="1167"/>
                    <a:pt x="294" y="1162"/>
                  </a:cubicBezTo>
                  <a:cubicBezTo>
                    <a:pt x="302" y="1145"/>
                    <a:pt x="307" y="1123"/>
                    <a:pt x="313" y="1105"/>
                  </a:cubicBezTo>
                  <a:cubicBezTo>
                    <a:pt x="325" y="1108"/>
                    <a:pt x="334" y="1114"/>
                    <a:pt x="347" y="1116"/>
                  </a:cubicBezTo>
                  <a:cubicBezTo>
                    <a:pt x="349" y="1110"/>
                    <a:pt x="348" y="1105"/>
                    <a:pt x="350" y="1097"/>
                  </a:cubicBezTo>
                  <a:cubicBezTo>
                    <a:pt x="387" y="1098"/>
                    <a:pt x="422" y="1098"/>
                    <a:pt x="448" y="1088"/>
                  </a:cubicBezTo>
                  <a:cubicBezTo>
                    <a:pt x="449" y="1101"/>
                    <a:pt x="451" y="1116"/>
                    <a:pt x="453" y="1131"/>
                  </a:cubicBezTo>
                  <a:cubicBezTo>
                    <a:pt x="455" y="1145"/>
                    <a:pt x="460" y="1159"/>
                    <a:pt x="461" y="1171"/>
                  </a:cubicBezTo>
                  <a:cubicBezTo>
                    <a:pt x="462" y="1183"/>
                    <a:pt x="458" y="1198"/>
                    <a:pt x="456" y="1211"/>
                  </a:cubicBezTo>
                  <a:cubicBezTo>
                    <a:pt x="453" y="1224"/>
                    <a:pt x="450" y="1237"/>
                    <a:pt x="449" y="1251"/>
                  </a:cubicBezTo>
                  <a:cubicBezTo>
                    <a:pt x="447" y="1281"/>
                    <a:pt x="450" y="1306"/>
                    <a:pt x="454" y="1335"/>
                  </a:cubicBezTo>
                  <a:cubicBezTo>
                    <a:pt x="460" y="1376"/>
                    <a:pt x="462" y="1416"/>
                    <a:pt x="466" y="1460"/>
                  </a:cubicBezTo>
                  <a:cubicBezTo>
                    <a:pt x="467" y="1475"/>
                    <a:pt x="473" y="1499"/>
                    <a:pt x="466" y="1511"/>
                  </a:cubicBezTo>
                  <a:cubicBezTo>
                    <a:pt x="464" y="1517"/>
                    <a:pt x="454" y="1517"/>
                    <a:pt x="452" y="1524"/>
                  </a:cubicBezTo>
                  <a:cubicBezTo>
                    <a:pt x="450" y="1530"/>
                    <a:pt x="453" y="1539"/>
                    <a:pt x="459" y="1537"/>
                  </a:cubicBezTo>
                  <a:cubicBezTo>
                    <a:pt x="455" y="1552"/>
                    <a:pt x="451" y="1565"/>
                    <a:pt x="452" y="1581"/>
                  </a:cubicBezTo>
                  <a:cubicBezTo>
                    <a:pt x="453" y="1592"/>
                    <a:pt x="454" y="1598"/>
                    <a:pt x="450" y="1609"/>
                  </a:cubicBezTo>
                  <a:cubicBezTo>
                    <a:pt x="448" y="1613"/>
                    <a:pt x="446" y="1618"/>
                    <a:pt x="445" y="1621"/>
                  </a:cubicBezTo>
                  <a:cubicBezTo>
                    <a:pt x="439" y="1631"/>
                    <a:pt x="431" y="1634"/>
                    <a:pt x="432" y="1650"/>
                  </a:cubicBezTo>
                  <a:cubicBezTo>
                    <a:pt x="433" y="1656"/>
                    <a:pt x="442" y="1675"/>
                    <a:pt x="446" y="1678"/>
                  </a:cubicBezTo>
                  <a:cubicBezTo>
                    <a:pt x="450" y="1680"/>
                    <a:pt x="461" y="1680"/>
                    <a:pt x="469" y="1681"/>
                  </a:cubicBezTo>
                  <a:cubicBezTo>
                    <a:pt x="477" y="1682"/>
                    <a:pt x="486" y="1683"/>
                    <a:pt x="491" y="1683"/>
                  </a:cubicBezTo>
                  <a:cubicBezTo>
                    <a:pt x="505" y="1682"/>
                    <a:pt x="510" y="1677"/>
                    <a:pt x="516" y="1667"/>
                  </a:cubicBezTo>
                  <a:cubicBezTo>
                    <a:pt x="522" y="1659"/>
                    <a:pt x="528" y="1651"/>
                    <a:pt x="527" y="1637"/>
                  </a:cubicBezTo>
                  <a:cubicBezTo>
                    <a:pt x="527" y="1631"/>
                    <a:pt x="522" y="1636"/>
                    <a:pt x="521" y="1633"/>
                  </a:cubicBezTo>
                  <a:cubicBezTo>
                    <a:pt x="513" y="1618"/>
                    <a:pt x="518" y="1597"/>
                    <a:pt x="518" y="1576"/>
                  </a:cubicBezTo>
                  <a:cubicBezTo>
                    <a:pt x="518" y="1563"/>
                    <a:pt x="515" y="1549"/>
                    <a:pt x="515" y="1537"/>
                  </a:cubicBezTo>
                  <a:cubicBezTo>
                    <a:pt x="515" y="1533"/>
                    <a:pt x="517" y="1529"/>
                    <a:pt x="516" y="1526"/>
                  </a:cubicBezTo>
                  <a:cubicBezTo>
                    <a:pt x="515" y="1519"/>
                    <a:pt x="510" y="1515"/>
                    <a:pt x="508" y="1510"/>
                  </a:cubicBezTo>
                  <a:cubicBezTo>
                    <a:pt x="505" y="1498"/>
                    <a:pt x="514" y="1471"/>
                    <a:pt x="517" y="1453"/>
                  </a:cubicBezTo>
                  <a:cubicBezTo>
                    <a:pt x="526" y="1413"/>
                    <a:pt x="531" y="1380"/>
                    <a:pt x="539" y="1339"/>
                  </a:cubicBezTo>
                  <a:cubicBezTo>
                    <a:pt x="547" y="1302"/>
                    <a:pt x="552" y="1266"/>
                    <a:pt x="547" y="1225"/>
                  </a:cubicBezTo>
                  <a:cubicBezTo>
                    <a:pt x="545" y="1214"/>
                    <a:pt x="545" y="1203"/>
                    <a:pt x="543" y="1193"/>
                  </a:cubicBezTo>
                  <a:cubicBezTo>
                    <a:pt x="540" y="1180"/>
                    <a:pt x="531" y="1168"/>
                    <a:pt x="529" y="1155"/>
                  </a:cubicBezTo>
                  <a:cubicBezTo>
                    <a:pt x="527" y="1141"/>
                    <a:pt x="533" y="1128"/>
                    <a:pt x="536" y="1115"/>
                  </a:cubicBezTo>
                  <a:cubicBezTo>
                    <a:pt x="540" y="1102"/>
                    <a:pt x="542" y="1090"/>
                    <a:pt x="545" y="1077"/>
                  </a:cubicBezTo>
                  <a:cubicBezTo>
                    <a:pt x="558" y="1072"/>
                    <a:pt x="575" y="1072"/>
                    <a:pt x="589" y="1073"/>
                  </a:cubicBezTo>
                  <a:cubicBezTo>
                    <a:pt x="592" y="1014"/>
                    <a:pt x="595" y="930"/>
                    <a:pt x="592" y="866"/>
                  </a:cubicBezTo>
                  <a:cubicBezTo>
                    <a:pt x="592" y="858"/>
                    <a:pt x="589" y="833"/>
                    <a:pt x="592" y="826"/>
                  </a:cubicBezTo>
                  <a:cubicBezTo>
                    <a:pt x="595" y="822"/>
                    <a:pt x="605" y="822"/>
                    <a:pt x="609" y="817"/>
                  </a:cubicBezTo>
                  <a:cubicBezTo>
                    <a:pt x="608" y="767"/>
                    <a:pt x="600" y="722"/>
                    <a:pt x="585" y="684"/>
                  </a:cubicBezTo>
                  <a:cubicBezTo>
                    <a:pt x="581" y="674"/>
                    <a:pt x="574" y="664"/>
                    <a:pt x="570" y="653"/>
                  </a:cubicBezTo>
                  <a:cubicBezTo>
                    <a:pt x="569" y="650"/>
                    <a:pt x="569" y="646"/>
                    <a:pt x="568" y="643"/>
                  </a:cubicBezTo>
                  <a:cubicBezTo>
                    <a:pt x="567" y="640"/>
                    <a:pt x="563" y="636"/>
                    <a:pt x="561" y="632"/>
                  </a:cubicBezTo>
                  <a:cubicBezTo>
                    <a:pt x="559" y="628"/>
                    <a:pt x="558" y="623"/>
                    <a:pt x="556" y="619"/>
                  </a:cubicBezTo>
                  <a:cubicBezTo>
                    <a:pt x="552" y="613"/>
                    <a:pt x="544" y="608"/>
                    <a:pt x="544" y="602"/>
                  </a:cubicBezTo>
                  <a:cubicBezTo>
                    <a:pt x="543" y="597"/>
                    <a:pt x="548" y="588"/>
                    <a:pt x="551" y="580"/>
                  </a:cubicBezTo>
                  <a:cubicBezTo>
                    <a:pt x="556" y="564"/>
                    <a:pt x="559" y="550"/>
                    <a:pt x="565" y="535"/>
                  </a:cubicBezTo>
                  <a:cubicBezTo>
                    <a:pt x="571" y="521"/>
                    <a:pt x="580" y="503"/>
                    <a:pt x="581" y="481"/>
                  </a:cubicBezTo>
                  <a:cubicBezTo>
                    <a:pt x="581" y="473"/>
                    <a:pt x="578" y="464"/>
                    <a:pt x="580" y="456"/>
                  </a:cubicBezTo>
                  <a:cubicBezTo>
                    <a:pt x="580" y="454"/>
                    <a:pt x="584" y="453"/>
                    <a:pt x="585" y="449"/>
                  </a:cubicBezTo>
                  <a:cubicBezTo>
                    <a:pt x="586" y="444"/>
                    <a:pt x="587" y="438"/>
                    <a:pt x="584" y="434"/>
                  </a:cubicBezTo>
                  <a:cubicBezTo>
                    <a:pt x="583" y="432"/>
                    <a:pt x="582" y="431"/>
                    <a:pt x="581" y="429"/>
                  </a:cubicBezTo>
                  <a:cubicBezTo>
                    <a:pt x="579" y="423"/>
                    <a:pt x="581" y="416"/>
                    <a:pt x="581" y="409"/>
                  </a:cubicBezTo>
                  <a:cubicBezTo>
                    <a:pt x="581" y="386"/>
                    <a:pt x="577" y="352"/>
                    <a:pt x="579" y="327"/>
                  </a:cubicBezTo>
                  <a:cubicBezTo>
                    <a:pt x="580" y="318"/>
                    <a:pt x="583" y="308"/>
                    <a:pt x="582" y="301"/>
                  </a:cubicBezTo>
                  <a:cubicBezTo>
                    <a:pt x="580" y="293"/>
                    <a:pt x="572" y="283"/>
                    <a:pt x="568" y="275"/>
                  </a:cubicBezTo>
                  <a:cubicBezTo>
                    <a:pt x="565" y="270"/>
                    <a:pt x="557" y="252"/>
                    <a:pt x="552" y="249"/>
                  </a:cubicBezTo>
                  <a:cubicBezTo>
                    <a:pt x="548" y="247"/>
                    <a:pt x="540" y="248"/>
                    <a:pt x="533" y="247"/>
                  </a:cubicBezTo>
                  <a:cubicBezTo>
                    <a:pt x="528" y="246"/>
                    <a:pt x="523" y="246"/>
                    <a:pt x="519" y="245"/>
                  </a:cubicBezTo>
                  <a:cubicBezTo>
                    <a:pt x="518" y="244"/>
                    <a:pt x="518" y="243"/>
                    <a:pt x="517" y="242"/>
                  </a:cubicBezTo>
                  <a:cubicBezTo>
                    <a:pt x="519" y="242"/>
                    <a:pt x="524" y="247"/>
                    <a:pt x="524" y="242"/>
                  </a:cubicBezTo>
                  <a:cubicBezTo>
                    <a:pt x="523" y="242"/>
                    <a:pt x="524" y="244"/>
                    <a:pt x="523" y="243"/>
                  </a:cubicBezTo>
                  <a:cubicBezTo>
                    <a:pt x="519" y="241"/>
                    <a:pt x="515" y="239"/>
                    <a:pt x="512" y="236"/>
                  </a:cubicBezTo>
                  <a:cubicBezTo>
                    <a:pt x="511" y="235"/>
                    <a:pt x="511" y="233"/>
                    <a:pt x="510" y="233"/>
                  </a:cubicBezTo>
                  <a:cubicBezTo>
                    <a:pt x="510" y="233"/>
                    <a:pt x="510" y="234"/>
                    <a:pt x="510" y="234"/>
                  </a:cubicBezTo>
                  <a:cubicBezTo>
                    <a:pt x="508" y="232"/>
                    <a:pt x="507" y="229"/>
                    <a:pt x="508" y="226"/>
                  </a:cubicBezTo>
                  <a:cubicBezTo>
                    <a:pt x="508" y="226"/>
                    <a:pt x="509" y="228"/>
                    <a:pt x="510" y="227"/>
                  </a:cubicBezTo>
                  <a:cubicBezTo>
                    <a:pt x="506" y="223"/>
                    <a:pt x="505" y="216"/>
                    <a:pt x="506" y="208"/>
                  </a:cubicBezTo>
                  <a:cubicBezTo>
                    <a:pt x="508" y="199"/>
                    <a:pt x="509" y="192"/>
                    <a:pt x="512" y="183"/>
                  </a:cubicBezTo>
                  <a:cubicBezTo>
                    <a:pt x="516" y="168"/>
                    <a:pt x="523" y="154"/>
                    <a:pt x="531" y="142"/>
                  </a:cubicBezTo>
                  <a:cubicBezTo>
                    <a:pt x="531" y="140"/>
                    <a:pt x="532" y="138"/>
                    <a:pt x="533" y="136"/>
                  </a:cubicBezTo>
                  <a:cubicBezTo>
                    <a:pt x="533" y="135"/>
                    <a:pt x="534" y="134"/>
                    <a:pt x="534" y="133"/>
                  </a:cubicBezTo>
                  <a:cubicBezTo>
                    <a:pt x="536" y="119"/>
                    <a:pt x="542" y="104"/>
                    <a:pt x="540" y="89"/>
                  </a:cubicBezTo>
                  <a:cubicBezTo>
                    <a:pt x="540" y="84"/>
                    <a:pt x="540" y="78"/>
                    <a:pt x="540" y="73"/>
                  </a:cubicBezTo>
                  <a:cubicBezTo>
                    <a:pt x="539" y="72"/>
                    <a:pt x="539" y="75"/>
                    <a:pt x="538" y="74"/>
                  </a:cubicBezTo>
                  <a:cubicBezTo>
                    <a:pt x="537" y="68"/>
                    <a:pt x="534" y="63"/>
                    <a:pt x="532" y="57"/>
                  </a:cubicBezTo>
                  <a:cubicBezTo>
                    <a:pt x="532" y="57"/>
                    <a:pt x="531" y="57"/>
                    <a:pt x="531" y="57"/>
                  </a:cubicBezTo>
                  <a:cubicBezTo>
                    <a:pt x="529" y="48"/>
                    <a:pt x="525" y="40"/>
                    <a:pt x="520" y="32"/>
                  </a:cubicBezTo>
                  <a:cubicBezTo>
                    <a:pt x="512" y="24"/>
                    <a:pt x="503" y="16"/>
                    <a:pt x="488" y="13"/>
                  </a:cubicBezTo>
                  <a:cubicBezTo>
                    <a:pt x="483" y="13"/>
                    <a:pt x="481" y="11"/>
                    <a:pt x="477" y="11"/>
                  </a:cubicBezTo>
                  <a:cubicBezTo>
                    <a:pt x="471" y="7"/>
                    <a:pt x="466" y="4"/>
                    <a:pt x="459" y="2"/>
                  </a:cubicBezTo>
                  <a:cubicBezTo>
                    <a:pt x="458" y="2"/>
                    <a:pt x="458" y="2"/>
                    <a:pt x="457" y="2"/>
                  </a:cubicBezTo>
                  <a:cubicBezTo>
                    <a:pt x="456" y="2"/>
                    <a:pt x="455" y="2"/>
                    <a:pt x="454" y="2"/>
                  </a:cubicBezTo>
                  <a:cubicBezTo>
                    <a:pt x="448" y="0"/>
                    <a:pt x="438" y="0"/>
                    <a:pt x="430" y="0"/>
                  </a:cubicBezTo>
                  <a:cubicBezTo>
                    <a:pt x="415" y="0"/>
                    <a:pt x="407" y="7"/>
                    <a:pt x="396" y="13"/>
                  </a:cubicBezTo>
                  <a:cubicBezTo>
                    <a:pt x="393" y="14"/>
                    <a:pt x="391" y="17"/>
                    <a:pt x="388" y="18"/>
                  </a:cubicBezTo>
                  <a:cubicBezTo>
                    <a:pt x="372" y="29"/>
                    <a:pt x="361" y="48"/>
                    <a:pt x="357" y="70"/>
                  </a:cubicBezTo>
                  <a:cubicBezTo>
                    <a:pt x="359" y="67"/>
                    <a:pt x="360" y="63"/>
                    <a:pt x="360" y="59"/>
                  </a:cubicBezTo>
                  <a:cubicBezTo>
                    <a:pt x="361" y="59"/>
                    <a:pt x="361" y="58"/>
                    <a:pt x="361" y="58"/>
                  </a:cubicBezTo>
                  <a:cubicBezTo>
                    <a:pt x="364" y="52"/>
                    <a:pt x="366" y="46"/>
                    <a:pt x="370" y="42"/>
                  </a:cubicBezTo>
                  <a:cubicBezTo>
                    <a:pt x="368" y="44"/>
                    <a:pt x="368" y="47"/>
                    <a:pt x="366" y="48"/>
                  </a:cubicBezTo>
                  <a:cubicBezTo>
                    <a:pt x="363" y="56"/>
                    <a:pt x="361" y="66"/>
                    <a:pt x="357" y="74"/>
                  </a:cubicBezTo>
                  <a:cubicBezTo>
                    <a:pt x="357" y="73"/>
                    <a:pt x="357" y="70"/>
                    <a:pt x="357" y="71"/>
                  </a:cubicBezTo>
                  <a:cubicBezTo>
                    <a:pt x="357" y="71"/>
                    <a:pt x="357" y="71"/>
                    <a:pt x="357" y="71"/>
                  </a:cubicBezTo>
                  <a:cubicBezTo>
                    <a:pt x="356" y="73"/>
                    <a:pt x="355" y="74"/>
                    <a:pt x="356" y="77"/>
                  </a:cubicBezTo>
                  <a:cubicBezTo>
                    <a:pt x="353" y="81"/>
                    <a:pt x="351" y="87"/>
                    <a:pt x="349" y="93"/>
                  </a:cubicBezTo>
                  <a:cubicBezTo>
                    <a:pt x="344" y="105"/>
                    <a:pt x="335" y="112"/>
                    <a:pt x="330" y="122"/>
                  </a:cubicBezTo>
                  <a:cubicBezTo>
                    <a:pt x="334" y="116"/>
                    <a:pt x="339" y="110"/>
                    <a:pt x="344" y="106"/>
                  </a:cubicBezTo>
                  <a:cubicBezTo>
                    <a:pt x="343" y="111"/>
                    <a:pt x="342" y="113"/>
                    <a:pt x="341" y="118"/>
                  </a:cubicBezTo>
                  <a:cubicBezTo>
                    <a:pt x="335" y="127"/>
                    <a:pt x="329" y="141"/>
                    <a:pt x="329" y="156"/>
                  </a:cubicBezTo>
                  <a:cubicBezTo>
                    <a:pt x="328" y="167"/>
                    <a:pt x="330" y="176"/>
                    <a:pt x="332" y="185"/>
                  </a:cubicBezTo>
                  <a:cubicBezTo>
                    <a:pt x="332" y="186"/>
                    <a:pt x="332" y="186"/>
                    <a:pt x="332" y="187"/>
                  </a:cubicBezTo>
                  <a:cubicBezTo>
                    <a:pt x="331" y="189"/>
                    <a:pt x="329" y="191"/>
                    <a:pt x="328" y="193"/>
                  </a:cubicBezTo>
                  <a:cubicBezTo>
                    <a:pt x="328" y="193"/>
                    <a:pt x="329" y="194"/>
                    <a:pt x="329" y="195"/>
                  </a:cubicBezTo>
                  <a:cubicBezTo>
                    <a:pt x="327" y="201"/>
                    <a:pt x="321" y="205"/>
                    <a:pt x="320" y="211"/>
                  </a:cubicBezTo>
                  <a:cubicBezTo>
                    <a:pt x="325" y="209"/>
                    <a:pt x="327" y="203"/>
                    <a:pt x="330" y="199"/>
                  </a:cubicBezTo>
                  <a:cubicBezTo>
                    <a:pt x="334" y="195"/>
                    <a:pt x="336" y="188"/>
                    <a:pt x="339" y="183"/>
                  </a:cubicBezTo>
                  <a:cubicBezTo>
                    <a:pt x="334" y="206"/>
                    <a:pt x="320" y="216"/>
                    <a:pt x="309" y="230"/>
                  </a:cubicBezTo>
                  <a:cubicBezTo>
                    <a:pt x="310" y="231"/>
                    <a:pt x="312" y="229"/>
                    <a:pt x="313" y="230"/>
                  </a:cubicBezTo>
                  <a:cubicBezTo>
                    <a:pt x="308" y="236"/>
                    <a:pt x="303" y="242"/>
                    <a:pt x="296" y="246"/>
                  </a:cubicBezTo>
                  <a:cubicBezTo>
                    <a:pt x="298" y="247"/>
                    <a:pt x="294" y="248"/>
                    <a:pt x="296" y="249"/>
                  </a:cubicBezTo>
                  <a:cubicBezTo>
                    <a:pt x="299" y="249"/>
                    <a:pt x="302" y="245"/>
                    <a:pt x="305" y="244"/>
                  </a:cubicBezTo>
                  <a:cubicBezTo>
                    <a:pt x="307" y="242"/>
                    <a:pt x="310" y="241"/>
                    <a:pt x="311" y="239"/>
                  </a:cubicBezTo>
                  <a:cubicBezTo>
                    <a:pt x="315" y="237"/>
                    <a:pt x="318" y="234"/>
                    <a:pt x="322" y="232"/>
                  </a:cubicBezTo>
                  <a:cubicBezTo>
                    <a:pt x="317" y="238"/>
                    <a:pt x="311" y="244"/>
                    <a:pt x="305" y="249"/>
                  </a:cubicBezTo>
                  <a:cubicBezTo>
                    <a:pt x="299" y="249"/>
                    <a:pt x="293" y="249"/>
                    <a:pt x="286" y="251"/>
                  </a:cubicBezTo>
                  <a:cubicBezTo>
                    <a:pt x="282" y="252"/>
                    <a:pt x="277" y="254"/>
                    <a:pt x="272" y="256"/>
                  </a:cubicBezTo>
                  <a:cubicBezTo>
                    <a:pt x="267" y="257"/>
                    <a:pt x="261" y="258"/>
                    <a:pt x="258" y="260"/>
                  </a:cubicBezTo>
                  <a:cubicBezTo>
                    <a:pt x="254" y="262"/>
                    <a:pt x="251" y="270"/>
                    <a:pt x="245" y="278"/>
                  </a:cubicBezTo>
                  <a:cubicBezTo>
                    <a:pt x="239" y="286"/>
                    <a:pt x="233" y="291"/>
                    <a:pt x="232" y="296"/>
                  </a:cubicBezTo>
                  <a:cubicBezTo>
                    <a:pt x="229" y="304"/>
                    <a:pt x="230" y="315"/>
                    <a:pt x="228" y="324"/>
                  </a:cubicBezTo>
                  <a:cubicBezTo>
                    <a:pt x="224" y="347"/>
                    <a:pt x="210" y="374"/>
                    <a:pt x="199" y="398"/>
                  </a:cubicBezTo>
                  <a:cubicBezTo>
                    <a:pt x="194" y="408"/>
                    <a:pt x="187" y="419"/>
                    <a:pt x="182" y="433"/>
                  </a:cubicBezTo>
                  <a:cubicBezTo>
                    <a:pt x="178" y="446"/>
                    <a:pt x="170" y="464"/>
                    <a:pt x="171" y="471"/>
                  </a:cubicBezTo>
                  <a:cubicBezTo>
                    <a:pt x="173" y="483"/>
                    <a:pt x="193" y="497"/>
                    <a:pt x="203" y="506"/>
                  </a:cubicBezTo>
                  <a:cubicBezTo>
                    <a:pt x="208" y="510"/>
                    <a:pt x="213" y="515"/>
                    <a:pt x="218" y="516"/>
                  </a:cubicBezTo>
                  <a:cubicBezTo>
                    <a:pt x="236" y="520"/>
                    <a:pt x="253" y="510"/>
                    <a:pt x="270" y="511"/>
                  </a:cubicBezTo>
                  <a:cubicBezTo>
                    <a:pt x="276" y="546"/>
                    <a:pt x="283" y="580"/>
                    <a:pt x="285" y="616"/>
                  </a:cubicBezTo>
                  <a:cubicBezTo>
                    <a:pt x="285" y="622"/>
                    <a:pt x="286" y="630"/>
                    <a:pt x="285" y="637"/>
                  </a:cubicBezTo>
                  <a:cubicBezTo>
                    <a:pt x="284" y="640"/>
                    <a:pt x="282" y="643"/>
                    <a:pt x="281" y="647"/>
                  </a:cubicBezTo>
                  <a:cubicBezTo>
                    <a:pt x="280" y="650"/>
                    <a:pt x="281" y="654"/>
                    <a:pt x="281" y="658"/>
                  </a:cubicBezTo>
                  <a:cubicBezTo>
                    <a:pt x="279" y="669"/>
                    <a:pt x="274" y="685"/>
                    <a:pt x="273" y="694"/>
                  </a:cubicBezTo>
                  <a:cubicBezTo>
                    <a:pt x="273" y="697"/>
                    <a:pt x="275" y="699"/>
                    <a:pt x="274" y="702"/>
                  </a:cubicBezTo>
                  <a:cubicBezTo>
                    <a:pt x="274" y="708"/>
                    <a:pt x="272" y="717"/>
                    <a:pt x="271" y="725"/>
                  </a:cubicBezTo>
                  <a:cubicBezTo>
                    <a:pt x="270" y="733"/>
                    <a:pt x="270" y="741"/>
                    <a:pt x="269" y="747"/>
                  </a:cubicBezTo>
                  <a:cubicBezTo>
                    <a:pt x="267" y="759"/>
                    <a:pt x="262" y="772"/>
                    <a:pt x="257" y="784"/>
                  </a:cubicBezTo>
                  <a:cubicBezTo>
                    <a:pt x="255" y="789"/>
                    <a:pt x="252" y="795"/>
                    <a:pt x="249" y="801"/>
                  </a:cubicBezTo>
                  <a:cubicBezTo>
                    <a:pt x="242" y="814"/>
                    <a:pt x="234" y="818"/>
                    <a:pt x="249" y="824"/>
                  </a:cubicBezTo>
                  <a:cubicBezTo>
                    <a:pt x="227" y="872"/>
                    <a:pt x="204" y="932"/>
                    <a:pt x="183" y="988"/>
                  </a:cubicBezTo>
                  <a:cubicBezTo>
                    <a:pt x="178" y="1001"/>
                    <a:pt x="172" y="1015"/>
                    <a:pt x="166" y="1029"/>
                  </a:cubicBezTo>
                  <a:cubicBezTo>
                    <a:pt x="164" y="1034"/>
                    <a:pt x="161" y="1040"/>
                    <a:pt x="161" y="1042"/>
                  </a:cubicBezTo>
                  <a:cubicBezTo>
                    <a:pt x="162" y="1048"/>
                    <a:pt x="183" y="1059"/>
                    <a:pt x="188" y="1061"/>
                  </a:cubicBezTo>
                  <a:cubicBezTo>
                    <a:pt x="199" y="1067"/>
                    <a:pt x="209" y="1069"/>
                    <a:pt x="220" y="1073"/>
                  </a:cubicBezTo>
                  <a:cubicBezTo>
                    <a:pt x="226" y="1100"/>
                    <a:pt x="210" y="1113"/>
                    <a:pt x="208" y="1132"/>
                  </a:cubicBezTo>
                  <a:cubicBezTo>
                    <a:pt x="207" y="1136"/>
                    <a:pt x="208" y="1141"/>
                    <a:pt x="207" y="1145"/>
                  </a:cubicBezTo>
                  <a:cubicBezTo>
                    <a:pt x="207" y="1153"/>
                    <a:pt x="204" y="1159"/>
                    <a:pt x="204" y="1167"/>
                  </a:cubicBezTo>
                  <a:cubicBezTo>
                    <a:pt x="205" y="1174"/>
                    <a:pt x="208" y="1182"/>
                    <a:pt x="207" y="1192"/>
                  </a:cubicBezTo>
                  <a:cubicBezTo>
                    <a:pt x="206" y="1204"/>
                    <a:pt x="199" y="1217"/>
                    <a:pt x="194" y="1231"/>
                  </a:cubicBezTo>
                  <a:cubicBezTo>
                    <a:pt x="179" y="1270"/>
                    <a:pt x="171" y="1310"/>
                    <a:pt x="161" y="1356"/>
                  </a:cubicBezTo>
                  <a:cubicBezTo>
                    <a:pt x="155" y="1383"/>
                    <a:pt x="147" y="1411"/>
                    <a:pt x="140" y="1440"/>
                  </a:cubicBezTo>
                  <a:cubicBezTo>
                    <a:pt x="137" y="1453"/>
                    <a:pt x="135" y="1468"/>
                    <a:pt x="130" y="1483"/>
                  </a:cubicBezTo>
                  <a:cubicBezTo>
                    <a:pt x="126" y="1496"/>
                    <a:pt x="120" y="1514"/>
                    <a:pt x="114" y="1519"/>
                  </a:cubicBezTo>
                  <a:cubicBezTo>
                    <a:pt x="111" y="1522"/>
                    <a:pt x="102" y="1520"/>
                    <a:pt x="102" y="1527"/>
                  </a:cubicBezTo>
                  <a:cubicBezTo>
                    <a:pt x="103" y="1530"/>
                    <a:pt x="107" y="1530"/>
                    <a:pt x="110" y="1530"/>
                  </a:cubicBezTo>
                  <a:cubicBezTo>
                    <a:pt x="105" y="1550"/>
                    <a:pt x="101" y="1564"/>
                    <a:pt x="91" y="1581"/>
                  </a:cubicBezTo>
                  <a:cubicBezTo>
                    <a:pt x="84" y="1592"/>
                    <a:pt x="79" y="1600"/>
                    <a:pt x="67" y="1608"/>
                  </a:cubicBezTo>
                  <a:cubicBezTo>
                    <a:pt x="65" y="1610"/>
                    <a:pt x="61" y="1614"/>
                    <a:pt x="59" y="1615"/>
                  </a:cubicBezTo>
                  <a:cubicBezTo>
                    <a:pt x="56" y="1616"/>
                    <a:pt x="53" y="1615"/>
                    <a:pt x="50" y="1616"/>
                  </a:cubicBezTo>
                  <a:cubicBezTo>
                    <a:pt x="45" y="1619"/>
                    <a:pt x="39" y="1627"/>
                    <a:pt x="34" y="1630"/>
                  </a:cubicBezTo>
                  <a:cubicBezTo>
                    <a:pt x="22" y="1637"/>
                    <a:pt x="3" y="1641"/>
                    <a:pt x="0" y="1648"/>
                  </a:cubicBezTo>
                  <a:cubicBezTo>
                    <a:pt x="0" y="1649"/>
                    <a:pt x="1" y="1660"/>
                    <a:pt x="2" y="1662"/>
                  </a:cubicBezTo>
                  <a:close/>
                  <a:moveTo>
                    <a:pt x="537" y="106"/>
                  </a:moveTo>
                  <a:cubicBezTo>
                    <a:pt x="537" y="105"/>
                    <a:pt x="537" y="104"/>
                    <a:pt x="537" y="104"/>
                  </a:cubicBezTo>
                  <a:cubicBezTo>
                    <a:pt x="538" y="104"/>
                    <a:pt x="538" y="106"/>
                    <a:pt x="537" y="106"/>
                  </a:cubicBezTo>
                  <a:close/>
                  <a:moveTo>
                    <a:pt x="537" y="84"/>
                  </a:moveTo>
                  <a:cubicBezTo>
                    <a:pt x="538" y="87"/>
                    <a:pt x="538" y="90"/>
                    <a:pt x="537" y="94"/>
                  </a:cubicBezTo>
                  <a:cubicBezTo>
                    <a:pt x="536" y="91"/>
                    <a:pt x="537" y="87"/>
                    <a:pt x="537" y="84"/>
                  </a:cubicBezTo>
                  <a:close/>
                  <a:moveTo>
                    <a:pt x="529" y="127"/>
                  </a:moveTo>
                  <a:cubicBezTo>
                    <a:pt x="530" y="121"/>
                    <a:pt x="533" y="116"/>
                    <a:pt x="535" y="111"/>
                  </a:cubicBezTo>
                  <a:cubicBezTo>
                    <a:pt x="537" y="117"/>
                    <a:pt x="532" y="123"/>
                    <a:pt x="529" y="127"/>
                  </a:cubicBezTo>
                  <a:close/>
                  <a:moveTo>
                    <a:pt x="523" y="149"/>
                  </a:moveTo>
                  <a:cubicBezTo>
                    <a:pt x="526" y="140"/>
                    <a:pt x="528" y="131"/>
                    <a:pt x="534" y="124"/>
                  </a:cubicBezTo>
                  <a:cubicBezTo>
                    <a:pt x="534" y="124"/>
                    <a:pt x="534" y="124"/>
                    <a:pt x="534" y="125"/>
                  </a:cubicBezTo>
                  <a:cubicBezTo>
                    <a:pt x="534" y="127"/>
                    <a:pt x="533" y="128"/>
                    <a:pt x="533" y="131"/>
                  </a:cubicBezTo>
                  <a:cubicBezTo>
                    <a:pt x="530" y="138"/>
                    <a:pt x="528" y="145"/>
                    <a:pt x="523" y="149"/>
                  </a:cubicBezTo>
                  <a:close/>
                  <a:moveTo>
                    <a:pt x="512" y="1543"/>
                  </a:moveTo>
                  <a:cubicBezTo>
                    <a:pt x="514" y="1554"/>
                    <a:pt x="514" y="1569"/>
                    <a:pt x="514" y="1583"/>
                  </a:cubicBezTo>
                  <a:cubicBezTo>
                    <a:pt x="514" y="1584"/>
                    <a:pt x="513" y="1585"/>
                    <a:pt x="513" y="1583"/>
                  </a:cubicBezTo>
                  <a:cubicBezTo>
                    <a:pt x="514" y="1569"/>
                    <a:pt x="509" y="1555"/>
                    <a:pt x="512" y="1543"/>
                  </a:cubicBezTo>
                  <a:close/>
                  <a:moveTo>
                    <a:pt x="463" y="1538"/>
                  </a:moveTo>
                  <a:cubicBezTo>
                    <a:pt x="460" y="1553"/>
                    <a:pt x="461" y="1572"/>
                    <a:pt x="455" y="1583"/>
                  </a:cubicBezTo>
                  <a:cubicBezTo>
                    <a:pt x="454" y="1565"/>
                    <a:pt x="457" y="1550"/>
                    <a:pt x="463" y="1538"/>
                  </a:cubicBezTo>
                  <a:close/>
                  <a:moveTo>
                    <a:pt x="464" y="1522"/>
                  </a:moveTo>
                  <a:cubicBezTo>
                    <a:pt x="462" y="1523"/>
                    <a:pt x="463" y="1529"/>
                    <a:pt x="458" y="1528"/>
                  </a:cubicBezTo>
                  <a:cubicBezTo>
                    <a:pt x="459" y="1525"/>
                    <a:pt x="463" y="1520"/>
                    <a:pt x="464" y="1522"/>
                  </a:cubicBezTo>
                  <a:close/>
                  <a:moveTo>
                    <a:pt x="314" y="244"/>
                  </a:moveTo>
                  <a:cubicBezTo>
                    <a:pt x="313" y="246"/>
                    <a:pt x="312" y="247"/>
                    <a:pt x="311" y="249"/>
                  </a:cubicBezTo>
                  <a:cubicBezTo>
                    <a:pt x="310" y="249"/>
                    <a:pt x="309" y="249"/>
                    <a:pt x="308" y="249"/>
                  </a:cubicBezTo>
                  <a:cubicBezTo>
                    <a:pt x="310" y="247"/>
                    <a:pt x="312" y="245"/>
                    <a:pt x="314" y="244"/>
                  </a:cubicBezTo>
                  <a:close/>
                  <a:moveTo>
                    <a:pt x="326" y="214"/>
                  </a:moveTo>
                  <a:cubicBezTo>
                    <a:pt x="323" y="219"/>
                    <a:pt x="319" y="224"/>
                    <a:pt x="314" y="227"/>
                  </a:cubicBezTo>
                  <a:cubicBezTo>
                    <a:pt x="317" y="222"/>
                    <a:pt x="322" y="218"/>
                    <a:pt x="326" y="214"/>
                  </a:cubicBezTo>
                  <a:cubicBezTo>
                    <a:pt x="326" y="214"/>
                    <a:pt x="326" y="214"/>
                    <a:pt x="326" y="214"/>
                  </a:cubicBezTo>
                  <a:close/>
                  <a:moveTo>
                    <a:pt x="338" y="138"/>
                  </a:moveTo>
                  <a:cubicBezTo>
                    <a:pt x="334" y="146"/>
                    <a:pt x="333" y="164"/>
                    <a:pt x="332" y="176"/>
                  </a:cubicBezTo>
                  <a:cubicBezTo>
                    <a:pt x="330" y="172"/>
                    <a:pt x="330" y="167"/>
                    <a:pt x="330" y="161"/>
                  </a:cubicBezTo>
                  <a:cubicBezTo>
                    <a:pt x="330" y="148"/>
                    <a:pt x="334" y="134"/>
                    <a:pt x="339" y="126"/>
                  </a:cubicBezTo>
                  <a:cubicBezTo>
                    <a:pt x="339" y="126"/>
                    <a:pt x="339" y="125"/>
                    <a:pt x="339" y="125"/>
                  </a:cubicBezTo>
                  <a:cubicBezTo>
                    <a:pt x="340" y="128"/>
                    <a:pt x="337" y="133"/>
                    <a:pt x="338" y="138"/>
                  </a:cubicBezTo>
                  <a:close/>
                  <a:moveTo>
                    <a:pt x="335" y="180"/>
                  </a:moveTo>
                  <a:cubicBezTo>
                    <a:pt x="334" y="169"/>
                    <a:pt x="335" y="158"/>
                    <a:pt x="338" y="148"/>
                  </a:cubicBezTo>
                  <a:cubicBezTo>
                    <a:pt x="338" y="150"/>
                    <a:pt x="338" y="152"/>
                    <a:pt x="338" y="153"/>
                  </a:cubicBezTo>
                  <a:cubicBezTo>
                    <a:pt x="339" y="147"/>
                    <a:pt x="339" y="137"/>
                    <a:pt x="343" y="132"/>
                  </a:cubicBezTo>
                  <a:cubicBezTo>
                    <a:pt x="343" y="132"/>
                    <a:pt x="343" y="132"/>
                    <a:pt x="343" y="133"/>
                  </a:cubicBezTo>
                  <a:cubicBezTo>
                    <a:pt x="344" y="146"/>
                    <a:pt x="343" y="170"/>
                    <a:pt x="335" y="180"/>
                  </a:cubicBezTo>
                  <a:close/>
                  <a:moveTo>
                    <a:pt x="403" y="12"/>
                  </a:moveTo>
                  <a:cubicBezTo>
                    <a:pt x="403" y="13"/>
                    <a:pt x="401" y="13"/>
                    <a:pt x="401" y="14"/>
                  </a:cubicBezTo>
                  <a:cubicBezTo>
                    <a:pt x="398" y="15"/>
                    <a:pt x="397" y="17"/>
                    <a:pt x="395" y="18"/>
                  </a:cubicBezTo>
                  <a:cubicBezTo>
                    <a:pt x="391" y="21"/>
                    <a:pt x="388" y="25"/>
                    <a:pt x="385" y="28"/>
                  </a:cubicBezTo>
                  <a:cubicBezTo>
                    <a:pt x="378" y="36"/>
                    <a:pt x="373" y="44"/>
                    <a:pt x="367" y="52"/>
                  </a:cubicBezTo>
                  <a:cubicBezTo>
                    <a:pt x="373" y="31"/>
                    <a:pt x="388" y="18"/>
                    <a:pt x="406" y="10"/>
                  </a:cubicBezTo>
                  <a:cubicBezTo>
                    <a:pt x="407" y="10"/>
                    <a:pt x="404" y="11"/>
                    <a:pt x="403" y="12"/>
                  </a:cubicBezTo>
                  <a:close/>
                  <a:moveTo>
                    <a:pt x="408" y="9"/>
                  </a:moveTo>
                  <a:cubicBezTo>
                    <a:pt x="408" y="9"/>
                    <a:pt x="407" y="9"/>
                    <a:pt x="406" y="9"/>
                  </a:cubicBezTo>
                  <a:cubicBezTo>
                    <a:pt x="407" y="9"/>
                    <a:pt x="408" y="9"/>
                    <a:pt x="408" y="9"/>
                  </a:cubicBezTo>
                  <a:close/>
                  <a:moveTo>
                    <a:pt x="503" y="224"/>
                  </a:moveTo>
                  <a:cubicBezTo>
                    <a:pt x="504" y="224"/>
                    <a:pt x="504" y="226"/>
                    <a:pt x="504" y="227"/>
                  </a:cubicBezTo>
                  <a:cubicBezTo>
                    <a:pt x="503" y="227"/>
                    <a:pt x="502" y="225"/>
                    <a:pt x="503" y="224"/>
                  </a:cubicBezTo>
                  <a:close/>
                  <a:moveTo>
                    <a:pt x="503" y="231"/>
                  </a:moveTo>
                  <a:cubicBezTo>
                    <a:pt x="503" y="230"/>
                    <a:pt x="504" y="231"/>
                    <a:pt x="503" y="231"/>
                  </a:cubicBezTo>
                  <a:close/>
                  <a:moveTo>
                    <a:pt x="502" y="223"/>
                  </a:moveTo>
                  <a:cubicBezTo>
                    <a:pt x="500" y="220"/>
                    <a:pt x="501" y="212"/>
                    <a:pt x="502" y="208"/>
                  </a:cubicBezTo>
                  <a:cubicBezTo>
                    <a:pt x="502" y="208"/>
                    <a:pt x="502" y="208"/>
                    <a:pt x="502" y="208"/>
                  </a:cubicBezTo>
                  <a:cubicBezTo>
                    <a:pt x="503" y="210"/>
                    <a:pt x="503" y="212"/>
                    <a:pt x="504" y="214"/>
                  </a:cubicBezTo>
                  <a:cubicBezTo>
                    <a:pt x="503" y="217"/>
                    <a:pt x="505" y="222"/>
                    <a:pt x="502" y="223"/>
                  </a:cubicBezTo>
                  <a:close/>
                  <a:moveTo>
                    <a:pt x="506" y="190"/>
                  </a:moveTo>
                  <a:cubicBezTo>
                    <a:pt x="508" y="182"/>
                    <a:pt x="511" y="175"/>
                    <a:pt x="514" y="169"/>
                  </a:cubicBezTo>
                  <a:cubicBezTo>
                    <a:pt x="512" y="178"/>
                    <a:pt x="508" y="187"/>
                    <a:pt x="506" y="196"/>
                  </a:cubicBezTo>
                  <a:cubicBezTo>
                    <a:pt x="505" y="195"/>
                    <a:pt x="506" y="191"/>
                    <a:pt x="506" y="190"/>
                  </a:cubicBezTo>
                  <a:close/>
                  <a:moveTo>
                    <a:pt x="516" y="243"/>
                  </a:moveTo>
                  <a:cubicBezTo>
                    <a:pt x="514" y="243"/>
                    <a:pt x="513" y="240"/>
                    <a:pt x="512" y="239"/>
                  </a:cubicBezTo>
                  <a:cubicBezTo>
                    <a:pt x="514" y="238"/>
                    <a:pt x="514" y="242"/>
                    <a:pt x="516" y="243"/>
                  </a:cubicBezTo>
                  <a:close/>
                </a:path>
              </a:pathLst>
            </a:custGeom>
            <a:grpFill/>
            <a:ln>
              <a:solidFill>
                <a:schemeClr val="tx1">
                  <a:lumMod val="75000"/>
                  <a:lumOff val="25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2"/>
            <p:cNvSpPr>
              <a:spLocks noEditPoints="1"/>
            </p:cNvSpPr>
            <p:nvPr/>
          </p:nvSpPr>
          <p:spPr bwMode="auto">
            <a:xfrm>
              <a:off x="3377789" y="6010166"/>
              <a:ext cx="242045" cy="756526"/>
            </a:xfrm>
            <a:custGeom>
              <a:avLst/>
              <a:gdLst>
                <a:gd name="T0" fmla="*/ 206 w 598"/>
                <a:gd name="T1" fmla="*/ 1798 h 1870"/>
                <a:gd name="T2" fmla="*/ 274 w 598"/>
                <a:gd name="T3" fmla="*/ 1757 h 1870"/>
                <a:gd name="T4" fmla="*/ 290 w 598"/>
                <a:gd name="T5" fmla="*/ 1767 h 1870"/>
                <a:gd name="T6" fmla="*/ 395 w 598"/>
                <a:gd name="T7" fmla="*/ 1831 h 1870"/>
                <a:gd name="T8" fmla="*/ 424 w 598"/>
                <a:gd name="T9" fmla="*/ 1712 h 1870"/>
                <a:gd name="T10" fmla="*/ 408 w 598"/>
                <a:gd name="T11" fmla="*/ 1463 h 1870"/>
                <a:gd name="T12" fmla="*/ 392 w 598"/>
                <a:gd name="T13" fmla="*/ 1250 h 1870"/>
                <a:gd name="T14" fmla="*/ 400 w 598"/>
                <a:gd name="T15" fmla="*/ 915 h 1870"/>
                <a:gd name="T16" fmla="*/ 441 w 598"/>
                <a:gd name="T17" fmla="*/ 819 h 1870"/>
                <a:gd name="T18" fmla="*/ 527 w 598"/>
                <a:gd name="T19" fmla="*/ 690 h 1870"/>
                <a:gd name="T20" fmla="*/ 579 w 598"/>
                <a:gd name="T21" fmla="*/ 519 h 1870"/>
                <a:gd name="T22" fmla="*/ 518 w 598"/>
                <a:gd name="T23" fmla="*/ 424 h 1870"/>
                <a:gd name="T24" fmla="*/ 347 w 598"/>
                <a:gd name="T25" fmla="*/ 258 h 1870"/>
                <a:gd name="T26" fmla="*/ 296 w 598"/>
                <a:gd name="T27" fmla="*/ 197 h 1870"/>
                <a:gd name="T28" fmla="*/ 328 w 598"/>
                <a:gd name="T29" fmla="*/ 122 h 1870"/>
                <a:gd name="T30" fmla="*/ 321 w 598"/>
                <a:gd name="T31" fmla="*/ 68 h 1870"/>
                <a:gd name="T32" fmla="*/ 257 w 598"/>
                <a:gd name="T33" fmla="*/ 10 h 1870"/>
                <a:gd name="T34" fmla="*/ 250 w 598"/>
                <a:gd name="T35" fmla="*/ 8 h 1870"/>
                <a:gd name="T36" fmla="*/ 227 w 598"/>
                <a:gd name="T37" fmla="*/ 9 h 1870"/>
                <a:gd name="T38" fmla="*/ 197 w 598"/>
                <a:gd name="T39" fmla="*/ 0 h 1870"/>
                <a:gd name="T40" fmla="*/ 198 w 598"/>
                <a:gd name="T41" fmla="*/ 15 h 1870"/>
                <a:gd name="T42" fmla="*/ 176 w 598"/>
                <a:gd name="T43" fmla="*/ 15 h 1870"/>
                <a:gd name="T44" fmla="*/ 162 w 598"/>
                <a:gd name="T45" fmla="*/ 20 h 1870"/>
                <a:gd name="T46" fmla="*/ 145 w 598"/>
                <a:gd name="T47" fmla="*/ 35 h 1870"/>
                <a:gd name="T48" fmla="*/ 136 w 598"/>
                <a:gd name="T49" fmla="*/ 52 h 1870"/>
                <a:gd name="T50" fmla="*/ 127 w 598"/>
                <a:gd name="T51" fmla="*/ 72 h 1870"/>
                <a:gd name="T52" fmla="*/ 125 w 598"/>
                <a:gd name="T53" fmla="*/ 79 h 1870"/>
                <a:gd name="T54" fmla="*/ 122 w 598"/>
                <a:gd name="T55" fmla="*/ 96 h 1870"/>
                <a:gd name="T56" fmla="*/ 133 w 598"/>
                <a:gd name="T57" fmla="*/ 120 h 1870"/>
                <a:gd name="T58" fmla="*/ 134 w 598"/>
                <a:gd name="T59" fmla="*/ 133 h 1870"/>
                <a:gd name="T60" fmla="*/ 130 w 598"/>
                <a:gd name="T61" fmla="*/ 197 h 1870"/>
                <a:gd name="T62" fmla="*/ 178 w 598"/>
                <a:gd name="T63" fmla="*/ 253 h 1870"/>
                <a:gd name="T64" fmla="*/ 60 w 598"/>
                <a:gd name="T65" fmla="*/ 371 h 1870"/>
                <a:gd name="T66" fmla="*/ 72 w 598"/>
                <a:gd name="T67" fmla="*/ 506 h 1870"/>
                <a:gd name="T68" fmla="*/ 74 w 598"/>
                <a:gd name="T69" fmla="*/ 644 h 1870"/>
                <a:gd name="T70" fmla="*/ 17 w 598"/>
                <a:gd name="T71" fmla="*/ 873 h 1870"/>
                <a:gd name="T72" fmla="*/ 29 w 598"/>
                <a:gd name="T73" fmla="*/ 967 h 1870"/>
                <a:gd name="T74" fmla="*/ 73 w 598"/>
                <a:gd name="T75" fmla="*/ 916 h 1870"/>
                <a:gd name="T76" fmla="*/ 67 w 598"/>
                <a:gd name="T77" fmla="*/ 858 h 1870"/>
                <a:gd name="T78" fmla="*/ 83 w 598"/>
                <a:gd name="T79" fmla="*/ 962 h 1870"/>
                <a:gd name="T80" fmla="*/ 80 w 598"/>
                <a:gd name="T81" fmla="*/ 1179 h 1870"/>
                <a:gd name="T82" fmla="*/ 91 w 598"/>
                <a:gd name="T83" fmla="*/ 1303 h 1870"/>
                <a:gd name="T84" fmla="*/ 108 w 598"/>
                <a:gd name="T85" fmla="*/ 1576 h 1870"/>
                <a:gd name="T86" fmla="*/ 135 w 598"/>
                <a:gd name="T87" fmla="*/ 1694 h 1870"/>
                <a:gd name="T88" fmla="*/ 26 w 598"/>
                <a:gd name="T89" fmla="*/ 1818 h 1870"/>
                <a:gd name="T90" fmla="*/ 438 w 598"/>
                <a:gd name="T91" fmla="*/ 506 h 1870"/>
                <a:gd name="T92" fmla="*/ 522 w 598"/>
                <a:gd name="T93" fmla="*/ 564 h 1870"/>
                <a:gd name="T94" fmla="*/ 391 w 598"/>
                <a:gd name="T95" fmla="*/ 708 h 1870"/>
                <a:gd name="T96" fmla="*/ 152 w 598"/>
                <a:gd name="T97" fmla="*/ 23 h 1870"/>
                <a:gd name="T98" fmla="*/ 314 w 598"/>
                <a:gd name="T99" fmla="*/ 164 h 1870"/>
                <a:gd name="T100" fmla="*/ 251 w 598"/>
                <a:gd name="T101" fmla="*/ 1285 h 1870"/>
                <a:gd name="T102" fmla="*/ 266 w 598"/>
                <a:gd name="T103" fmla="*/ 1416 h 1870"/>
                <a:gd name="T104" fmla="*/ 272 w 598"/>
                <a:gd name="T105" fmla="*/ 1628 h 1870"/>
                <a:gd name="T106" fmla="*/ 247 w 598"/>
                <a:gd name="T107" fmla="*/ 1208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8" h="1870">
                  <a:moveTo>
                    <a:pt x="26" y="1818"/>
                  </a:moveTo>
                  <a:cubicBezTo>
                    <a:pt x="29" y="1830"/>
                    <a:pt x="69" y="1832"/>
                    <a:pt x="87" y="1832"/>
                  </a:cubicBezTo>
                  <a:cubicBezTo>
                    <a:pt x="116" y="1833"/>
                    <a:pt x="150" y="1829"/>
                    <a:pt x="168" y="1822"/>
                  </a:cubicBezTo>
                  <a:cubicBezTo>
                    <a:pt x="180" y="1817"/>
                    <a:pt x="195" y="1798"/>
                    <a:pt x="206" y="1798"/>
                  </a:cubicBezTo>
                  <a:cubicBezTo>
                    <a:pt x="213" y="1797"/>
                    <a:pt x="220" y="1805"/>
                    <a:pt x="227" y="1806"/>
                  </a:cubicBezTo>
                  <a:cubicBezTo>
                    <a:pt x="233" y="1806"/>
                    <a:pt x="245" y="1803"/>
                    <a:pt x="253" y="1801"/>
                  </a:cubicBezTo>
                  <a:cubicBezTo>
                    <a:pt x="261" y="1799"/>
                    <a:pt x="274" y="1798"/>
                    <a:pt x="277" y="1793"/>
                  </a:cubicBezTo>
                  <a:cubicBezTo>
                    <a:pt x="282" y="1785"/>
                    <a:pt x="278" y="1760"/>
                    <a:pt x="274" y="1757"/>
                  </a:cubicBezTo>
                  <a:cubicBezTo>
                    <a:pt x="274" y="1753"/>
                    <a:pt x="278" y="1749"/>
                    <a:pt x="278" y="1744"/>
                  </a:cubicBezTo>
                  <a:cubicBezTo>
                    <a:pt x="279" y="1737"/>
                    <a:pt x="272" y="1730"/>
                    <a:pt x="275" y="1723"/>
                  </a:cubicBezTo>
                  <a:cubicBezTo>
                    <a:pt x="276" y="1729"/>
                    <a:pt x="282" y="1736"/>
                    <a:pt x="284" y="1745"/>
                  </a:cubicBezTo>
                  <a:cubicBezTo>
                    <a:pt x="285" y="1753"/>
                    <a:pt x="280" y="1768"/>
                    <a:pt x="290" y="1767"/>
                  </a:cubicBezTo>
                  <a:cubicBezTo>
                    <a:pt x="277" y="1793"/>
                    <a:pt x="271" y="1827"/>
                    <a:pt x="271" y="1861"/>
                  </a:cubicBezTo>
                  <a:cubicBezTo>
                    <a:pt x="292" y="1867"/>
                    <a:pt x="329" y="1870"/>
                    <a:pt x="357" y="1866"/>
                  </a:cubicBezTo>
                  <a:cubicBezTo>
                    <a:pt x="369" y="1865"/>
                    <a:pt x="394" y="1858"/>
                    <a:pt x="397" y="1851"/>
                  </a:cubicBezTo>
                  <a:cubicBezTo>
                    <a:pt x="400" y="1845"/>
                    <a:pt x="396" y="1838"/>
                    <a:pt x="395" y="1831"/>
                  </a:cubicBezTo>
                  <a:cubicBezTo>
                    <a:pt x="394" y="1818"/>
                    <a:pt x="395" y="1798"/>
                    <a:pt x="394" y="1784"/>
                  </a:cubicBezTo>
                  <a:cubicBezTo>
                    <a:pt x="397" y="1782"/>
                    <a:pt x="407" y="1787"/>
                    <a:pt x="413" y="1783"/>
                  </a:cubicBezTo>
                  <a:cubicBezTo>
                    <a:pt x="420" y="1770"/>
                    <a:pt x="413" y="1755"/>
                    <a:pt x="415" y="1739"/>
                  </a:cubicBezTo>
                  <a:cubicBezTo>
                    <a:pt x="416" y="1729"/>
                    <a:pt x="421" y="1725"/>
                    <a:pt x="424" y="1712"/>
                  </a:cubicBezTo>
                  <a:cubicBezTo>
                    <a:pt x="425" y="1707"/>
                    <a:pt x="428" y="1697"/>
                    <a:pt x="427" y="1689"/>
                  </a:cubicBezTo>
                  <a:cubicBezTo>
                    <a:pt x="425" y="1670"/>
                    <a:pt x="407" y="1649"/>
                    <a:pt x="404" y="1627"/>
                  </a:cubicBezTo>
                  <a:cubicBezTo>
                    <a:pt x="399" y="1590"/>
                    <a:pt x="402" y="1549"/>
                    <a:pt x="403" y="1515"/>
                  </a:cubicBezTo>
                  <a:cubicBezTo>
                    <a:pt x="403" y="1497"/>
                    <a:pt x="407" y="1480"/>
                    <a:pt x="408" y="1463"/>
                  </a:cubicBezTo>
                  <a:cubicBezTo>
                    <a:pt x="409" y="1451"/>
                    <a:pt x="407" y="1440"/>
                    <a:pt x="407" y="1430"/>
                  </a:cubicBezTo>
                  <a:cubicBezTo>
                    <a:pt x="407" y="1402"/>
                    <a:pt x="407" y="1378"/>
                    <a:pt x="403" y="1353"/>
                  </a:cubicBezTo>
                  <a:cubicBezTo>
                    <a:pt x="400" y="1327"/>
                    <a:pt x="391" y="1302"/>
                    <a:pt x="390" y="1273"/>
                  </a:cubicBezTo>
                  <a:cubicBezTo>
                    <a:pt x="390" y="1265"/>
                    <a:pt x="392" y="1258"/>
                    <a:pt x="392" y="1250"/>
                  </a:cubicBezTo>
                  <a:cubicBezTo>
                    <a:pt x="391" y="1208"/>
                    <a:pt x="388" y="1161"/>
                    <a:pt x="388" y="1114"/>
                  </a:cubicBezTo>
                  <a:cubicBezTo>
                    <a:pt x="388" y="1083"/>
                    <a:pt x="397" y="1054"/>
                    <a:pt x="397" y="1025"/>
                  </a:cubicBezTo>
                  <a:cubicBezTo>
                    <a:pt x="398" y="1000"/>
                    <a:pt x="396" y="977"/>
                    <a:pt x="398" y="954"/>
                  </a:cubicBezTo>
                  <a:cubicBezTo>
                    <a:pt x="399" y="940"/>
                    <a:pt x="398" y="926"/>
                    <a:pt x="400" y="915"/>
                  </a:cubicBezTo>
                  <a:cubicBezTo>
                    <a:pt x="401" y="912"/>
                    <a:pt x="404" y="908"/>
                    <a:pt x="405" y="904"/>
                  </a:cubicBezTo>
                  <a:cubicBezTo>
                    <a:pt x="409" y="893"/>
                    <a:pt x="411" y="882"/>
                    <a:pt x="417" y="872"/>
                  </a:cubicBezTo>
                  <a:cubicBezTo>
                    <a:pt x="421" y="866"/>
                    <a:pt x="427" y="861"/>
                    <a:pt x="431" y="854"/>
                  </a:cubicBezTo>
                  <a:cubicBezTo>
                    <a:pt x="436" y="843"/>
                    <a:pt x="438" y="830"/>
                    <a:pt x="441" y="819"/>
                  </a:cubicBezTo>
                  <a:cubicBezTo>
                    <a:pt x="443" y="807"/>
                    <a:pt x="444" y="792"/>
                    <a:pt x="448" y="783"/>
                  </a:cubicBezTo>
                  <a:cubicBezTo>
                    <a:pt x="452" y="777"/>
                    <a:pt x="463" y="773"/>
                    <a:pt x="469" y="766"/>
                  </a:cubicBezTo>
                  <a:cubicBezTo>
                    <a:pt x="474" y="761"/>
                    <a:pt x="476" y="752"/>
                    <a:pt x="481" y="745"/>
                  </a:cubicBezTo>
                  <a:cubicBezTo>
                    <a:pt x="494" y="726"/>
                    <a:pt x="513" y="709"/>
                    <a:pt x="527" y="690"/>
                  </a:cubicBezTo>
                  <a:cubicBezTo>
                    <a:pt x="543" y="670"/>
                    <a:pt x="557" y="652"/>
                    <a:pt x="571" y="632"/>
                  </a:cubicBezTo>
                  <a:cubicBezTo>
                    <a:pt x="582" y="617"/>
                    <a:pt x="598" y="597"/>
                    <a:pt x="596" y="571"/>
                  </a:cubicBezTo>
                  <a:cubicBezTo>
                    <a:pt x="595" y="563"/>
                    <a:pt x="591" y="553"/>
                    <a:pt x="588" y="544"/>
                  </a:cubicBezTo>
                  <a:cubicBezTo>
                    <a:pt x="585" y="535"/>
                    <a:pt x="583" y="526"/>
                    <a:pt x="579" y="519"/>
                  </a:cubicBezTo>
                  <a:cubicBezTo>
                    <a:pt x="574" y="509"/>
                    <a:pt x="564" y="501"/>
                    <a:pt x="558" y="491"/>
                  </a:cubicBezTo>
                  <a:cubicBezTo>
                    <a:pt x="553" y="484"/>
                    <a:pt x="551" y="475"/>
                    <a:pt x="545" y="468"/>
                  </a:cubicBezTo>
                  <a:cubicBezTo>
                    <a:pt x="541" y="462"/>
                    <a:pt x="535" y="452"/>
                    <a:pt x="532" y="443"/>
                  </a:cubicBezTo>
                  <a:cubicBezTo>
                    <a:pt x="529" y="435"/>
                    <a:pt x="524" y="430"/>
                    <a:pt x="518" y="424"/>
                  </a:cubicBezTo>
                  <a:cubicBezTo>
                    <a:pt x="499" y="404"/>
                    <a:pt x="489" y="382"/>
                    <a:pt x="476" y="352"/>
                  </a:cubicBezTo>
                  <a:cubicBezTo>
                    <a:pt x="472" y="342"/>
                    <a:pt x="471" y="331"/>
                    <a:pt x="467" y="322"/>
                  </a:cubicBezTo>
                  <a:cubicBezTo>
                    <a:pt x="455" y="295"/>
                    <a:pt x="428" y="277"/>
                    <a:pt x="402" y="269"/>
                  </a:cubicBezTo>
                  <a:cubicBezTo>
                    <a:pt x="386" y="264"/>
                    <a:pt x="366" y="262"/>
                    <a:pt x="347" y="258"/>
                  </a:cubicBezTo>
                  <a:cubicBezTo>
                    <a:pt x="345" y="258"/>
                    <a:pt x="341" y="257"/>
                    <a:pt x="338" y="256"/>
                  </a:cubicBezTo>
                  <a:cubicBezTo>
                    <a:pt x="335" y="256"/>
                    <a:pt x="331" y="256"/>
                    <a:pt x="329" y="255"/>
                  </a:cubicBezTo>
                  <a:cubicBezTo>
                    <a:pt x="318" y="252"/>
                    <a:pt x="311" y="240"/>
                    <a:pt x="295" y="245"/>
                  </a:cubicBezTo>
                  <a:cubicBezTo>
                    <a:pt x="288" y="226"/>
                    <a:pt x="291" y="212"/>
                    <a:pt x="296" y="197"/>
                  </a:cubicBezTo>
                  <a:cubicBezTo>
                    <a:pt x="296" y="198"/>
                    <a:pt x="296" y="199"/>
                    <a:pt x="297" y="199"/>
                  </a:cubicBezTo>
                  <a:cubicBezTo>
                    <a:pt x="301" y="198"/>
                    <a:pt x="302" y="193"/>
                    <a:pt x="302" y="188"/>
                  </a:cubicBezTo>
                  <a:cubicBezTo>
                    <a:pt x="306" y="185"/>
                    <a:pt x="308" y="179"/>
                    <a:pt x="310" y="174"/>
                  </a:cubicBezTo>
                  <a:cubicBezTo>
                    <a:pt x="324" y="164"/>
                    <a:pt x="322" y="139"/>
                    <a:pt x="328" y="122"/>
                  </a:cubicBezTo>
                  <a:cubicBezTo>
                    <a:pt x="329" y="122"/>
                    <a:pt x="328" y="124"/>
                    <a:pt x="330" y="124"/>
                  </a:cubicBezTo>
                  <a:cubicBezTo>
                    <a:pt x="336" y="114"/>
                    <a:pt x="328" y="101"/>
                    <a:pt x="326" y="91"/>
                  </a:cubicBezTo>
                  <a:cubicBezTo>
                    <a:pt x="327" y="82"/>
                    <a:pt x="322" y="74"/>
                    <a:pt x="318" y="68"/>
                  </a:cubicBezTo>
                  <a:cubicBezTo>
                    <a:pt x="320" y="68"/>
                    <a:pt x="319" y="69"/>
                    <a:pt x="321" y="68"/>
                  </a:cubicBezTo>
                  <a:cubicBezTo>
                    <a:pt x="323" y="62"/>
                    <a:pt x="315" y="58"/>
                    <a:pt x="318" y="52"/>
                  </a:cubicBezTo>
                  <a:cubicBezTo>
                    <a:pt x="316" y="49"/>
                    <a:pt x="313" y="46"/>
                    <a:pt x="312" y="43"/>
                  </a:cubicBezTo>
                  <a:cubicBezTo>
                    <a:pt x="311" y="42"/>
                    <a:pt x="309" y="42"/>
                    <a:pt x="308" y="41"/>
                  </a:cubicBezTo>
                  <a:cubicBezTo>
                    <a:pt x="298" y="26"/>
                    <a:pt x="280" y="14"/>
                    <a:pt x="257" y="10"/>
                  </a:cubicBezTo>
                  <a:cubicBezTo>
                    <a:pt x="257" y="9"/>
                    <a:pt x="257" y="9"/>
                    <a:pt x="257" y="9"/>
                  </a:cubicBezTo>
                  <a:cubicBezTo>
                    <a:pt x="256" y="9"/>
                    <a:pt x="255" y="9"/>
                    <a:pt x="255" y="9"/>
                  </a:cubicBezTo>
                  <a:cubicBezTo>
                    <a:pt x="254" y="8"/>
                    <a:pt x="254" y="7"/>
                    <a:pt x="253" y="6"/>
                  </a:cubicBezTo>
                  <a:cubicBezTo>
                    <a:pt x="252" y="6"/>
                    <a:pt x="251" y="7"/>
                    <a:pt x="250" y="8"/>
                  </a:cubicBezTo>
                  <a:cubicBezTo>
                    <a:pt x="245" y="8"/>
                    <a:pt x="241" y="8"/>
                    <a:pt x="236" y="8"/>
                  </a:cubicBezTo>
                  <a:cubicBezTo>
                    <a:pt x="235" y="7"/>
                    <a:pt x="234" y="5"/>
                    <a:pt x="233" y="5"/>
                  </a:cubicBezTo>
                  <a:cubicBezTo>
                    <a:pt x="232" y="6"/>
                    <a:pt x="232" y="7"/>
                    <a:pt x="232" y="8"/>
                  </a:cubicBezTo>
                  <a:cubicBezTo>
                    <a:pt x="231" y="8"/>
                    <a:pt x="229" y="8"/>
                    <a:pt x="227" y="9"/>
                  </a:cubicBezTo>
                  <a:cubicBezTo>
                    <a:pt x="225" y="9"/>
                    <a:pt x="222" y="9"/>
                    <a:pt x="220" y="10"/>
                  </a:cubicBezTo>
                  <a:cubicBezTo>
                    <a:pt x="218" y="8"/>
                    <a:pt x="215" y="6"/>
                    <a:pt x="212" y="5"/>
                  </a:cubicBezTo>
                  <a:cubicBezTo>
                    <a:pt x="211" y="6"/>
                    <a:pt x="213" y="8"/>
                    <a:pt x="212" y="9"/>
                  </a:cubicBezTo>
                  <a:cubicBezTo>
                    <a:pt x="206" y="8"/>
                    <a:pt x="203" y="0"/>
                    <a:pt x="197" y="0"/>
                  </a:cubicBezTo>
                  <a:cubicBezTo>
                    <a:pt x="199" y="5"/>
                    <a:pt x="204" y="9"/>
                    <a:pt x="207" y="13"/>
                  </a:cubicBezTo>
                  <a:cubicBezTo>
                    <a:pt x="206" y="13"/>
                    <a:pt x="204" y="13"/>
                    <a:pt x="203" y="14"/>
                  </a:cubicBezTo>
                  <a:cubicBezTo>
                    <a:pt x="201" y="13"/>
                    <a:pt x="199" y="11"/>
                    <a:pt x="197" y="12"/>
                  </a:cubicBezTo>
                  <a:cubicBezTo>
                    <a:pt x="197" y="14"/>
                    <a:pt x="197" y="15"/>
                    <a:pt x="198" y="15"/>
                  </a:cubicBezTo>
                  <a:cubicBezTo>
                    <a:pt x="197" y="16"/>
                    <a:pt x="196" y="16"/>
                    <a:pt x="195" y="17"/>
                  </a:cubicBezTo>
                  <a:cubicBezTo>
                    <a:pt x="191" y="15"/>
                    <a:pt x="188" y="13"/>
                    <a:pt x="184" y="13"/>
                  </a:cubicBezTo>
                  <a:cubicBezTo>
                    <a:pt x="183" y="15"/>
                    <a:pt x="186" y="16"/>
                    <a:pt x="184" y="17"/>
                  </a:cubicBezTo>
                  <a:cubicBezTo>
                    <a:pt x="181" y="17"/>
                    <a:pt x="179" y="16"/>
                    <a:pt x="176" y="15"/>
                  </a:cubicBezTo>
                  <a:cubicBezTo>
                    <a:pt x="175" y="15"/>
                    <a:pt x="175" y="17"/>
                    <a:pt x="173" y="17"/>
                  </a:cubicBezTo>
                  <a:cubicBezTo>
                    <a:pt x="167" y="15"/>
                    <a:pt x="167" y="4"/>
                    <a:pt x="160" y="4"/>
                  </a:cubicBezTo>
                  <a:cubicBezTo>
                    <a:pt x="163" y="9"/>
                    <a:pt x="166" y="13"/>
                    <a:pt x="167" y="19"/>
                  </a:cubicBezTo>
                  <a:cubicBezTo>
                    <a:pt x="165" y="19"/>
                    <a:pt x="164" y="20"/>
                    <a:pt x="162" y="20"/>
                  </a:cubicBezTo>
                  <a:cubicBezTo>
                    <a:pt x="161" y="18"/>
                    <a:pt x="157" y="17"/>
                    <a:pt x="155" y="19"/>
                  </a:cubicBezTo>
                  <a:cubicBezTo>
                    <a:pt x="152" y="19"/>
                    <a:pt x="149" y="16"/>
                    <a:pt x="145" y="17"/>
                  </a:cubicBezTo>
                  <a:cubicBezTo>
                    <a:pt x="145" y="20"/>
                    <a:pt x="149" y="19"/>
                    <a:pt x="149" y="22"/>
                  </a:cubicBezTo>
                  <a:cubicBezTo>
                    <a:pt x="147" y="26"/>
                    <a:pt x="147" y="31"/>
                    <a:pt x="145" y="35"/>
                  </a:cubicBezTo>
                  <a:cubicBezTo>
                    <a:pt x="141" y="31"/>
                    <a:pt x="141" y="23"/>
                    <a:pt x="136" y="21"/>
                  </a:cubicBezTo>
                  <a:cubicBezTo>
                    <a:pt x="136" y="28"/>
                    <a:pt x="145" y="37"/>
                    <a:pt x="141" y="47"/>
                  </a:cubicBezTo>
                  <a:cubicBezTo>
                    <a:pt x="140" y="47"/>
                    <a:pt x="139" y="46"/>
                    <a:pt x="138" y="47"/>
                  </a:cubicBezTo>
                  <a:cubicBezTo>
                    <a:pt x="137" y="49"/>
                    <a:pt x="138" y="51"/>
                    <a:pt x="136" y="52"/>
                  </a:cubicBezTo>
                  <a:cubicBezTo>
                    <a:pt x="134" y="47"/>
                    <a:pt x="135" y="37"/>
                    <a:pt x="129" y="35"/>
                  </a:cubicBezTo>
                  <a:cubicBezTo>
                    <a:pt x="130" y="41"/>
                    <a:pt x="132" y="51"/>
                    <a:pt x="130" y="58"/>
                  </a:cubicBezTo>
                  <a:cubicBezTo>
                    <a:pt x="129" y="57"/>
                    <a:pt x="128" y="56"/>
                    <a:pt x="127" y="56"/>
                  </a:cubicBezTo>
                  <a:cubicBezTo>
                    <a:pt x="126" y="59"/>
                    <a:pt x="127" y="68"/>
                    <a:pt x="127" y="72"/>
                  </a:cubicBezTo>
                  <a:cubicBezTo>
                    <a:pt x="122" y="70"/>
                    <a:pt x="121" y="60"/>
                    <a:pt x="119" y="57"/>
                  </a:cubicBezTo>
                  <a:cubicBezTo>
                    <a:pt x="119" y="57"/>
                    <a:pt x="119" y="57"/>
                    <a:pt x="118" y="57"/>
                  </a:cubicBezTo>
                  <a:cubicBezTo>
                    <a:pt x="118" y="56"/>
                    <a:pt x="118" y="56"/>
                    <a:pt x="117" y="56"/>
                  </a:cubicBezTo>
                  <a:cubicBezTo>
                    <a:pt x="116" y="66"/>
                    <a:pt x="121" y="73"/>
                    <a:pt x="125" y="79"/>
                  </a:cubicBezTo>
                  <a:cubicBezTo>
                    <a:pt x="122" y="81"/>
                    <a:pt x="116" y="81"/>
                    <a:pt x="113" y="84"/>
                  </a:cubicBezTo>
                  <a:cubicBezTo>
                    <a:pt x="113" y="87"/>
                    <a:pt x="117" y="85"/>
                    <a:pt x="119" y="85"/>
                  </a:cubicBezTo>
                  <a:cubicBezTo>
                    <a:pt x="120" y="88"/>
                    <a:pt x="125" y="86"/>
                    <a:pt x="126" y="88"/>
                  </a:cubicBezTo>
                  <a:cubicBezTo>
                    <a:pt x="125" y="90"/>
                    <a:pt x="121" y="92"/>
                    <a:pt x="122" y="96"/>
                  </a:cubicBezTo>
                  <a:cubicBezTo>
                    <a:pt x="127" y="94"/>
                    <a:pt x="129" y="88"/>
                    <a:pt x="134" y="88"/>
                  </a:cubicBezTo>
                  <a:cubicBezTo>
                    <a:pt x="134" y="92"/>
                    <a:pt x="129" y="95"/>
                    <a:pt x="129" y="99"/>
                  </a:cubicBezTo>
                  <a:cubicBezTo>
                    <a:pt x="132" y="100"/>
                    <a:pt x="133" y="95"/>
                    <a:pt x="136" y="94"/>
                  </a:cubicBezTo>
                  <a:cubicBezTo>
                    <a:pt x="133" y="102"/>
                    <a:pt x="130" y="109"/>
                    <a:pt x="133" y="120"/>
                  </a:cubicBezTo>
                  <a:cubicBezTo>
                    <a:pt x="132" y="123"/>
                    <a:pt x="126" y="121"/>
                    <a:pt x="127" y="126"/>
                  </a:cubicBezTo>
                  <a:cubicBezTo>
                    <a:pt x="131" y="125"/>
                    <a:pt x="131" y="128"/>
                    <a:pt x="135" y="127"/>
                  </a:cubicBezTo>
                  <a:cubicBezTo>
                    <a:pt x="133" y="128"/>
                    <a:pt x="133" y="129"/>
                    <a:pt x="132" y="131"/>
                  </a:cubicBezTo>
                  <a:cubicBezTo>
                    <a:pt x="132" y="133"/>
                    <a:pt x="134" y="133"/>
                    <a:pt x="134" y="133"/>
                  </a:cubicBezTo>
                  <a:cubicBezTo>
                    <a:pt x="133" y="139"/>
                    <a:pt x="129" y="143"/>
                    <a:pt x="128" y="150"/>
                  </a:cubicBezTo>
                  <a:cubicBezTo>
                    <a:pt x="127" y="152"/>
                    <a:pt x="126" y="164"/>
                    <a:pt x="126" y="165"/>
                  </a:cubicBezTo>
                  <a:cubicBezTo>
                    <a:pt x="126" y="169"/>
                    <a:pt x="130" y="176"/>
                    <a:pt x="131" y="180"/>
                  </a:cubicBezTo>
                  <a:cubicBezTo>
                    <a:pt x="131" y="185"/>
                    <a:pt x="129" y="191"/>
                    <a:pt x="130" y="197"/>
                  </a:cubicBezTo>
                  <a:cubicBezTo>
                    <a:pt x="131" y="203"/>
                    <a:pt x="134" y="210"/>
                    <a:pt x="135" y="215"/>
                  </a:cubicBezTo>
                  <a:cubicBezTo>
                    <a:pt x="136" y="225"/>
                    <a:pt x="133" y="234"/>
                    <a:pt x="136" y="240"/>
                  </a:cubicBezTo>
                  <a:cubicBezTo>
                    <a:pt x="139" y="245"/>
                    <a:pt x="149" y="248"/>
                    <a:pt x="155" y="249"/>
                  </a:cubicBezTo>
                  <a:cubicBezTo>
                    <a:pt x="165" y="250"/>
                    <a:pt x="175" y="242"/>
                    <a:pt x="178" y="253"/>
                  </a:cubicBezTo>
                  <a:cubicBezTo>
                    <a:pt x="178" y="257"/>
                    <a:pt x="174" y="258"/>
                    <a:pt x="166" y="264"/>
                  </a:cubicBezTo>
                  <a:cubicBezTo>
                    <a:pt x="160" y="269"/>
                    <a:pt x="157" y="274"/>
                    <a:pt x="154" y="277"/>
                  </a:cubicBezTo>
                  <a:cubicBezTo>
                    <a:pt x="138" y="289"/>
                    <a:pt x="118" y="296"/>
                    <a:pt x="102" y="308"/>
                  </a:cubicBezTo>
                  <a:cubicBezTo>
                    <a:pt x="85" y="321"/>
                    <a:pt x="64" y="343"/>
                    <a:pt x="60" y="371"/>
                  </a:cubicBezTo>
                  <a:cubicBezTo>
                    <a:pt x="59" y="379"/>
                    <a:pt x="60" y="390"/>
                    <a:pt x="60" y="398"/>
                  </a:cubicBezTo>
                  <a:cubicBezTo>
                    <a:pt x="61" y="412"/>
                    <a:pt x="66" y="425"/>
                    <a:pt x="67" y="438"/>
                  </a:cubicBezTo>
                  <a:cubicBezTo>
                    <a:pt x="68" y="446"/>
                    <a:pt x="65" y="454"/>
                    <a:pt x="66" y="462"/>
                  </a:cubicBezTo>
                  <a:cubicBezTo>
                    <a:pt x="66" y="476"/>
                    <a:pt x="68" y="492"/>
                    <a:pt x="72" y="506"/>
                  </a:cubicBezTo>
                  <a:cubicBezTo>
                    <a:pt x="75" y="518"/>
                    <a:pt x="80" y="530"/>
                    <a:pt x="81" y="542"/>
                  </a:cubicBezTo>
                  <a:cubicBezTo>
                    <a:pt x="81" y="546"/>
                    <a:pt x="80" y="551"/>
                    <a:pt x="80" y="554"/>
                  </a:cubicBezTo>
                  <a:cubicBezTo>
                    <a:pt x="83" y="570"/>
                    <a:pt x="91" y="590"/>
                    <a:pt x="89" y="607"/>
                  </a:cubicBezTo>
                  <a:cubicBezTo>
                    <a:pt x="89" y="619"/>
                    <a:pt x="78" y="633"/>
                    <a:pt x="74" y="644"/>
                  </a:cubicBezTo>
                  <a:cubicBezTo>
                    <a:pt x="63" y="674"/>
                    <a:pt x="61" y="711"/>
                    <a:pt x="52" y="747"/>
                  </a:cubicBezTo>
                  <a:cubicBezTo>
                    <a:pt x="48" y="766"/>
                    <a:pt x="42" y="787"/>
                    <a:pt x="36" y="805"/>
                  </a:cubicBezTo>
                  <a:cubicBezTo>
                    <a:pt x="33" y="816"/>
                    <a:pt x="27" y="825"/>
                    <a:pt x="23" y="836"/>
                  </a:cubicBezTo>
                  <a:cubicBezTo>
                    <a:pt x="20" y="847"/>
                    <a:pt x="20" y="858"/>
                    <a:pt x="17" y="873"/>
                  </a:cubicBezTo>
                  <a:cubicBezTo>
                    <a:pt x="15" y="884"/>
                    <a:pt x="11" y="897"/>
                    <a:pt x="8" y="908"/>
                  </a:cubicBezTo>
                  <a:cubicBezTo>
                    <a:pt x="5" y="921"/>
                    <a:pt x="0" y="936"/>
                    <a:pt x="2" y="946"/>
                  </a:cubicBezTo>
                  <a:cubicBezTo>
                    <a:pt x="3" y="949"/>
                    <a:pt x="5" y="950"/>
                    <a:pt x="9" y="954"/>
                  </a:cubicBezTo>
                  <a:cubicBezTo>
                    <a:pt x="17" y="963"/>
                    <a:pt x="15" y="962"/>
                    <a:pt x="29" y="967"/>
                  </a:cubicBezTo>
                  <a:cubicBezTo>
                    <a:pt x="34" y="968"/>
                    <a:pt x="39" y="971"/>
                    <a:pt x="42" y="971"/>
                  </a:cubicBezTo>
                  <a:cubicBezTo>
                    <a:pt x="43" y="972"/>
                    <a:pt x="47" y="969"/>
                    <a:pt x="51" y="968"/>
                  </a:cubicBezTo>
                  <a:cubicBezTo>
                    <a:pt x="65" y="967"/>
                    <a:pt x="62" y="968"/>
                    <a:pt x="70" y="956"/>
                  </a:cubicBezTo>
                  <a:cubicBezTo>
                    <a:pt x="76" y="945"/>
                    <a:pt x="82" y="934"/>
                    <a:pt x="73" y="916"/>
                  </a:cubicBezTo>
                  <a:cubicBezTo>
                    <a:pt x="71" y="919"/>
                    <a:pt x="66" y="919"/>
                    <a:pt x="66" y="924"/>
                  </a:cubicBezTo>
                  <a:cubicBezTo>
                    <a:pt x="61" y="927"/>
                    <a:pt x="66" y="919"/>
                    <a:pt x="67" y="916"/>
                  </a:cubicBezTo>
                  <a:cubicBezTo>
                    <a:pt x="70" y="906"/>
                    <a:pt x="75" y="889"/>
                    <a:pt x="73" y="875"/>
                  </a:cubicBezTo>
                  <a:cubicBezTo>
                    <a:pt x="72" y="868"/>
                    <a:pt x="67" y="863"/>
                    <a:pt x="67" y="858"/>
                  </a:cubicBezTo>
                  <a:cubicBezTo>
                    <a:pt x="66" y="848"/>
                    <a:pt x="77" y="835"/>
                    <a:pt x="81" y="827"/>
                  </a:cubicBezTo>
                  <a:cubicBezTo>
                    <a:pt x="87" y="815"/>
                    <a:pt x="91" y="805"/>
                    <a:pt x="97" y="797"/>
                  </a:cubicBezTo>
                  <a:cubicBezTo>
                    <a:pt x="98" y="836"/>
                    <a:pt x="95" y="874"/>
                    <a:pt x="92" y="912"/>
                  </a:cubicBezTo>
                  <a:cubicBezTo>
                    <a:pt x="90" y="929"/>
                    <a:pt x="84" y="945"/>
                    <a:pt x="83" y="962"/>
                  </a:cubicBezTo>
                  <a:cubicBezTo>
                    <a:pt x="83" y="973"/>
                    <a:pt x="86" y="985"/>
                    <a:pt x="85" y="997"/>
                  </a:cubicBezTo>
                  <a:cubicBezTo>
                    <a:pt x="84" y="1008"/>
                    <a:pt x="81" y="1019"/>
                    <a:pt x="80" y="1031"/>
                  </a:cubicBezTo>
                  <a:cubicBezTo>
                    <a:pt x="79" y="1043"/>
                    <a:pt x="81" y="1055"/>
                    <a:pt x="80" y="1068"/>
                  </a:cubicBezTo>
                  <a:cubicBezTo>
                    <a:pt x="80" y="1103"/>
                    <a:pt x="69" y="1141"/>
                    <a:pt x="80" y="1179"/>
                  </a:cubicBezTo>
                  <a:cubicBezTo>
                    <a:pt x="82" y="1186"/>
                    <a:pt x="88" y="1191"/>
                    <a:pt x="90" y="1197"/>
                  </a:cubicBezTo>
                  <a:cubicBezTo>
                    <a:pt x="94" y="1209"/>
                    <a:pt x="97" y="1226"/>
                    <a:pt x="96" y="1239"/>
                  </a:cubicBezTo>
                  <a:cubicBezTo>
                    <a:pt x="95" y="1252"/>
                    <a:pt x="87" y="1264"/>
                    <a:pt x="88" y="1282"/>
                  </a:cubicBezTo>
                  <a:cubicBezTo>
                    <a:pt x="88" y="1289"/>
                    <a:pt x="91" y="1296"/>
                    <a:pt x="91" y="1303"/>
                  </a:cubicBezTo>
                  <a:cubicBezTo>
                    <a:pt x="94" y="1326"/>
                    <a:pt x="93" y="1352"/>
                    <a:pt x="96" y="1378"/>
                  </a:cubicBezTo>
                  <a:cubicBezTo>
                    <a:pt x="98" y="1401"/>
                    <a:pt x="104" y="1424"/>
                    <a:pt x="107" y="1446"/>
                  </a:cubicBezTo>
                  <a:cubicBezTo>
                    <a:pt x="111" y="1471"/>
                    <a:pt x="117" y="1497"/>
                    <a:pt x="116" y="1517"/>
                  </a:cubicBezTo>
                  <a:cubicBezTo>
                    <a:pt x="114" y="1538"/>
                    <a:pt x="103" y="1549"/>
                    <a:pt x="108" y="1576"/>
                  </a:cubicBezTo>
                  <a:cubicBezTo>
                    <a:pt x="110" y="1584"/>
                    <a:pt x="112" y="1595"/>
                    <a:pt x="114" y="1599"/>
                  </a:cubicBezTo>
                  <a:cubicBezTo>
                    <a:pt x="120" y="1612"/>
                    <a:pt x="132" y="1615"/>
                    <a:pt x="134" y="1632"/>
                  </a:cubicBezTo>
                  <a:cubicBezTo>
                    <a:pt x="138" y="1654"/>
                    <a:pt x="120" y="1663"/>
                    <a:pt x="129" y="1683"/>
                  </a:cubicBezTo>
                  <a:cubicBezTo>
                    <a:pt x="130" y="1687"/>
                    <a:pt x="134" y="1690"/>
                    <a:pt x="135" y="1694"/>
                  </a:cubicBezTo>
                  <a:cubicBezTo>
                    <a:pt x="138" y="1707"/>
                    <a:pt x="132" y="1721"/>
                    <a:pt x="140" y="1731"/>
                  </a:cubicBezTo>
                  <a:cubicBezTo>
                    <a:pt x="119" y="1746"/>
                    <a:pt x="82" y="1758"/>
                    <a:pt x="55" y="1774"/>
                  </a:cubicBezTo>
                  <a:cubicBezTo>
                    <a:pt x="42" y="1782"/>
                    <a:pt x="29" y="1788"/>
                    <a:pt x="31" y="1808"/>
                  </a:cubicBezTo>
                  <a:cubicBezTo>
                    <a:pt x="26" y="1810"/>
                    <a:pt x="26" y="1813"/>
                    <a:pt x="26" y="1818"/>
                  </a:cubicBezTo>
                  <a:close/>
                  <a:moveTo>
                    <a:pt x="385" y="577"/>
                  </a:moveTo>
                  <a:cubicBezTo>
                    <a:pt x="390" y="538"/>
                    <a:pt x="398" y="503"/>
                    <a:pt x="416" y="479"/>
                  </a:cubicBezTo>
                  <a:cubicBezTo>
                    <a:pt x="416" y="478"/>
                    <a:pt x="416" y="477"/>
                    <a:pt x="417" y="478"/>
                  </a:cubicBezTo>
                  <a:cubicBezTo>
                    <a:pt x="425" y="485"/>
                    <a:pt x="429" y="494"/>
                    <a:pt x="438" y="506"/>
                  </a:cubicBezTo>
                  <a:cubicBezTo>
                    <a:pt x="442" y="511"/>
                    <a:pt x="456" y="527"/>
                    <a:pt x="460" y="527"/>
                  </a:cubicBezTo>
                  <a:cubicBezTo>
                    <a:pt x="464" y="528"/>
                    <a:pt x="468" y="524"/>
                    <a:pt x="472" y="524"/>
                  </a:cubicBezTo>
                  <a:cubicBezTo>
                    <a:pt x="477" y="531"/>
                    <a:pt x="483" y="537"/>
                    <a:pt x="490" y="542"/>
                  </a:cubicBezTo>
                  <a:cubicBezTo>
                    <a:pt x="501" y="549"/>
                    <a:pt x="515" y="552"/>
                    <a:pt x="522" y="564"/>
                  </a:cubicBezTo>
                  <a:cubicBezTo>
                    <a:pt x="477" y="625"/>
                    <a:pt x="454" y="718"/>
                    <a:pt x="393" y="766"/>
                  </a:cubicBezTo>
                  <a:cubicBezTo>
                    <a:pt x="392" y="762"/>
                    <a:pt x="392" y="756"/>
                    <a:pt x="389" y="753"/>
                  </a:cubicBezTo>
                  <a:cubicBezTo>
                    <a:pt x="396" y="752"/>
                    <a:pt x="401" y="751"/>
                    <a:pt x="406" y="748"/>
                  </a:cubicBezTo>
                  <a:cubicBezTo>
                    <a:pt x="406" y="734"/>
                    <a:pt x="396" y="722"/>
                    <a:pt x="391" y="708"/>
                  </a:cubicBezTo>
                  <a:cubicBezTo>
                    <a:pt x="375" y="668"/>
                    <a:pt x="379" y="619"/>
                    <a:pt x="385" y="577"/>
                  </a:cubicBezTo>
                  <a:close/>
                  <a:moveTo>
                    <a:pt x="160" y="28"/>
                  </a:moveTo>
                  <a:cubicBezTo>
                    <a:pt x="156" y="28"/>
                    <a:pt x="155" y="31"/>
                    <a:pt x="151" y="32"/>
                  </a:cubicBezTo>
                  <a:cubicBezTo>
                    <a:pt x="151" y="29"/>
                    <a:pt x="153" y="27"/>
                    <a:pt x="152" y="23"/>
                  </a:cubicBezTo>
                  <a:cubicBezTo>
                    <a:pt x="156" y="23"/>
                    <a:pt x="159" y="25"/>
                    <a:pt x="160" y="28"/>
                  </a:cubicBezTo>
                  <a:close/>
                  <a:moveTo>
                    <a:pt x="316" y="151"/>
                  </a:moveTo>
                  <a:cubicBezTo>
                    <a:pt x="317" y="151"/>
                    <a:pt x="317" y="152"/>
                    <a:pt x="317" y="152"/>
                  </a:cubicBezTo>
                  <a:cubicBezTo>
                    <a:pt x="318" y="156"/>
                    <a:pt x="316" y="161"/>
                    <a:pt x="314" y="164"/>
                  </a:cubicBezTo>
                  <a:cubicBezTo>
                    <a:pt x="313" y="160"/>
                    <a:pt x="315" y="155"/>
                    <a:pt x="316" y="151"/>
                  </a:cubicBezTo>
                  <a:close/>
                  <a:moveTo>
                    <a:pt x="247" y="1208"/>
                  </a:moveTo>
                  <a:cubicBezTo>
                    <a:pt x="246" y="1225"/>
                    <a:pt x="251" y="1242"/>
                    <a:pt x="252" y="1258"/>
                  </a:cubicBezTo>
                  <a:cubicBezTo>
                    <a:pt x="252" y="1267"/>
                    <a:pt x="250" y="1276"/>
                    <a:pt x="251" y="1285"/>
                  </a:cubicBezTo>
                  <a:cubicBezTo>
                    <a:pt x="252" y="1308"/>
                    <a:pt x="258" y="1331"/>
                    <a:pt x="255" y="1352"/>
                  </a:cubicBezTo>
                  <a:cubicBezTo>
                    <a:pt x="254" y="1358"/>
                    <a:pt x="249" y="1365"/>
                    <a:pt x="249" y="1371"/>
                  </a:cubicBezTo>
                  <a:cubicBezTo>
                    <a:pt x="250" y="1375"/>
                    <a:pt x="255" y="1379"/>
                    <a:pt x="257" y="1384"/>
                  </a:cubicBezTo>
                  <a:cubicBezTo>
                    <a:pt x="261" y="1393"/>
                    <a:pt x="266" y="1405"/>
                    <a:pt x="266" y="1416"/>
                  </a:cubicBezTo>
                  <a:cubicBezTo>
                    <a:pt x="266" y="1424"/>
                    <a:pt x="259" y="1432"/>
                    <a:pt x="259" y="1440"/>
                  </a:cubicBezTo>
                  <a:cubicBezTo>
                    <a:pt x="259" y="1446"/>
                    <a:pt x="263" y="1455"/>
                    <a:pt x="264" y="1461"/>
                  </a:cubicBezTo>
                  <a:cubicBezTo>
                    <a:pt x="269" y="1489"/>
                    <a:pt x="263" y="1514"/>
                    <a:pt x="265" y="1542"/>
                  </a:cubicBezTo>
                  <a:cubicBezTo>
                    <a:pt x="267" y="1570"/>
                    <a:pt x="277" y="1598"/>
                    <a:pt x="272" y="1628"/>
                  </a:cubicBezTo>
                  <a:cubicBezTo>
                    <a:pt x="266" y="1576"/>
                    <a:pt x="255" y="1519"/>
                    <a:pt x="252" y="1461"/>
                  </a:cubicBezTo>
                  <a:cubicBezTo>
                    <a:pt x="251" y="1431"/>
                    <a:pt x="250" y="1403"/>
                    <a:pt x="247" y="1375"/>
                  </a:cubicBezTo>
                  <a:cubicBezTo>
                    <a:pt x="244" y="1347"/>
                    <a:pt x="238" y="1319"/>
                    <a:pt x="235" y="1293"/>
                  </a:cubicBezTo>
                  <a:cubicBezTo>
                    <a:pt x="232" y="1260"/>
                    <a:pt x="244" y="1235"/>
                    <a:pt x="247" y="1208"/>
                  </a:cubicBezTo>
                  <a:close/>
                </a:path>
              </a:pathLst>
            </a:custGeom>
            <a:grpFill/>
            <a:ln>
              <a:solidFill>
                <a:schemeClr val="tx1">
                  <a:lumMod val="75000"/>
                  <a:lumOff val="25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3"/>
            <p:cNvSpPr>
              <a:spLocks noEditPoints="1"/>
            </p:cNvSpPr>
            <p:nvPr/>
          </p:nvSpPr>
          <p:spPr bwMode="auto">
            <a:xfrm>
              <a:off x="3766363" y="6016679"/>
              <a:ext cx="238246" cy="745129"/>
            </a:xfrm>
            <a:custGeom>
              <a:avLst/>
              <a:gdLst>
                <a:gd name="T0" fmla="*/ 581 w 588"/>
                <a:gd name="T1" fmla="*/ 423 h 1842"/>
                <a:gd name="T2" fmla="*/ 516 w 588"/>
                <a:gd name="T3" fmla="*/ 320 h 1842"/>
                <a:gd name="T4" fmla="*/ 442 w 588"/>
                <a:gd name="T5" fmla="*/ 296 h 1842"/>
                <a:gd name="T6" fmla="*/ 381 w 588"/>
                <a:gd name="T7" fmla="*/ 262 h 1842"/>
                <a:gd name="T8" fmla="*/ 372 w 588"/>
                <a:gd name="T9" fmla="*/ 197 h 1842"/>
                <a:gd name="T10" fmla="*/ 380 w 588"/>
                <a:gd name="T11" fmla="*/ 173 h 1842"/>
                <a:gd name="T12" fmla="*/ 380 w 588"/>
                <a:gd name="T13" fmla="*/ 156 h 1842"/>
                <a:gd name="T14" fmla="*/ 373 w 588"/>
                <a:gd name="T15" fmla="*/ 117 h 1842"/>
                <a:gd name="T16" fmla="*/ 341 w 588"/>
                <a:gd name="T17" fmla="*/ 37 h 1842"/>
                <a:gd name="T18" fmla="*/ 236 w 588"/>
                <a:gd name="T19" fmla="*/ 8 h 1842"/>
                <a:gd name="T20" fmla="*/ 217 w 588"/>
                <a:gd name="T21" fmla="*/ 13 h 1842"/>
                <a:gd name="T22" fmla="*/ 200 w 588"/>
                <a:gd name="T23" fmla="*/ 42 h 1842"/>
                <a:gd name="T24" fmla="*/ 190 w 588"/>
                <a:gd name="T25" fmla="*/ 67 h 1842"/>
                <a:gd name="T26" fmla="*/ 178 w 588"/>
                <a:gd name="T27" fmla="*/ 113 h 1842"/>
                <a:gd name="T28" fmla="*/ 181 w 588"/>
                <a:gd name="T29" fmla="*/ 142 h 1842"/>
                <a:gd name="T30" fmla="*/ 173 w 588"/>
                <a:gd name="T31" fmla="*/ 184 h 1842"/>
                <a:gd name="T32" fmla="*/ 200 w 588"/>
                <a:gd name="T33" fmla="*/ 185 h 1842"/>
                <a:gd name="T34" fmla="*/ 200 w 588"/>
                <a:gd name="T35" fmla="*/ 215 h 1842"/>
                <a:gd name="T36" fmla="*/ 237 w 588"/>
                <a:gd name="T37" fmla="*/ 258 h 1842"/>
                <a:gd name="T38" fmla="*/ 162 w 588"/>
                <a:gd name="T39" fmla="*/ 290 h 1842"/>
                <a:gd name="T40" fmla="*/ 75 w 588"/>
                <a:gd name="T41" fmla="*/ 324 h 1842"/>
                <a:gd name="T42" fmla="*/ 25 w 588"/>
                <a:gd name="T43" fmla="*/ 450 h 1842"/>
                <a:gd name="T44" fmla="*/ 0 w 588"/>
                <a:gd name="T45" fmla="*/ 541 h 1842"/>
                <a:gd name="T46" fmla="*/ 103 w 588"/>
                <a:gd name="T47" fmla="*/ 629 h 1842"/>
                <a:gd name="T48" fmla="*/ 85 w 588"/>
                <a:gd name="T49" fmla="*/ 805 h 1842"/>
                <a:gd name="T50" fmla="*/ 100 w 588"/>
                <a:gd name="T51" fmla="*/ 920 h 1842"/>
                <a:gd name="T52" fmla="*/ 101 w 588"/>
                <a:gd name="T53" fmla="*/ 1231 h 1842"/>
                <a:gd name="T54" fmla="*/ 117 w 588"/>
                <a:gd name="T55" fmla="*/ 1398 h 1842"/>
                <a:gd name="T56" fmla="*/ 151 w 588"/>
                <a:gd name="T57" fmla="*/ 1506 h 1842"/>
                <a:gd name="T58" fmla="*/ 146 w 588"/>
                <a:gd name="T59" fmla="*/ 1559 h 1842"/>
                <a:gd name="T60" fmla="*/ 155 w 588"/>
                <a:gd name="T61" fmla="*/ 1677 h 1842"/>
                <a:gd name="T62" fmla="*/ 133 w 588"/>
                <a:gd name="T63" fmla="*/ 1757 h 1842"/>
                <a:gd name="T64" fmla="*/ 242 w 588"/>
                <a:gd name="T65" fmla="*/ 1774 h 1842"/>
                <a:gd name="T66" fmla="*/ 321 w 588"/>
                <a:gd name="T67" fmla="*/ 1714 h 1842"/>
                <a:gd name="T68" fmla="*/ 321 w 588"/>
                <a:gd name="T69" fmla="*/ 1535 h 1842"/>
                <a:gd name="T70" fmla="*/ 293 w 588"/>
                <a:gd name="T71" fmla="*/ 1328 h 1842"/>
                <a:gd name="T72" fmla="*/ 291 w 588"/>
                <a:gd name="T73" fmla="*/ 1260 h 1842"/>
                <a:gd name="T74" fmla="*/ 308 w 588"/>
                <a:gd name="T75" fmla="*/ 987 h 1842"/>
                <a:gd name="T76" fmla="*/ 354 w 588"/>
                <a:gd name="T77" fmla="*/ 1328 h 1842"/>
                <a:gd name="T78" fmla="*/ 365 w 588"/>
                <a:gd name="T79" fmla="*/ 1513 h 1842"/>
                <a:gd name="T80" fmla="*/ 364 w 588"/>
                <a:gd name="T81" fmla="*/ 1664 h 1842"/>
                <a:gd name="T82" fmla="*/ 404 w 588"/>
                <a:gd name="T83" fmla="*/ 1728 h 1842"/>
                <a:gd name="T84" fmla="*/ 407 w 588"/>
                <a:gd name="T85" fmla="*/ 1831 h 1842"/>
                <a:gd name="T86" fmla="*/ 513 w 588"/>
                <a:gd name="T87" fmla="*/ 1741 h 1842"/>
                <a:gd name="T88" fmla="*/ 536 w 588"/>
                <a:gd name="T89" fmla="*/ 1639 h 1842"/>
                <a:gd name="T90" fmla="*/ 532 w 588"/>
                <a:gd name="T91" fmla="*/ 1495 h 1842"/>
                <a:gd name="T92" fmla="*/ 519 w 588"/>
                <a:gd name="T93" fmla="*/ 1339 h 1842"/>
                <a:gd name="T94" fmla="*/ 512 w 588"/>
                <a:gd name="T95" fmla="*/ 1158 h 1842"/>
                <a:gd name="T96" fmla="*/ 500 w 588"/>
                <a:gd name="T97" fmla="*/ 940 h 1842"/>
                <a:gd name="T98" fmla="*/ 490 w 588"/>
                <a:gd name="T99" fmla="*/ 808 h 1842"/>
                <a:gd name="T100" fmla="*/ 494 w 588"/>
                <a:gd name="T101" fmla="*/ 717 h 1842"/>
                <a:gd name="T102" fmla="*/ 555 w 588"/>
                <a:gd name="T103" fmla="*/ 634 h 1842"/>
                <a:gd name="T104" fmla="*/ 222 w 588"/>
                <a:gd name="T105" fmla="*/ 17 h 1842"/>
                <a:gd name="T106" fmla="*/ 370 w 588"/>
                <a:gd name="T107" fmla="*/ 174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8" h="1842">
                  <a:moveTo>
                    <a:pt x="586" y="555"/>
                  </a:moveTo>
                  <a:cubicBezTo>
                    <a:pt x="584" y="545"/>
                    <a:pt x="578" y="538"/>
                    <a:pt x="578" y="531"/>
                  </a:cubicBezTo>
                  <a:cubicBezTo>
                    <a:pt x="578" y="525"/>
                    <a:pt x="581" y="519"/>
                    <a:pt x="582" y="512"/>
                  </a:cubicBezTo>
                  <a:cubicBezTo>
                    <a:pt x="583" y="499"/>
                    <a:pt x="582" y="483"/>
                    <a:pt x="582" y="467"/>
                  </a:cubicBezTo>
                  <a:cubicBezTo>
                    <a:pt x="582" y="452"/>
                    <a:pt x="580" y="435"/>
                    <a:pt x="581" y="423"/>
                  </a:cubicBezTo>
                  <a:cubicBezTo>
                    <a:pt x="581" y="419"/>
                    <a:pt x="584" y="416"/>
                    <a:pt x="584" y="413"/>
                  </a:cubicBezTo>
                  <a:cubicBezTo>
                    <a:pt x="584" y="411"/>
                    <a:pt x="580" y="408"/>
                    <a:pt x="579" y="405"/>
                  </a:cubicBezTo>
                  <a:cubicBezTo>
                    <a:pt x="574" y="394"/>
                    <a:pt x="569" y="386"/>
                    <a:pt x="565" y="377"/>
                  </a:cubicBezTo>
                  <a:cubicBezTo>
                    <a:pt x="555" y="358"/>
                    <a:pt x="549" y="338"/>
                    <a:pt x="535" y="328"/>
                  </a:cubicBezTo>
                  <a:cubicBezTo>
                    <a:pt x="531" y="325"/>
                    <a:pt x="523" y="323"/>
                    <a:pt x="516" y="320"/>
                  </a:cubicBezTo>
                  <a:cubicBezTo>
                    <a:pt x="508" y="317"/>
                    <a:pt x="501" y="313"/>
                    <a:pt x="495" y="312"/>
                  </a:cubicBezTo>
                  <a:cubicBezTo>
                    <a:pt x="492" y="312"/>
                    <a:pt x="485" y="314"/>
                    <a:pt x="481" y="313"/>
                  </a:cubicBezTo>
                  <a:cubicBezTo>
                    <a:pt x="479" y="313"/>
                    <a:pt x="474" y="311"/>
                    <a:pt x="469" y="309"/>
                  </a:cubicBezTo>
                  <a:cubicBezTo>
                    <a:pt x="465" y="308"/>
                    <a:pt x="460" y="307"/>
                    <a:pt x="457" y="305"/>
                  </a:cubicBezTo>
                  <a:cubicBezTo>
                    <a:pt x="455" y="305"/>
                    <a:pt x="442" y="297"/>
                    <a:pt x="442" y="296"/>
                  </a:cubicBezTo>
                  <a:cubicBezTo>
                    <a:pt x="439" y="292"/>
                    <a:pt x="443" y="286"/>
                    <a:pt x="441" y="281"/>
                  </a:cubicBezTo>
                  <a:cubicBezTo>
                    <a:pt x="440" y="279"/>
                    <a:pt x="433" y="271"/>
                    <a:pt x="431" y="268"/>
                  </a:cubicBezTo>
                  <a:cubicBezTo>
                    <a:pt x="427" y="263"/>
                    <a:pt x="424" y="258"/>
                    <a:pt x="418" y="257"/>
                  </a:cubicBezTo>
                  <a:cubicBezTo>
                    <a:pt x="415" y="256"/>
                    <a:pt x="402" y="257"/>
                    <a:pt x="395" y="258"/>
                  </a:cubicBezTo>
                  <a:cubicBezTo>
                    <a:pt x="392" y="258"/>
                    <a:pt x="384" y="263"/>
                    <a:pt x="381" y="262"/>
                  </a:cubicBezTo>
                  <a:cubicBezTo>
                    <a:pt x="380" y="262"/>
                    <a:pt x="377" y="253"/>
                    <a:pt x="375" y="249"/>
                  </a:cubicBezTo>
                  <a:cubicBezTo>
                    <a:pt x="369" y="237"/>
                    <a:pt x="364" y="226"/>
                    <a:pt x="361" y="213"/>
                  </a:cubicBezTo>
                  <a:cubicBezTo>
                    <a:pt x="362" y="211"/>
                    <a:pt x="364" y="209"/>
                    <a:pt x="365" y="208"/>
                  </a:cubicBezTo>
                  <a:cubicBezTo>
                    <a:pt x="365" y="211"/>
                    <a:pt x="364" y="214"/>
                    <a:pt x="364" y="217"/>
                  </a:cubicBezTo>
                  <a:cubicBezTo>
                    <a:pt x="371" y="217"/>
                    <a:pt x="369" y="203"/>
                    <a:pt x="372" y="197"/>
                  </a:cubicBezTo>
                  <a:cubicBezTo>
                    <a:pt x="376" y="201"/>
                    <a:pt x="375" y="210"/>
                    <a:pt x="375" y="215"/>
                  </a:cubicBezTo>
                  <a:cubicBezTo>
                    <a:pt x="383" y="212"/>
                    <a:pt x="379" y="195"/>
                    <a:pt x="380" y="184"/>
                  </a:cubicBezTo>
                  <a:cubicBezTo>
                    <a:pt x="386" y="185"/>
                    <a:pt x="391" y="181"/>
                    <a:pt x="391" y="177"/>
                  </a:cubicBezTo>
                  <a:cubicBezTo>
                    <a:pt x="387" y="177"/>
                    <a:pt x="387" y="181"/>
                    <a:pt x="382" y="180"/>
                  </a:cubicBezTo>
                  <a:cubicBezTo>
                    <a:pt x="382" y="177"/>
                    <a:pt x="380" y="176"/>
                    <a:pt x="380" y="173"/>
                  </a:cubicBezTo>
                  <a:cubicBezTo>
                    <a:pt x="387" y="172"/>
                    <a:pt x="393" y="170"/>
                    <a:pt x="393" y="162"/>
                  </a:cubicBezTo>
                  <a:cubicBezTo>
                    <a:pt x="389" y="164"/>
                    <a:pt x="388" y="169"/>
                    <a:pt x="382" y="169"/>
                  </a:cubicBezTo>
                  <a:cubicBezTo>
                    <a:pt x="379" y="168"/>
                    <a:pt x="378" y="165"/>
                    <a:pt x="377" y="162"/>
                  </a:cubicBezTo>
                  <a:cubicBezTo>
                    <a:pt x="378" y="162"/>
                    <a:pt x="380" y="161"/>
                    <a:pt x="380" y="160"/>
                  </a:cubicBezTo>
                  <a:cubicBezTo>
                    <a:pt x="379" y="159"/>
                    <a:pt x="380" y="158"/>
                    <a:pt x="380" y="156"/>
                  </a:cubicBezTo>
                  <a:cubicBezTo>
                    <a:pt x="381" y="155"/>
                    <a:pt x="384" y="157"/>
                    <a:pt x="383" y="155"/>
                  </a:cubicBezTo>
                  <a:cubicBezTo>
                    <a:pt x="383" y="154"/>
                    <a:pt x="384" y="154"/>
                    <a:pt x="384" y="153"/>
                  </a:cubicBezTo>
                  <a:cubicBezTo>
                    <a:pt x="382" y="151"/>
                    <a:pt x="379" y="150"/>
                    <a:pt x="376" y="149"/>
                  </a:cubicBezTo>
                  <a:cubicBezTo>
                    <a:pt x="376" y="149"/>
                    <a:pt x="375" y="148"/>
                    <a:pt x="375" y="148"/>
                  </a:cubicBezTo>
                  <a:cubicBezTo>
                    <a:pt x="377" y="137"/>
                    <a:pt x="376" y="125"/>
                    <a:pt x="373" y="117"/>
                  </a:cubicBezTo>
                  <a:cubicBezTo>
                    <a:pt x="373" y="114"/>
                    <a:pt x="373" y="110"/>
                    <a:pt x="372" y="108"/>
                  </a:cubicBezTo>
                  <a:cubicBezTo>
                    <a:pt x="374" y="89"/>
                    <a:pt x="364" y="72"/>
                    <a:pt x="355" y="60"/>
                  </a:cubicBezTo>
                  <a:cubicBezTo>
                    <a:pt x="357" y="59"/>
                    <a:pt x="357" y="57"/>
                    <a:pt x="358" y="56"/>
                  </a:cubicBezTo>
                  <a:cubicBezTo>
                    <a:pt x="350" y="54"/>
                    <a:pt x="343" y="50"/>
                    <a:pt x="340" y="44"/>
                  </a:cubicBezTo>
                  <a:cubicBezTo>
                    <a:pt x="340" y="42"/>
                    <a:pt x="343" y="40"/>
                    <a:pt x="341" y="37"/>
                  </a:cubicBezTo>
                  <a:cubicBezTo>
                    <a:pt x="338" y="37"/>
                    <a:pt x="337" y="39"/>
                    <a:pt x="333" y="38"/>
                  </a:cubicBezTo>
                  <a:cubicBezTo>
                    <a:pt x="320" y="28"/>
                    <a:pt x="306" y="17"/>
                    <a:pt x="281" y="21"/>
                  </a:cubicBezTo>
                  <a:cubicBezTo>
                    <a:pt x="270" y="12"/>
                    <a:pt x="247" y="23"/>
                    <a:pt x="237" y="16"/>
                  </a:cubicBezTo>
                  <a:cubicBezTo>
                    <a:pt x="236" y="15"/>
                    <a:pt x="236" y="15"/>
                    <a:pt x="236" y="14"/>
                  </a:cubicBezTo>
                  <a:cubicBezTo>
                    <a:pt x="236" y="12"/>
                    <a:pt x="237" y="9"/>
                    <a:pt x="236" y="8"/>
                  </a:cubicBezTo>
                  <a:cubicBezTo>
                    <a:pt x="232" y="7"/>
                    <a:pt x="232" y="11"/>
                    <a:pt x="230" y="12"/>
                  </a:cubicBezTo>
                  <a:cubicBezTo>
                    <a:pt x="228" y="12"/>
                    <a:pt x="227" y="10"/>
                    <a:pt x="226" y="8"/>
                  </a:cubicBezTo>
                  <a:cubicBezTo>
                    <a:pt x="226" y="5"/>
                    <a:pt x="228" y="3"/>
                    <a:pt x="227" y="0"/>
                  </a:cubicBezTo>
                  <a:cubicBezTo>
                    <a:pt x="222" y="2"/>
                    <a:pt x="221" y="7"/>
                    <a:pt x="220" y="12"/>
                  </a:cubicBezTo>
                  <a:cubicBezTo>
                    <a:pt x="219" y="12"/>
                    <a:pt x="218" y="12"/>
                    <a:pt x="217" y="13"/>
                  </a:cubicBezTo>
                  <a:cubicBezTo>
                    <a:pt x="214" y="21"/>
                    <a:pt x="222" y="24"/>
                    <a:pt x="226" y="27"/>
                  </a:cubicBezTo>
                  <a:cubicBezTo>
                    <a:pt x="225" y="31"/>
                    <a:pt x="221" y="32"/>
                    <a:pt x="216" y="33"/>
                  </a:cubicBezTo>
                  <a:cubicBezTo>
                    <a:pt x="208" y="32"/>
                    <a:pt x="215" y="20"/>
                    <a:pt x="209" y="17"/>
                  </a:cubicBezTo>
                  <a:cubicBezTo>
                    <a:pt x="206" y="24"/>
                    <a:pt x="208" y="35"/>
                    <a:pt x="213" y="38"/>
                  </a:cubicBezTo>
                  <a:cubicBezTo>
                    <a:pt x="208" y="39"/>
                    <a:pt x="206" y="43"/>
                    <a:pt x="200" y="42"/>
                  </a:cubicBezTo>
                  <a:cubicBezTo>
                    <a:pt x="198" y="42"/>
                    <a:pt x="199" y="38"/>
                    <a:pt x="195" y="39"/>
                  </a:cubicBezTo>
                  <a:cubicBezTo>
                    <a:pt x="193" y="50"/>
                    <a:pt x="208" y="44"/>
                    <a:pt x="215" y="45"/>
                  </a:cubicBezTo>
                  <a:cubicBezTo>
                    <a:pt x="213" y="46"/>
                    <a:pt x="211" y="48"/>
                    <a:pt x="210" y="49"/>
                  </a:cubicBezTo>
                  <a:cubicBezTo>
                    <a:pt x="202" y="54"/>
                    <a:pt x="191" y="57"/>
                    <a:pt x="186" y="65"/>
                  </a:cubicBezTo>
                  <a:cubicBezTo>
                    <a:pt x="187" y="66"/>
                    <a:pt x="189" y="66"/>
                    <a:pt x="190" y="67"/>
                  </a:cubicBezTo>
                  <a:cubicBezTo>
                    <a:pt x="187" y="73"/>
                    <a:pt x="184" y="76"/>
                    <a:pt x="184" y="84"/>
                  </a:cubicBezTo>
                  <a:cubicBezTo>
                    <a:pt x="184" y="85"/>
                    <a:pt x="187" y="84"/>
                    <a:pt x="186" y="86"/>
                  </a:cubicBezTo>
                  <a:cubicBezTo>
                    <a:pt x="184" y="96"/>
                    <a:pt x="176" y="99"/>
                    <a:pt x="170" y="106"/>
                  </a:cubicBezTo>
                  <a:cubicBezTo>
                    <a:pt x="174" y="111"/>
                    <a:pt x="180" y="103"/>
                    <a:pt x="183" y="103"/>
                  </a:cubicBezTo>
                  <a:cubicBezTo>
                    <a:pt x="182" y="107"/>
                    <a:pt x="177" y="109"/>
                    <a:pt x="178" y="113"/>
                  </a:cubicBezTo>
                  <a:cubicBezTo>
                    <a:pt x="180" y="115"/>
                    <a:pt x="182" y="112"/>
                    <a:pt x="184" y="113"/>
                  </a:cubicBezTo>
                  <a:cubicBezTo>
                    <a:pt x="183" y="126"/>
                    <a:pt x="170" y="128"/>
                    <a:pt x="166" y="138"/>
                  </a:cubicBezTo>
                  <a:cubicBezTo>
                    <a:pt x="171" y="140"/>
                    <a:pt x="174" y="136"/>
                    <a:pt x="178" y="136"/>
                  </a:cubicBezTo>
                  <a:cubicBezTo>
                    <a:pt x="178" y="138"/>
                    <a:pt x="178" y="139"/>
                    <a:pt x="178" y="141"/>
                  </a:cubicBezTo>
                  <a:cubicBezTo>
                    <a:pt x="179" y="142"/>
                    <a:pt x="181" y="141"/>
                    <a:pt x="181" y="142"/>
                  </a:cubicBezTo>
                  <a:cubicBezTo>
                    <a:pt x="179" y="146"/>
                    <a:pt x="176" y="148"/>
                    <a:pt x="175" y="152"/>
                  </a:cubicBezTo>
                  <a:cubicBezTo>
                    <a:pt x="178" y="153"/>
                    <a:pt x="181" y="149"/>
                    <a:pt x="184" y="151"/>
                  </a:cubicBezTo>
                  <a:cubicBezTo>
                    <a:pt x="181" y="157"/>
                    <a:pt x="175" y="163"/>
                    <a:pt x="171" y="170"/>
                  </a:cubicBezTo>
                  <a:cubicBezTo>
                    <a:pt x="178" y="172"/>
                    <a:pt x="180" y="164"/>
                    <a:pt x="185" y="162"/>
                  </a:cubicBezTo>
                  <a:cubicBezTo>
                    <a:pt x="183" y="169"/>
                    <a:pt x="177" y="177"/>
                    <a:pt x="173" y="184"/>
                  </a:cubicBezTo>
                  <a:cubicBezTo>
                    <a:pt x="179" y="184"/>
                    <a:pt x="180" y="179"/>
                    <a:pt x="184" y="177"/>
                  </a:cubicBezTo>
                  <a:cubicBezTo>
                    <a:pt x="185" y="178"/>
                    <a:pt x="184" y="182"/>
                    <a:pt x="186" y="184"/>
                  </a:cubicBezTo>
                  <a:cubicBezTo>
                    <a:pt x="189" y="183"/>
                    <a:pt x="193" y="185"/>
                    <a:pt x="195" y="181"/>
                  </a:cubicBezTo>
                  <a:cubicBezTo>
                    <a:pt x="196" y="183"/>
                    <a:pt x="196" y="184"/>
                    <a:pt x="197" y="185"/>
                  </a:cubicBezTo>
                  <a:cubicBezTo>
                    <a:pt x="199" y="186"/>
                    <a:pt x="199" y="184"/>
                    <a:pt x="200" y="185"/>
                  </a:cubicBezTo>
                  <a:cubicBezTo>
                    <a:pt x="200" y="185"/>
                    <a:pt x="200" y="185"/>
                    <a:pt x="200" y="185"/>
                  </a:cubicBezTo>
                  <a:cubicBezTo>
                    <a:pt x="201" y="189"/>
                    <a:pt x="200" y="189"/>
                    <a:pt x="199" y="193"/>
                  </a:cubicBezTo>
                  <a:cubicBezTo>
                    <a:pt x="194" y="198"/>
                    <a:pt x="190" y="203"/>
                    <a:pt x="187" y="209"/>
                  </a:cubicBezTo>
                  <a:cubicBezTo>
                    <a:pt x="189" y="211"/>
                    <a:pt x="193" y="210"/>
                    <a:pt x="195" y="209"/>
                  </a:cubicBezTo>
                  <a:cubicBezTo>
                    <a:pt x="195" y="213"/>
                    <a:pt x="201" y="211"/>
                    <a:pt x="200" y="215"/>
                  </a:cubicBezTo>
                  <a:cubicBezTo>
                    <a:pt x="197" y="216"/>
                    <a:pt x="193" y="216"/>
                    <a:pt x="193" y="220"/>
                  </a:cubicBezTo>
                  <a:cubicBezTo>
                    <a:pt x="198" y="224"/>
                    <a:pt x="208" y="224"/>
                    <a:pt x="216" y="223"/>
                  </a:cubicBezTo>
                  <a:cubicBezTo>
                    <a:pt x="219" y="228"/>
                    <a:pt x="214" y="232"/>
                    <a:pt x="215" y="235"/>
                  </a:cubicBezTo>
                  <a:cubicBezTo>
                    <a:pt x="220" y="236"/>
                    <a:pt x="220" y="233"/>
                    <a:pt x="223" y="232"/>
                  </a:cubicBezTo>
                  <a:cubicBezTo>
                    <a:pt x="228" y="241"/>
                    <a:pt x="232" y="250"/>
                    <a:pt x="237" y="258"/>
                  </a:cubicBezTo>
                  <a:cubicBezTo>
                    <a:pt x="230" y="260"/>
                    <a:pt x="223" y="257"/>
                    <a:pt x="218" y="260"/>
                  </a:cubicBezTo>
                  <a:cubicBezTo>
                    <a:pt x="214" y="262"/>
                    <a:pt x="209" y="275"/>
                    <a:pt x="207" y="277"/>
                  </a:cubicBezTo>
                  <a:cubicBezTo>
                    <a:pt x="206" y="278"/>
                    <a:pt x="201" y="277"/>
                    <a:pt x="197" y="279"/>
                  </a:cubicBezTo>
                  <a:cubicBezTo>
                    <a:pt x="194" y="280"/>
                    <a:pt x="192" y="283"/>
                    <a:pt x="189" y="284"/>
                  </a:cubicBezTo>
                  <a:cubicBezTo>
                    <a:pt x="181" y="286"/>
                    <a:pt x="168" y="289"/>
                    <a:pt x="162" y="290"/>
                  </a:cubicBezTo>
                  <a:cubicBezTo>
                    <a:pt x="158" y="290"/>
                    <a:pt x="153" y="287"/>
                    <a:pt x="149" y="288"/>
                  </a:cubicBezTo>
                  <a:cubicBezTo>
                    <a:pt x="143" y="288"/>
                    <a:pt x="133" y="292"/>
                    <a:pt x="125" y="294"/>
                  </a:cubicBezTo>
                  <a:cubicBezTo>
                    <a:pt x="117" y="295"/>
                    <a:pt x="107" y="297"/>
                    <a:pt x="102" y="299"/>
                  </a:cubicBezTo>
                  <a:cubicBezTo>
                    <a:pt x="98" y="301"/>
                    <a:pt x="92" y="307"/>
                    <a:pt x="88" y="311"/>
                  </a:cubicBezTo>
                  <a:cubicBezTo>
                    <a:pt x="83" y="315"/>
                    <a:pt x="79" y="320"/>
                    <a:pt x="75" y="324"/>
                  </a:cubicBezTo>
                  <a:cubicBezTo>
                    <a:pt x="66" y="333"/>
                    <a:pt x="55" y="341"/>
                    <a:pt x="49" y="350"/>
                  </a:cubicBezTo>
                  <a:cubicBezTo>
                    <a:pt x="45" y="356"/>
                    <a:pt x="39" y="369"/>
                    <a:pt x="38" y="377"/>
                  </a:cubicBezTo>
                  <a:cubicBezTo>
                    <a:pt x="35" y="393"/>
                    <a:pt x="42" y="409"/>
                    <a:pt x="39" y="424"/>
                  </a:cubicBezTo>
                  <a:cubicBezTo>
                    <a:pt x="38" y="427"/>
                    <a:pt x="34" y="432"/>
                    <a:pt x="32" y="436"/>
                  </a:cubicBezTo>
                  <a:cubicBezTo>
                    <a:pt x="29" y="441"/>
                    <a:pt x="27" y="446"/>
                    <a:pt x="25" y="450"/>
                  </a:cubicBezTo>
                  <a:cubicBezTo>
                    <a:pt x="20" y="458"/>
                    <a:pt x="6" y="468"/>
                    <a:pt x="4" y="478"/>
                  </a:cubicBezTo>
                  <a:cubicBezTo>
                    <a:pt x="4" y="481"/>
                    <a:pt x="6" y="485"/>
                    <a:pt x="6" y="490"/>
                  </a:cubicBezTo>
                  <a:cubicBezTo>
                    <a:pt x="7" y="495"/>
                    <a:pt x="5" y="501"/>
                    <a:pt x="6" y="504"/>
                  </a:cubicBezTo>
                  <a:cubicBezTo>
                    <a:pt x="7" y="511"/>
                    <a:pt x="14" y="519"/>
                    <a:pt x="12" y="527"/>
                  </a:cubicBezTo>
                  <a:cubicBezTo>
                    <a:pt x="10" y="534"/>
                    <a:pt x="1" y="534"/>
                    <a:pt x="0" y="541"/>
                  </a:cubicBezTo>
                  <a:cubicBezTo>
                    <a:pt x="0" y="546"/>
                    <a:pt x="10" y="566"/>
                    <a:pt x="12" y="569"/>
                  </a:cubicBezTo>
                  <a:cubicBezTo>
                    <a:pt x="14" y="571"/>
                    <a:pt x="20" y="574"/>
                    <a:pt x="25" y="577"/>
                  </a:cubicBezTo>
                  <a:cubicBezTo>
                    <a:pt x="35" y="585"/>
                    <a:pt x="40" y="586"/>
                    <a:pt x="54" y="589"/>
                  </a:cubicBezTo>
                  <a:cubicBezTo>
                    <a:pt x="71" y="593"/>
                    <a:pt x="90" y="599"/>
                    <a:pt x="107" y="599"/>
                  </a:cubicBezTo>
                  <a:cubicBezTo>
                    <a:pt x="109" y="609"/>
                    <a:pt x="104" y="618"/>
                    <a:pt x="103" y="629"/>
                  </a:cubicBezTo>
                  <a:cubicBezTo>
                    <a:pt x="100" y="652"/>
                    <a:pt x="106" y="678"/>
                    <a:pt x="103" y="700"/>
                  </a:cubicBezTo>
                  <a:cubicBezTo>
                    <a:pt x="101" y="712"/>
                    <a:pt x="90" y="723"/>
                    <a:pt x="89" y="732"/>
                  </a:cubicBezTo>
                  <a:cubicBezTo>
                    <a:pt x="87" y="744"/>
                    <a:pt x="91" y="763"/>
                    <a:pt x="89" y="780"/>
                  </a:cubicBezTo>
                  <a:cubicBezTo>
                    <a:pt x="88" y="784"/>
                    <a:pt x="86" y="787"/>
                    <a:pt x="86" y="789"/>
                  </a:cubicBezTo>
                  <a:cubicBezTo>
                    <a:pt x="85" y="794"/>
                    <a:pt x="86" y="800"/>
                    <a:pt x="85" y="805"/>
                  </a:cubicBezTo>
                  <a:cubicBezTo>
                    <a:pt x="84" y="810"/>
                    <a:pt x="82" y="815"/>
                    <a:pt x="82" y="820"/>
                  </a:cubicBezTo>
                  <a:cubicBezTo>
                    <a:pt x="80" y="846"/>
                    <a:pt x="97" y="848"/>
                    <a:pt x="110" y="857"/>
                  </a:cubicBezTo>
                  <a:cubicBezTo>
                    <a:pt x="105" y="863"/>
                    <a:pt x="108" y="869"/>
                    <a:pt x="107" y="876"/>
                  </a:cubicBezTo>
                  <a:cubicBezTo>
                    <a:pt x="105" y="881"/>
                    <a:pt x="101" y="884"/>
                    <a:pt x="100" y="890"/>
                  </a:cubicBezTo>
                  <a:cubicBezTo>
                    <a:pt x="98" y="899"/>
                    <a:pt x="101" y="910"/>
                    <a:pt x="100" y="920"/>
                  </a:cubicBezTo>
                  <a:cubicBezTo>
                    <a:pt x="99" y="925"/>
                    <a:pt x="96" y="931"/>
                    <a:pt x="96" y="937"/>
                  </a:cubicBezTo>
                  <a:cubicBezTo>
                    <a:pt x="94" y="958"/>
                    <a:pt x="96" y="982"/>
                    <a:pt x="96" y="1006"/>
                  </a:cubicBezTo>
                  <a:cubicBezTo>
                    <a:pt x="96" y="1052"/>
                    <a:pt x="96" y="1099"/>
                    <a:pt x="96" y="1144"/>
                  </a:cubicBezTo>
                  <a:cubicBezTo>
                    <a:pt x="96" y="1168"/>
                    <a:pt x="93" y="1193"/>
                    <a:pt x="96" y="1214"/>
                  </a:cubicBezTo>
                  <a:cubicBezTo>
                    <a:pt x="96" y="1220"/>
                    <a:pt x="99" y="1225"/>
                    <a:pt x="101" y="1231"/>
                  </a:cubicBezTo>
                  <a:cubicBezTo>
                    <a:pt x="103" y="1241"/>
                    <a:pt x="102" y="1253"/>
                    <a:pt x="104" y="1264"/>
                  </a:cubicBezTo>
                  <a:cubicBezTo>
                    <a:pt x="104" y="1269"/>
                    <a:pt x="106" y="1274"/>
                    <a:pt x="107" y="1279"/>
                  </a:cubicBezTo>
                  <a:cubicBezTo>
                    <a:pt x="108" y="1296"/>
                    <a:pt x="104" y="1312"/>
                    <a:pt x="107" y="1327"/>
                  </a:cubicBezTo>
                  <a:cubicBezTo>
                    <a:pt x="108" y="1336"/>
                    <a:pt x="116" y="1345"/>
                    <a:pt x="117" y="1354"/>
                  </a:cubicBezTo>
                  <a:cubicBezTo>
                    <a:pt x="120" y="1370"/>
                    <a:pt x="115" y="1386"/>
                    <a:pt x="117" y="1398"/>
                  </a:cubicBezTo>
                  <a:cubicBezTo>
                    <a:pt x="119" y="1404"/>
                    <a:pt x="126" y="1409"/>
                    <a:pt x="127" y="1416"/>
                  </a:cubicBezTo>
                  <a:cubicBezTo>
                    <a:pt x="129" y="1423"/>
                    <a:pt x="126" y="1430"/>
                    <a:pt x="127" y="1437"/>
                  </a:cubicBezTo>
                  <a:cubicBezTo>
                    <a:pt x="128" y="1442"/>
                    <a:pt x="133" y="1447"/>
                    <a:pt x="134" y="1453"/>
                  </a:cubicBezTo>
                  <a:cubicBezTo>
                    <a:pt x="138" y="1466"/>
                    <a:pt x="139" y="1481"/>
                    <a:pt x="143" y="1491"/>
                  </a:cubicBezTo>
                  <a:cubicBezTo>
                    <a:pt x="145" y="1496"/>
                    <a:pt x="150" y="1501"/>
                    <a:pt x="151" y="1506"/>
                  </a:cubicBezTo>
                  <a:cubicBezTo>
                    <a:pt x="151" y="1508"/>
                    <a:pt x="149" y="1512"/>
                    <a:pt x="149" y="1516"/>
                  </a:cubicBezTo>
                  <a:cubicBezTo>
                    <a:pt x="149" y="1520"/>
                    <a:pt x="148" y="1525"/>
                    <a:pt x="149" y="1529"/>
                  </a:cubicBezTo>
                  <a:cubicBezTo>
                    <a:pt x="150" y="1534"/>
                    <a:pt x="154" y="1539"/>
                    <a:pt x="154" y="1542"/>
                  </a:cubicBezTo>
                  <a:cubicBezTo>
                    <a:pt x="154" y="1543"/>
                    <a:pt x="151" y="1548"/>
                    <a:pt x="150" y="1550"/>
                  </a:cubicBezTo>
                  <a:cubicBezTo>
                    <a:pt x="148" y="1554"/>
                    <a:pt x="147" y="1556"/>
                    <a:pt x="146" y="1559"/>
                  </a:cubicBezTo>
                  <a:cubicBezTo>
                    <a:pt x="143" y="1572"/>
                    <a:pt x="143" y="1595"/>
                    <a:pt x="145" y="1611"/>
                  </a:cubicBezTo>
                  <a:cubicBezTo>
                    <a:pt x="146" y="1617"/>
                    <a:pt x="154" y="1625"/>
                    <a:pt x="155" y="1631"/>
                  </a:cubicBezTo>
                  <a:cubicBezTo>
                    <a:pt x="155" y="1636"/>
                    <a:pt x="151" y="1641"/>
                    <a:pt x="152" y="1647"/>
                  </a:cubicBezTo>
                  <a:cubicBezTo>
                    <a:pt x="152" y="1652"/>
                    <a:pt x="156" y="1656"/>
                    <a:pt x="157" y="1660"/>
                  </a:cubicBezTo>
                  <a:cubicBezTo>
                    <a:pt x="158" y="1666"/>
                    <a:pt x="155" y="1671"/>
                    <a:pt x="155" y="1677"/>
                  </a:cubicBezTo>
                  <a:cubicBezTo>
                    <a:pt x="155" y="1689"/>
                    <a:pt x="160" y="1693"/>
                    <a:pt x="168" y="1697"/>
                  </a:cubicBezTo>
                  <a:cubicBezTo>
                    <a:pt x="166" y="1700"/>
                    <a:pt x="160" y="1702"/>
                    <a:pt x="160" y="1704"/>
                  </a:cubicBezTo>
                  <a:cubicBezTo>
                    <a:pt x="160" y="1705"/>
                    <a:pt x="162" y="1706"/>
                    <a:pt x="161" y="1708"/>
                  </a:cubicBezTo>
                  <a:cubicBezTo>
                    <a:pt x="154" y="1720"/>
                    <a:pt x="140" y="1730"/>
                    <a:pt x="135" y="1744"/>
                  </a:cubicBezTo>
                  <a:cubicBezTo>
                    <a:pt x="134" y="1747"/>
                    <a:pt x="135" y="1753"/>
                    <a:pt x="133" y="1757"/>
                  </a:cubicBezTo>
                  <a:cubicBezTo>
                    <a:pt x="131" y="1763"/>
                    <a:pt x="127" y="1766"/>
                    <a:pt x="127" y="1771"/>
                  </a:cubicBezTo>
                  <a:cubicBezTo>
                    <a:pt x="127" y="1777"/>
                    <a:pt x="130" y="1788"/>
                    <a:pt x="133" y="1791"/>
                  </a:cubicBezTo>
                  <a:cubicBezTo>
                    <a:pt x="138" y="1796"/>
                    <a:pt x="152" y="1798"/>
                    <a:pt x="162" y="1799"/>
                  </a:cubicBezTo>
                  <a:cubicBezTo>
                    <a:pt x="187" y="1801"/>
                    <a:pt x="203" y="1794"/>
                    <a:pt x="219" y="1787"/>
                  </a:cubicBezTo>
                  <a:cubicBezTo>
                    <a:pt x="228" y="1784"/>
                    <a:pt x="237" y="1779"/>
                    <a:pt x="242" y="1774"/>
                  </a:cubicBezTo>
                  <a:cubicBezTo>
                    <a:pt x="250" y="1766"/>
                    <a:pt x="250" y="1757"/>
                    <a:pt x="254" y="1749"/>
                  </a:cubicBezTo>
                  <a:cubicBezTo>
                    <a:pt x="257" y="1744"/>
                    <a:pt x="265" y="1737"/>
                    <a:pt x="272" y="1731"/>
                  </a:cubicBezTo>
                  <a:cubicBezTo>
                    <a:pt x="277" y="1727"/>
                    <a:pt x="288" y="1717"/>
                    <a:pt x="294" y="1717"/>
                  </a:cubicBezTo>
                  <a:cubicBezTo>
                    <a:pt x="298" y="1717"/>
                    <a:pt x="301" y="1721"/>
                    <a:pt x="307" y="1721"/>
                  </a:cubicBezTo>
                  <a:cubicBezTo>
                    <a:pt x="309" y="1721"/>
                    <a:pt x="317" y="1716"/>
                    <a:pt x="321" y="1714"/>
                  </a:cubicBezTo>
                  <a:cubicBezTo>
                    <a:pt x="332" y="1708"/>
                    <a:pt x="336" y="1704"/>
                    <a:pt x="334" y="1684"/>
                  </a:cubicBezTo>
                  <a:cubicBezTo>
                    <a:pt x="334" y="1679"/>
                    <a:pt x="330" y="1674"/>
                    <a:pt x="329" y="1670"/>
                  </a:cubicBezTo>
                  <a:cubicBezTo>
                    <a:pt x="329" y="1667"/>
                    <a:pt x="331" y="1663"/>
                    <a:pt x="330" y="1660"/>
                  </a:cubicBezTo>
                  <a:cubicBezTo>
                    <a:pt x="330" y="1650"/>
                    <a:pt x="325" y="1640"/>
                    <a:pt x="323" y="1629"/>
                  </a:cubicBezTo>
                  <a:cubicBezTo>
                    <a:pt x="320" y="1602"/>
                    <a:pt x="324" y="1568"/>
                    <a:pt x="321" y="1535"/>
                  </a:cubicBezTo>
                  <a:cubicBezTo>
                    <a:pt x="319" y="1517"/>
                    <a:pt x="319" y="1497"/>
                    <a:pt x="318" y="1477"/>
                  </a:cubicBezTo>
                  <a:cubicBezTo>
                    <a:pt x="316" y="1460"/>
                    <a:pt x="312" y="1441"/>
                    <a:pt x="310" y="1423"/>
                  </a:cubicBezTo>
                  <a:cubicBezTo>
                    <a:pt x="307" y="1403"/>
                    <a:pt x="304" y="1384"/>
                    <a:pt x="300" y="1370"/>
                  </a:cubicBezTo>
                  <a:cubicBezTo>
                    <a:pt x="297" y="1361"/>
                    <a:pt x="291" y="1354"/>
                    <a:pt x="291" y="1346"/>
                  </a:cubicBezTo>
                  <a:cubicBezTo>
                    <a:pt x="291" y="1340"/>
                    <a:pt x="293" y="1331"/>
                    <a:pt x="293" y="1328"/>
                  </a:cubicBezTo>
                  <a:cubicBezTo>
                    <a:pt x="292" y="1322"/>
                    <a:pt x="288" y="1318"/>
                    <a:pt x="286" y="1312"/>
                  </a:cubicBezTo>
                  <a:cubicBezTo>
                    <a:pt x="285" y="1308"/>
                    <a:pt x="285" y="1304"/>
                    <a:pt x="284" y="1300"/>
                  </a:cubicBezTo>
                  <a:cubicBezTo>
                    <a:pt x="283" y="1295"/>
                    <a:pt x="282" y="1293"/>
                    <a:pt x="282" y="1289"/>
                  </a:cubicBezTo>
                  <a:cubicBezTo>
                    <a:pt x="283" y="1284"/>
                    <a:pt x="284" y="1285"/>
                    <a:pt x="285" y="1282"/>
                  </a:cubicBezTo>
                  <a:cubicBezTo>
                    <a:pt x="287" y="1278"/>
                    <a:pt x="291" y="1266"/>
                    <a:pt x="291" y="1260"/>
                  </a:cubicBezTo>
                  <a:cubicBezTo>
                    <a:pt x="291" y="1255"/>
                    <a:pt x="288" y="1250"/>
                    <a:pt x="288" y="1246"/>
                  </a:cubicBezTo>
                  <a:cubicBezTo>
                    <a:pt x="288" y="1238"/>
                    <a:pt x="289" y="1228"/>
                    <a:pt x="290" y="1218"/>
                  </a:cubicBezTo>
                  <a:cubicBezTo>
                    <a:pt x="293" y="1174"/>
                    <a:pt x="298" y="1124"/>
                    <a:pt x="298" y="1078"/>
                  </a:cubicBezTo>
                  <a:cubicBezTo>
                    <a:pt x="298" y="1058"/>
                    <a:pt x="297" y="1039"/>
                    <a:pt x="301" y="1021"/>
                  </a:cubicBezTo>
                  <a:cubicBezTo>
                    <a:pt x="303" y="1008"/>
                    <a:pt x="309" y="997"/>
                    <a:pt x="308" y="987"/>
                  </a:cubicBezTo>
                  <a:cubicBezTo>
                    <a:pt x="307" y="982"/>
                    <a:pt x="298" y="964"/>
                    <a:pt x="303" y="963"/>
                  </a:cubicBezTo>
                  <a:cubicBezTo>
                    <a:pt x="313" y="959"/>
                    <a:pt x="309" y="990"/>
                    <a:pt x="310" y="995"/>
                  </a:cubicBezTo>
                  <a:cubicBezTo>
                    <a:pt x="312" y="1050"/>
                    <a:pt x="323" y="1101"/>
                    <a:pt x="333" y="1160"/>
                  </a:cubicBezTo>
                  <a:cubicBezTo>
                    <a:pt x="338" y="1187"/>
                    <a:pt x="340" y="1214"/>
                    <a:pt x="344" y="1243"/>
                  </a:cubicBezTo>
                  <a:cubicBezTo>
                    <a:pt x="348" y="1270"/>
                    <a:pt x="352" y="1299"/>
                    <a:pt x="354" y="1328"/>
                  </a:cubicBezTo>
                  <a:cubicBezTo>
                    <a:pt x="355" y="1342"/>
                    <a:pt x="351" y="1354"/>
                    <a:pt x="352" y="1369"/>
                  </a:cubicBezTo>
                  <a:cubicBezTo>
                    <a:pt x="353" y="1378"/>
                    <a:pt x="356" y="1389"/>
                    <a:pt x="357" y="1400"/>
                  </a:cubicBezTo>
                  <a:cubicBezTo>
                    <a:pt x="360" y="1421"/>
                    <a:pt x="362" y="1442"/>
                    <a:pt x="365" y="1463"/>
                  </a:cubicBezTo>
                  <a:cubicBezTo>
                    <a:pt x="367" y="1474"/>
                    <a:pt x="370" y="1486"/>
                    <a:pt x="370" y="1494"/>
                  </a:cubicBezTo>
                  <a:cubicBezTo>
                    <a:pt x="369" y="1499"/>
                    <a:pt x="366" y="1506"/>
                    <a:pt x="365" y="1513"/>
                  </a:cubicBezTo>
                  <a:cubicBezTo>
                    <a:pt x="363" y="1524"/>
                    <a:pt x="357" y="1537"/>
                    <a:pt x="360" y="1551"/>
                  </a:cubicBezTo>
                  <a:cubicBezTo>
                    <a:pt x="361" y="1557"/>
                    <a:pt x="367" y="1561"/>
                    <a:pt x="367" y="1565"/>
                  </a:cubicBezTo>
                  <a:cubicBezTo>
                    <a:pt x="367" y="1570"/>
                    <a:pt x="361" y="1573"/>
                    <a:pt x="360" y="1580"/>
                  </a:cubicBezTo>
                  <a:cubicBezTo>
                    <a:pt x="359" y="1587"/>
                    <a:pt x="363" y="1591"/>
                    <a:pt x="364" y="1596"/>
                  </a:cubicBezTo>
                  <a:cubicBezTo>
                    <a:pt x="366" y="1616"/>
                    <a:pt x="358" y="1646"/>
                    <a:pt x="364" y="1664"/>
                  </a:cubicBezTo>
                  <a:cubicBezTo>
                    <a:pt x="366" y="1672"/>
                    <a:pt x="372" y="1671"/>
                    <a:pt x="374" y="1678"/>
                  </a:cubicBezTo>
                  <a:cubicBezTo>
                    <a:pt x="375" y="1682"/>
                    <a:pt x="373" y="1687"/>
                    <a:pt x="374" y="1690"/>
                  </a:cubicBezTo>
                  <a:cubicBezTo>
                    <a:pt x="374" y="1693"/>
                    <a:pt x="376" y="1695"/>
                    <a:pt x="377" y="1698"/>
                  </a:cubicBezTo>
                  <a:cubicBezTo>
                    <a:pt x="378" y="1706"/>
                    <a:pt x="379" y="1719"/>
                    <a:pt x="385" y="1723"/>
                  </a:cubicBezTo>
                  <a:cubicBezTo>
                    <a:pt x="390" y="1726"/>
                    <a:pt x="402" y="1724"/>
                    <a:pt x="404" y="1728"/>
                  </a:cubicBezTo>
                  <a:cubicBezTo>
                    <a:pt x="408" y="1734"/>
                    <a:pt x="401" y="1747"/>
                    <a:pt x="400" y="1753"/>
                  </a:cubicBezTo>
                  <a:cubicBezTo>
                    <a:pt x="400" y="1756"/>
                    <a:pt x="402" y="1758"/>
                    <a:pt x="402" y="1762"/>
                  </a:cubicBezTo>
                  <a:cubicBezTo>
                    <a:pt x="403" y="1770"/>
                    <a:pt x="403" y="1781"/>
                    <a:pt x="401" y="1788"/>
                  </a:cubicBezTo>
                  <a:cubicBezTo>
                    <a:pt x="400" y="1794"/>
                    <a:pt x="396" y="1798"/>
                    <a:pt x="396" y="1803"/>
                  </a:cubicBezTo>
                  <a:cubicBezTo>
                    <a:pt x="396" y="1810"/>
                    <a:pt x="403" y="1827"/>
                    <a:pt x="407" y="1831"/>
                  </a:cubicBezTo>
                  <a:cubicBezTo>
                    <a:pt x="417" y="1841"/>
                    <a:pt x="447" y="1842"/>
                    <a:pt x="465" y="1840"/>
                  </a:cubicBezTo>
                  <a:cubicBezTo>
                    <a:pt x="485" y="1838"/>
                    <a:pt x="503" y="1826"/>
                    <a:pt x="511" y="1812"/>
                  </a:cubicBezTo>
                  <a:cubicBezTo>
                    <a:pt x="515" y="1803"/>
                    <a:pt x="519" y="1789"/>
                    <a:pt x="519" y="1780"/>
                  </a:cubicBezTo>
                  <a:cubicBezTo>
                    <a:pt x="518" y="1769"/>
                    <a:pt x="510" y="1756"/>
                    <a:pt x="511" y="1746"/>
                  </a:cubicBezTo>
                  <a:cubicBezTo>
                    <a:pt x="511" y="1743"/>
                    <a:pt x="513" y="1743"/>
                    <a:pt x="513" y="1741"/>
                  </a:cubicBezTo>
                  <a:cubicBezTo>
                    <a:pt x="513" y="1740"/>
                    <a:pt x="511" y="1736"/>
                    <a:pt x="510" y="1734"/>
                  </a:cubicBezTo>
                  <a:cubicBezTo>
                    <a:pt x="507" y="1726"/>
                    <a:pt x="503" y="1721"/>
                    <a:pt x="500" y="1714"/>
                  </a:cubicBezTo>
                  <a:cubicBezTo>
                    <a:pt x="512" y="1714"/>
                    <a:pt x="519" y="1707"/>
                    <a:pt x="526" y="1703"/>
                  </a:cubicBezTo>
                  <a:cubicBezTo>
                    <a:pt x="530" y="1700"/>
                    <a:pt x="531" y="1702"/>
                    <a:pt x="533" y="1697"/>
                  </a:cubicBezTo>
                  <a:cubicBezTo>
                    <a:pt x="538" y="1689"/>
                    <a:pt x="538" y="1652"/>
                    <a:pt x="536" y="1639"/>
                  </a:cubicBezTo>
                  <a:cubicBezTo>
                    <a:pt x="536" y="1634"/>
                    <a:pt x="531" y="1627"/>
                    <a:pt x="529" y="1620"/>
                  </a:cubicBezTo>
                  <a:cubicBezTo>
                    <a:pt x="528" y="1611"/>
                    <a:pt x="529" y="1597"/>
                    <a:pt x="529" y="1584"/>
                  </a:cubicBezTo>
                  <a:cubicBezTo>
                    <a:pt x="529" y="1570"/>
                    <a:pt x="528" y="1556"/>
                    <a:pt x="529" y="1546"/>
                  </a:cubicBezTo>
                  <a:cubicBezTo>
                    <a:pt x="530" y="1542"/>
                    <a:pt x="535" y="1538"/>
                    <a:pt x="536" y="1532"/>
                  </a:cubicBezTo>
                  <a:cubicBezTo>
                    <a:pt x="539" y="1518"/>
                    <a:pt x="534" y="1505"/>
                    <a:pt x="532" y="1495"/>
                  </a:cubicBezTo>
                  <a:cubicBezTo>
                    <a:pt x="532" y="1488"/>
                    <a:pt x="534" y="1480"/>
                    <a:pt x="532" y="1474"/>
                  </a:cubicBezTo>
                  <a:cubicBezTo>
                    <a:pt x="532" y="1469"/>
                    <a:pt x="527" y="1463"/>
                    <a:pt x="526" y="1457"/>
                  </a:cubicBezTo>
                  <a:cubicBezTo>
                    <a:pt x="523" y="1442"/>
                    <a:pt x="526" y="1422"/>
                    <a:pt x="526" y="1405"/>
                  </a:cubicBezTo>
                  <a:cubicBezTo>
                    <a:pt x="526" y="1387"/>
                    <a:pt x="529" y="1366"/>
                    <a:pt x="526" y="1353"/>
                  </a:cubicBezTo>
                  <a:cubicBezTo>
                    <a:pt x="524" y="1347"/>
                    <a:pt x="520" y="1347"/>
                    <a:pt x="519" y="1339"/>
                  </a:cubicBezTo>
                  <a:cubicBezTo>
                    <a:pt x="514" y="1315"/>
                    <a:pt x="523" y="1287"/>
                    <a:pt x="519" y="1261"/>
                  </a:cubicBezTo>
                  <a:cubicBezTo>
                    <a:pt x="518" y="1256"/>
                    <a:pt x="515" y="1253"/>
                    <a:pt x="515" y="1249"/>
                  </a:cubicBezTo>
                  <a:cubicBezTo>
                    <a:pt x="511" y="1226"/>
                    <a:pt x="518" y="1201"/>
                    <a:pt x="515" y="1178"/>
                  </a:cubicBezTo>
                  <a:cubicBezTo>
                    <a:pt x="514" y="1175"/>
                    <a:pt x="512" y="1173"/>
                    <a:pt x="512" y="1170"/>
                  </a:cubicBezTo>
                  <a:cubicBezTo>
                    <a:pt x="511" y="1166"/>
                    <a:pt x="512" y="1162"/>
                    <a:pt x="512" y="1158"/>
                  </a:cubicBezTo>
                  <a:cubicBezTo>
                    <a:pt x="511" y="1154"/>
                    <a:pt x="508" y="1150"/>
                    <a:pt x="508" y="1145"/>
                  </a:cubicBezTo>
                  <a:cubicBezTo>
                    <a:pt x="505" y="1121"/>
                    <a:pt x="508" y="1095"/>
                    <a:pt x="508" y="1070"/>
                  </a:cubicBezTo>
                  <a:cubicBezTo>
                    <a:pt x="508" y="1045"/>
                    <a:pt x="510" y="1018"/>
                    <a:pt x="508" y="994"/>
                  </a:cubicBezTo>
                  <a:cubicBezTo>
                    <a:pt x="507" y="986"/>
                    <a:pt x="504" y="977"/>
                    <a:pt x="503" y="969"/>
                  </a:cubicBezTo>
                  <a:cubicBezTo>
                    <a:pt x="502" y="959"/>
                    <a:pt x="502" y="949"/>
                    <a:pt x="500" y="940"/>
                  </a:cubicBezTo>
                  <a:cubicBezTo>
                    <a:pt x="498" y="932"/>
                    <a:pt x="495" y="924"/>
                    <a:pt x="493" y="917"/>
                  </a:cubicBezTo>
                  <a:cubicBezTo>
                    <a:pt x="491" y="909"/>
                    <a:pt x="487" y="901"/>
                    <a:pt x="484" y="894"/>
                  </a:cubicBezTo>
                  <a:cubicBezTo>
                    <a:pt x="482" y="887"/>
                    <a:pt x="481" y="881"/>
                    <a:pt x="479" y="874"/>
                  </a:cubicBezTo>
                  <a:cubicBezTo>
                    <a:pt x="477" y="867"/>
                    <a:pt x="472" y="861"/>
                    <a:pt x="471" y="853"/>
                  </a:cubicBezTo>
                  <a:cubicBezTo>
                    <a:pt x="493" y="853"/>
                    <a:pt x="492" y="833"/>
                    <a:pt x="490" y="808"/>
                  </a:cubicBezTo>
                  <a:cubicBezTo>
                    <a:pt x="490" y="805"/>
                    <a:pt x="488" y="801"/>
                    <a:pt x="488" y="798"/>
                  </a:cubicBezTo>
                  <a:cubicBezTo>
                    <a:pt x="488" y="796"/>
                    <a:pt x="490" y="794"/>
                    <a:pt x="490" y="792"/>
                  </a:cubicBezTo>
                  <a:cubicBezTo>
                    <a:pt x="491" y="782"/>
                    <a:pt x="487" y="777"/>
                    <a:pt x="487" y="771"/>
                  </a:cubicBezTo>
                  <a:cubicBezTo>
                    <a:pt x="487" y="767"/>
                    <a:pt x="490" y="763"/>
                    <a:pt x="491" y="759"/>
                  </a:cubicBezTo>
                  <a:cubicBezTo>
                    <a:pt x="494" y="746"/>
                    <a:pt x="494" y="734"/>
                    <a:pt x="494" y="717"/>
                  </a:cubicBezTo>
                  <a:cubicBezTo>
                    <a:pt x="494" y="708"/>
                    <a:pt x="495" y="697"/>
                    <a:pt x="494" y="690"/>
                  </a:cubicBezTo>
                  <a:cubicBezTo>
                    <a:pt x="493" y="682"/>
                    <a:pt x="485" y="678"/>
                    <a:pt x="487" y="669"/>
                  </a:cubicBezTo>
                  <a:cubicBezTo>
                    <a:pt x="498" y="665"/>
                    <a:pt x="510" y="667"/>
                    <a:pt x="521" y="663"/>
                  </a:cubicBezTo>
                  <a:cubicBezTo>
                    <a:pt x="524" y="662"/>
                    <a:pt x="530" y="657"/>
                    <a:pt x="534" y="654"/>
                  </a:cubicBezTo>
                  <a:cubicBezTo>
                    <a:pt x="546" y="647"/>
                    <a:pt x="548" y="644"/>
                    <a:pt x="555" y="634"/>
                  </a:cubicBezTo>
                  <a:cubicBezTo>
                    <a:pt x="560" y="627"/>
                    <a:pt x="567" y="623"/>
                    <a:pt x="563" y="614"/>
                  </a:cubicBezTo>
                  <a:cubicBezTo>
                    <a:pt x="571" y="608"/>
                    <a:pt x="580" y="605"/>
                    <a:pt x="584" y="597"/>
                  </a:cubicBezTo>
                  <a:cubicBezTo>
                    <a:pt x="588" y="589"/>
                    <a:pt x="587" y="564"/>
                    <a:pt x="586" y="555"/>
                  </a:cubicBezTo>
                  <a:close/>
                  <a:moveTo>
                    <a:pt x="221" y="16"/>
                  </a:moveTo>
                  <a:cubicBezTo>
                    <a:pt x="222" y="16"/>
                    <a:pt x="222" y="16"/>
                    <a:pt x="222" y="17"/>
                  </a:cubicBezTo>
                  <a:cubicBezTo>
                    <a:pt x="221" y="17"/>
                    <a:pt x="221" y="17"/>
                    <a:pt x="221" y="16"/>
                  </a:cubicBezTo>
                  <a:close/>
                  <a:moveTo>
                    <a:pt x="366" y="202"/>
                  </a:moveTo>
                  <a:cubicBezTo>
                    <a:pt x="364" y="198"/>
                    <a:pt x="363" y="193"/>
                    <a:pt x="362" y="188"/>
                  </a:cubicBezTo>
                  <a:cubicBezTo>
                    <a:pt x="367" y="190"/>
                    <a:pt x="367" y="196"/>
                    <a:pt x="366" y="202"/>
                  </a:cubicBezTo>
                  <a:close/>
                  <a:moveTo>
                    <a:pt x="370" y="174"/>
                  </a:moveTo>
                  <a:cubicBezTo>
                    <a:pt x="369" y="173"/>
                    <a:pt x="368" y="172"/>
                    <a:pt x="367" y="170"/>
                  </a:cubicBezTo>
                  <a:cubicBezTo>
                    <a:pt x="368" y="170"/>
                    <a:pt x="368" y="169"/>
                    <a:pt x="369" y="168"/>
                  </a:cubicBezTo>
                  <a:cubicBezTo>
                    <a:pt x="369" y="170"/>
                    <a:pt x="369" y="172"/>
                    <a:pt x="370" y="174"/>
                  </a:cubicBezTo>
                  <a:close/>
                </a:path>
              </a:pathLst>
            </a:custGeom>
            <a:grpFill/>
            <a:ln>
              <a:solidFill>
                <a:schemeClr val="tx1">
                  <a:lumMod val="75000"/>
                  <a:lumOff val="25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4"/>
            <p:cNvSpPr>
              <a:spLocks noEditPoints="1"/>
            </p:cNvSpPr>
            <p:nvPr/>
          </p:nvSpPr>
          <p:spPr bwMode="auto">
            <a:xfrm>
              <a:off x="5464476" y="6047070"/>
              <a:ext cx="222508" cy="709853"/>
            </a:xfrm>
            <a:custGeom>
              <a:avLst/>
              <a:gdLst>
                <a:gd name="T0" fmla="*/ 460 w 551"/>
                <a:gd name="T1" fmla="*/ 1175 h 1754"/>
                <a:gd name="T2" fmla="*/ 439 w 551"/>
                <a:gd name="T3" fmla="*/ 739 h 1754"/>
                <a:gd name="T4" fmla="*/ 484 w 551"/>
                <a:gd name="T5" fmla="*/ 547 h 1754"/>
                <a:gd name="T6" fmla="*/ 432 w 551"/>
                <a:gd name="T7" fmla="*/ 300 h 1754"/>
                <a:gd name="T8" fmla="*/ 436 w 551"/>
                <a:gd name="T9" fmla="*/ 259 h 1754"/>
                <a:gd name="T10" fmla="*/ 425 w 551"/>
                <a:gd name="T11" fmla="*/ 225 h 1754"/>
                <a:gd name="T12" fmla="*/ 444 w 551"/>
                <a:gd name="T13" fmla="*/ 174 h 1754"/>
                <a:gd name="T14" fmla="*/ 429 w 551"/>
                <a:gd name="T15" fmla="*/ 108 h 1754"/>
                <a:gd name="T16" fmla="*/ 397 w 551"/>
                <a:gd name="T17" fmla="*/ 70 h 1754"/>
                <a:gd name="T18" fmla="*/ 384 w 551"/>
                <a:gd name="T19" fmla="*/ 32 h 1754"/>
                <a:gd name="T20" fmla="*/ 327 w 551"/>
                <a:gd name="T21" fmla="*/ 5 h 1754"/>
                <a:gd name="T22" fmla="*/ 247 w 551"/>
                <a:gd name="T23" fmla="*/ 2 h 1754"/>
                <a:gd name="T24" fmla="*/ 171 w 551"/>
                <a:gd name="T25" fmla="*/ 86 h 1754"/>
                <a:gd name="T26" fmla="*/ 173 w 551"/>
                <a:gd name="T27" fmla="*/ 98 h 1754"/>
                <a:gd name="T28" fmla="*/ 138 w 551"/>
                <a:gd name="T29" fmla="*/ 155 h 1754"/>
                <a:gd name="T30" fmla="*/ 146 w 551"/>
                <a:gd name="T31" fmla="*/ 190 h 1754"/>
                <a:gd name="T32" fmla="*/ 141 w 551"/>
                <a:gd name="T33" fmla="*/ 261 h 1754"/>
                <a:gd name="T34" fmla="*/ 144 w 551"/>
                <a:gd name="T35" fmla="*/ 330 h 1754"/>
                <a:gd name="T36" fmla="*/ 99 w 551"/>
                <a:gd name="T37" fmla="*/ 451 h 1754"/>
                <a:gd name="T38" fmla="*/ 152 w 551"/>
                <a:gd name="T39" fmla="*/ 636 h 1754"/>
                <a:gd name="T40" fmla="*/ 132 w 551"/>
                <a:gd name="T41" fmla="*/ 821 h 1754"/>
                <a:gd name="T42" fmla="*/ 150 w 551"/>
                <a:gd name="T43" fmla="*/ 1253 h 1754"/>
                <a:gd name="T44" fmla="*/ 88 w 551"/>
                <a:gd name="T45" fmla="*/ 1619 h 1754"/>
                <a:gd name="T46" fmla="*/ 239 w 551"/>
                <a:gd name="T47" fmla="*/ 1690 h 1754"/>
                <a:gd name="T48" fmla="*/ 265 w 551"/>
                <a:gd name="T49" fmla="*/ 1287 h 1754"/>
                <a:gd name="T50" fmla="*/ 293 w 551"/>
                <a:gd name="T51" fmla="*/ 980 h 1754"/>
                <a:gd name="T52" fmla="*/ 387 w 551"/>
                <a:gd name="T53" fmla="*/ 1344 h 1754"/>
                <a:gd name="T54" fmla="*/ 542 w 551"/>
                <a:gd name="T55" fmla="*/ 1724 h 1754"/>
                <a:gd name="T56" fmla="*/ 402 w 551"/>
                <a:gd name="T57" fmla="*/ 245 h 1754"/>
                <a:gd name="T58" fmla="*/ 421 w 551"/>
                <a:gd name="T59" fmla="*/ 287 h 1754"/>
                <a:gd name="T60" fmla="*/ 419 w 551"/>
                <a:gd name="T61" fmla="*/ 254 h 1754"/>
                <a:gd name="T62" fmla="*/ 431 w 551"/>
                <a:gd name="T63" fmla="*/ 236 h 1754"/>
                <a:gd name="T64" fmla="*/ 417 w 551"/>
                <a:gd name="T65" fmla="*/ 159 h 1754"/>
                <a:gd name="T66" fmla="*/ 421 w 551"/>
                <a:gd name="T67" fmla="*/ 214 h 1754"/>
                <a:gd name="T68" fmla="*/ 418 w 551"/>
                <a:gd name="T69" fmla="*/ 238 h 1754"/>
                <a:gd name="T70" fmla="*/ 397 w 551"/>
                <a:gd name="T71" fmla="*/ 218 h 1754"/>
                <a:gd name="T72" fmla="*/ 385 w 551"/>
                <a:gd name="T73" fmla="*/ 55 h 1754"/>
                <a:gd name="T74" fmla="*/ 383 w 551"/>
                <a:gd name="T75" fmla="*/ 43 h 1754"/>
                <a:gd name="T76" fmla="*/ 172 w 551"/>
                <a:gd name="T77" fmla="*/ 259 h 1754"/>
                <a:gd name="T78" fmla="*/ 176 w 551"/>
                <a:gd name="T79" fmla="*/ 307 h 1754"/>
                <a:gd name="T80" fmla="*/ 182 w 551"/>
                <a:gd name="T81" fmla="*/ 274 h 1754"/>
                <a:gd name="T82" fmla="*/ 171 w 551"/>
                <a:gd name="T83" fmla="*/ 275 h 1754"/>
                <a:gd name="T84" fmla="*/ 176 w 551"/>
                <a:gd name="T85" fmla="*/ 279 h 1754"/>
                <a:gd name="T86" fmla="*/ 169 w 551"/>
                <a:gd name="T87" fmla="*/ 308 h 1754"/>
                <a:gd name="T88" fmla="*/ 179 w 551"/>
                <a:gd name="T89" fmla="*/ 200 h 1754"/>
                <a:gd name="T90" fmla="*/ 180 w 551"/>
                <a:gd name="T91" fmla="*/ 91 h 1754"/>
                <a:gd name="T92" fmla="*/ 181 w 551"/>
                <a:gd name="T93" fmla="*/ 82 h 1754"/>
                <a:gd name="T94" fmla="*/ 181 w 551"/>
                <a:gd name="T95" fmla="*/ 243 h 1754"/>
                <a:gd name="T96" fmla="*/ 166 w 551"/>
                <a:gd name="T97" fmla="*/ 232 h 1754"/>
                <a:gd name="T98" fmla="*/ 158 w 551"/>
                <a:gd name="T99" fmla="*/ 216 h 1754"/>
                <a:gd name="T100" fmla="*/ 160 w 551"/>
                <a:gd name="T101" fmla="*/ 147 h 1754"/>
                <a:gd name="T102" fmla="*/ 168 w 551"/>
                <a:gd name="T103" fmla="*/ 160 h 1754"/>
                <a:gd name="T104" fmla="*/ 154 w 551"/>
                <a:gd name="T105" fmla="*/ 212 h 1754"/>
                <a:gd name="T106" fmla="*/ 149 w 551"/>
                <a:gd name="T107" fmla="*/ 242 h 1754"/>
                <a:gd name="T108" fmla="*/ 150 w 551"/>
                <a:gd name="T109" fmla="*/ 291 h 1754"/>
                <a:gd name="T110" fmla="*/ 166 w 551"/>
                <a:gd name="T111" fmla="*/ 281 h 1754"/>
                <a:gd name="T112" fmla="*/ 152 w 551"/>
                <a:gd name="T113" fmla="*/ 317 h 1754"/>
                <a:gd name="T114" fmla="*/ 381 w 551"/>
                <a:gd name="T115" fmla="*/ 546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1" h="1754">
                  <a:moveTo>
                    <a:pt x="517" y="1424"/>
                  </a:moveTo>
                  <a:cubicBezTo>
                    <a:pt x="509" y="1368"/>
                    <a:pt x="507" y="1315"/>
                    <a:pt x="491" y="1266"/>
                  </a:cubicBezTo>
                  <a:cubicBezTo>
                    <a:pt x="487" y="1251"/>
                    <a:pt x="478" y="1237"/>
                    <a:pt x="474" y="1222"/>
                  </a:cubicBezTo>
                  <a:cubicBezTo>
                    <a:pt x="473" y="1217"/>
                    <a:pt x="473" y="1211"/>
                    <a:pt x="471" y="1207"/>
                  </a:cubicBezTo>
                  <a:cubicBezTo>
                    <a:pt x="470" y="1201"/>
                    <a:pt x="465" y="1197"/>
                    <a:pt x="463" y="1192"/>
                  </a:cubicBezTo>
                  <a:cubicBezTo>
                    <a:pt x="462" y="1187"/>
                    <a:pt x="462" y="1180"/>
                    <a:pt x="460" y="1175"/>
                  </a:cubicBezTo>
                  <a:cubicBezTo>
                    <a:pt x="457" y="1161"/>
                    <a:pt x="450" y="1144"/>
                    <a:pt x="448" y="1130"/>
                  </a:cubicBezTo>
                  <a:cubicBezTo>
                    <a:pt x="442" y="1068"/>
                    <a:pt x="451" y="989"/>
                    <a:pt x="448" y="922"/>
                  </a:cubicBezTo>
                  <a:cubicBezTo>
                    <a:pt x="447" y="899"/>
                    <a:pt x="444" y="876"/>
                    <a:pt x="445" y="854"/>
                  </a:cubicBezTo>
                  <a:cubicBezTo>
                    <a:pt x="446" y="843"/>
                    <a:pt x="448" y="829"/>
                    <a:pt x="449" y="814"/>
                  </a:cubicBezTo>
                  <a:cubicBezTo>
                    <a:pt x="450" y="807"/>
                    <a:pt x="452" y="800"/>
                    <a:pt x="452" y="793"/>
                  </a:cubicBezTo>
                  <a:cubicBezTo>
                    <a:pt x="452" y="775"/>
                    <a:pt x="445" y="755"/>
                    <a:pt x="439" y="739"/>
                  </a:cubicBezTo>
                  <a:cubicBezTo>
                    <a:pt x="437" y="734"/>
                    <a:pt x="433" y="729"/>
                    <a:pt x="432" y="724"/>
                  </a:cubicBezTo>
                  <a:cubicBezTo>
                    <a:pt x="431" y="715"/>
                    <a:pt x="440" y="704"/>
                    <a:pt x="446" y="693"/>
                  </a:cubicBezTo>
                  <a:cubicBezTo>
                    <a:pt x="459" y="673"/>
                    <a:pt x="467" y="658"/>
                    <a:pt x="477" y="635"/>
                  </a:cubicBezTo>
                  <a:cubicBezTo>
                    <a:pt x="482" y="625"/>
                    <a:pt x="489" y="614"/>
                    <a:pt x="490" y="604"/>
                  </a:cubicBezTo>
                  <a:cubicBezTo>
                    <a:pt x="491" y="592"/>
                    <a:pt x="485" y="580"/>
                    <a:pt x="483" y="567"/>
                  </a:cubicBezTo>
                  <a:cubicBezTo>
                    <a:pt x="483" y="561"/>
                    <a:pt x="484" y="554"/>
                    <a:pt x="484" y="547"/>
                  </a:cubicBezTo>
                  <a:cubicBezTo>
                    <a:pt x="484" y="502"/>
                    <a:pt x="474" y="449"/>
                    <a:pt x="472" y="404"/>
                  </a:cubicBezTo>
                  <a:cubicBezTo>
                    <a:pt x="471" y="380"/>
                    <a:pt x="477" y="349"/>
                    <a:pt x="468" y="330"/>
                  </a:cubicBezTo>
                  <a:cubicBezTo>
                    <a:pt x="462" y="317"/>
                    <a:pt x="452" y="309"/>
                    <a:pt x="439" y="302"/>
                  </a:cubicBezTo>
                  <a:cubicBezTo>
                    <a:pt x="439" y="302"/>
                    <a:pt x="438" y="302"/>
                    <a:pt x="437" y="301"/>
                  </a:cubicBezTo>
                  <a:cubicBezTo>
                    <a:pt x="437" y="301"/>
                    <a:pt x="437" y="300"/>
                    <a:pt x="437" y="300"/>
                  </a:cubicBezTo>
                  <a:cubicBezTo>
                    <a:pt x="436" y="300"/>
                    <a:pt x="434" y="300"/>
                    <a:pt x="432" y="300"/>
                  </a:cubicBezTo>
                  <a:cubicBezTo>
                    <a:pt x="430" y="299"/>
                    <a:pt x="428" y="298"/>
                    <a:pt x="425" y="297"/>
                  </a:cubicBezTo>
                  <a:cubicBezTo>
                    <a:pt x="424" y="290"/>
                    <a:pt x="431" y="287"/>
                    <a:pt x="429" y="279"/>
                  </a:cubicBezTo>
                  <a:cubicBezTo>
                    <a:pt x="428" y="278"/>
                    <a:pt x="426" y="278"/>
                    <a:pt x="425" y="276"/>
                  </a:cubicBezTo>
                  <a:cubicBezTo>
                    <a:pt x="426" y="269"/>
                    <a:pt x="422" y="267"/>
                    <a:pt x="423" y="263"/>
                  </a:cubicBezTo>
                  <a:cubicBezTo>
                    <a:pt x="430" y="268"/>
                    <a:pt x="447" y="264"/>
                    <a:pt x="443" y="252"/>
                  </a:cubicBezTo>
                  <a:cubicBezTo>
                    <a:pt x="439" y="253"/>
                    <a:pt x="440" y="258"/>
                    <a:pt x="436" y="259"/>
                  </a:cubicBezTo>
                  <a:cubicBezTo>
                    <a:pt x="432" y="261"/>
                    <a:pt x="426" y="260"/>
                    <a:pt x="424" y="255"/>
                  </a:cubicBezTo>
                  <a:cubicBezTo>
                    <a:pt x="426" y="253"/>
                    <a:pt x="428" y="250"/>
                    <a:pt x="430" y="247"/>
                  </a:cubicBezTo>
                  <a:cubicBezTo>
                    <a:pt x="435" y="252"/>
                    <a:pt x="449" y="252"/>
                    <a:pt x="447" y="241"/>
                  </a:cubicBezTo>
                  <a:cubicBezTo>
                    <a:pt x="443" y="245"/>
                    <a:pt x="435" y="249"/>
                    <a:pt x="432" y="241"/>
                  </a:cubicBezTo>
                  <a:cubicBezTo>
                    <a:pt x="436" y="238"/>
                    <a:pt x="441" y="231"/>
                    <a:pt x="438" y="224"/>
                  </a:cubicBezTo>
                  <a:cubicBezTo>
                    <a:pt x="434" y="222"/>
                    <a:pt x="429" y="228"/>
                    <a:pt x="425" y="225"/>
                  </a:cubicBezTo>
                  <a:cubicBezTo>
                    <a:pt x="432" y="219"/>
                    <a:pt x="425" y="208"/>
                    <a:pt x="429" y="202"/>
                  </a:cubicBezTo>
                  <a:cubicBezTo>
                    <a:pt x="433" y="203"/>
                    <a:pt x="439" y="202"/>
                    <a:pt x="440" y="198"/>
                  </a:cubicBezTo>
                  <a:cubicBezTo>
                    <a:pt x="440" y="197"/>
                    <a:pt x="440" y="195"/>
                    <a:pt x="439" y="195"/>
                  </a:cubicBezTo>
                  <a:cubicBezTo>
                    <a:pt x="434" y="201"/>
                    <a:pt x="426" y="198"/>
                    <a:pt x="425" y="190"/>
                  </a:cubicBezTo>
                  <a:cubicBezTo>
                    <a:pt x="425" y="188"/>
                    <a:pt x="426" y="186"/>
                    <a:pt x="427" y="186"/>
                  </a:cubicBezTo>
                  <a:cubicBezTo>
                    <a:pt x="435" y="189"/>
                    <a:pt x="443" y="184"/>
                    <a:pt x="444" y="174"/>
                  </a:cubicBezTo>
                  <a:cubicBezTo>
                    <a:pt x="441" y="173"/>
                    <a:pt x="440" y="178"/>
                    <a:pt x="437" y="179"/>
                  </a:cubicBezTo>
                  <a:cubicBezTo>
                    <a:pt x="434" y="180"/>
                    <a:pt x="428" y="180"/>
                    <a:pt x="427" y="177"/>
                  </a:cubicBezTo>
                  <a:cubicBezTo>
                    <a:pt x="428" y="169"/>
                    <a:pt x="435" y="158"/>
                    <a:pt x="429" y="148"/>
                  </a:cubicBezTo>
                  <a:cubicBezTo>
                    <a:pt x="428" y="146"/>
                    <a:pt x="424" y="147"/>
                    <a:pt x="423" y="145"/>
                  </a:cubicBezTo>
                  <a:cubicBezTo>
                    <a:pt x="422" y="139"/>
                    <a:pt x="420" y="134"/>
                    <a:pt x="417" y="131"/>
                  </a:cubicBezTo>
                  <a:cubicBezTo>
                    <a:pt x="420" y="122"/>
                    <a:pt x="426" y="117"/>
                    <a:pt x="429" y="108"/>
                  </a:cubicBezTo>
                  <a:cubicBezTo>
                    <a:pt x="429" y="101"/>
                    <a:pt x="429" y="97"/>
                    <a:pt x="425" y="94"/>
                  </a:cubicBezTo>
                  <a:cubicBezTo>
                    <a:pt x="420" y="95"/>
                    <a:pt x="421" y="104"/>
                    <a:pt x="417" y="107"/>
                  </a:cubicBezTo>
                  <a:cubicBezTo>
                    <a:pt x="411" y="105"/>
                    <a:pt x="416" y="98"/>
                    <a:pt x="414" y="92"/>
                  </a:cubicBezTo>
                  <a:cubicBezTo>
                    <a:pt x="412" y="90"/>
                    <a:pt x="409" y="90"/>
                    <a:pt x="407" y="88"/>
                  </a:cubicBezTo>
                  <a:cubicBezTo>
                    <a:pt x="407" y="82"/>
                    <a:pt x="403" y="80"/>
                    <a:pt x="402" y="74"/>
                  </a:cubicBezTo>
                  <a:cubicBezTo>
                    <a:pt x="401" y="72"/>
                    <a:pt x="398" y="72"/>
                    <a:pt x="397" y="70"/>
                  </a:cubicBezTo>
                  <a:cubicBezTo>
                    <a:pt x="402" y="68"/>
                    <a:pt x="410" y="70"/>
                    <a:pt x="414" y="67"/>
                  </a:cubicBezTo>
                  <a:cubicBezTo>
                    <a:pt x="412" y="58"/>
                    <a:pt x="398" y="70"/>
                    <a:pt x="396" y="58"/>
                  </a:cubicBezTo>
                  <a:cubicBezTo>
                    <a:pt x="401" y="56"/>
                    <a:pt x="404" y="52"/>
                    <a:pt x="407" y="47"/>
                  </a:cubicBezTo>
                  <a:cubicBezTo>
                    <a:pt x="405" y="43"/>
                    <a:pt x="400" y="41"/>
                    <a:pt x="395" y="42"/>
                  </a:cubicBezTo>
                  <a:cubicBezTo>
                    <a:pt x="393" y="44"/>
                    <a:pt x="392" y="48"/>
                    <a:pt x="389" y="48"/>
                  </a:cubicBezTo>
                  <a:cubicBezTo>
                    <a:pt x="386" y="44"/>
                    <a:pt x="388" y="35"/>
                    <a:pt x="384" y="32"/>
                  </a:cubicBezTo>
                  <a:cubicBezTo>
                    <a:pt x="379" y="32"/>
                    <a:pt x="378" y="38"/>
                    <a:pt x="373" y="38"/>
                  </a:cubicBezTo>
                  <a:cubicBezTo>
                    <a:pt x="371" y="36"/>
                    <a:pt x="368" y="35"/>
                    <a:pt x="367" y="32"/>
                  </a:cubicBezTo>
                  <a:cubicBezTo>
                    <a:pt x="367" y="25"/>
                    <a:pt x="365" y="21"/>
                    <a:pt x="363" y="17"/>
                  </a:cubicBezTo>
                  <a:cubicBezTo>
                    <a:pt x="357" y="14"/>
                    <a:pt x="352" y="18"/>
                    <a:pt x="346" y="19"/>
                  </a:cubicBezTo>
                  <a:cubicBezTo>
                    <a:pt x="346" y="17"/>
                    <a:pt x="345" y="15"/>
                    <a:pt x="344" y="12"/>
                  </a:cubicBezTo>
                  <a:cubicBezTo>
                    <a:pt x="340" y="8"/>
                    <a:pt x="334" y="4"/>
                    <a:pt x="327" y="5"/>
                  </a:cubicBezTo>
                  <a:cubicBezTo>
                    <a:pt x="324" y="7"/>
                    <a:pt x="322" y="10"/>
                    <a:pt x="317" y="12"/>
                  </a:cubicBezTo>
                  <a:cubicBezTo>
                    <a:pt x="315" y="9"/>
                    <a:pt x="313" y="5"/>
                    <a:pt x="310" y="3"/>
                  </a:cubicBezTo>
                  <a:cubicBezTo>
                    <a:pt x="306" y="3"/>
                    <a:pt x="305" y="1"/>
                    <a:pt x="302" y="2"/>
                  </a:cubicBezTo>
                  <a:cubicBezTo>
                    <a:pt x="296" y="5"/>
                    <a:pt x="286" y="2"/>
                    <a:pt x="281" y="7"/>
                  </a:cubicBezTo>
                  <a:cubicBezTo>
                    <a:pt x="274" y="5"/>
                    <a:pt x="269" y="3"/>
                    <a:pt x="263" y="0"/>
                  </a:cubicBezTo>
                  <a:cubicBezTo>
                    <a:pt x="257" y="0"/>
                    <a:pt x="253" y="2"/>
                    <a:pt x="247" y="2"/>
                  </a:cubicBezTo>
                  <a:cubicBezTo>
                    <a:pt x="239" y="2"/>
                    <a:pt x="238" y="11"/>
                    <a:pt x="233" y="15"/>
                  </a:cubicBezTo>
                  <a:cubicBezTo>
                    <a:pt x="220" y="18"/>
                    <a:pt x="209" y="22"/>
                    <a:pt x="207" y="38"/>
                  </a:cubicBezTo>
                  <a:cubicBezTo>
                    <a:pt x="200" y="41"/>
                    <a:pt x="194" y="43"/>
                    <a:pt x="190" y="48"/>
                  </a:cubicBezTo>
                  <a:cubicBezTo>
                    <a:pt x="190" y="50"/>
                    <a:pt x="190" y="52"/>
                    <a:pt x="190" y="54"/>
                  </a:cubicBezTo>
                  <a:cubicBezTo>
                    <a:pt x="186" y="57"/>
                    <a:pt x="185" y="65"/>
                    <a:pt x="185" y="70"/>
                  </a:cubicBezTo>
                  <a:cubicBezTo>
                    <a:pt x="180" y="76"/>
                    <a:pt x="174" y="80"/>
                    <a:pt x="171" y="86"/>
                  </a:cubicBezTo>
                  <a:cubicBezTo>
                    <a:pt x="170" y="88"/>
                    <a:pt x="171" y="90"/>
                    <a:pt x="171" y="94"/>
                  </a:cubicBezTo>
                  <a:cubicBezTo>
                    <a:pt x="163" y="96"/>
                    <a:pt x="161" y="103"/>
                    <a:pt x="154" y="106"/>
                  </a:cubicBezTo>
                  <a:cubicBezTo>
                    <a:pt x="152" y="115"/>
                    <a:pt x="159" y="124"/>
                    <a:pt x="164" y="118"/>
                  </a:cubicBezTo>
                  <a:cubicBezTo>
                    <a:pt x="163" y="116"/>
                    <a:pt x="162" y="118"/>
                    <a:pt x="160" y="118"/>
                  </a:cubicBezTo>
                  <a:cubicBezTo>
                    <a:pt x="158" y="116"/>
                    <a:pt x="158" y="113"/>
                    <a:pt x="158" y="108"/>
                  </a:cubicBezTo>
                  <a:cubicBezTo>
                    <a:pt x="164" y="107"/>
                    <a:pt x="167" y="98"/>
                    <a:pt x="173" y="98"/>
                  </a:cubicBezTo>
                  <a:cubicBezTo>
                    <a:pt x="170" y="103"/>
                    <a:pt x="164" y="103"/>
                    <a:pt x="165" y="111"/>
                  </a:cubicBezTo>
                  <a:cubicBezTo>
                    <a:pt x="166" y="115"/>
                    <a:pt x="170" y="116"/>
                    <a:pt x="170" y="121"/>
                  </a:cubicBezTo>
                  <a:cubicBezTo>
                    <a:pt x="167" y="120"/>
                    <a:pt x="165" y="122"/>
                    <a:pt x="161" y="123"/>
                  </a:cubicBezTo>
                  <a:cubicBezTo>
                    <a:pt x="157" y="129"/>
                    <a:pt x="163" y="137"/>
                    <a:pt x="159" y="143"/>
                  </a:cubicBezTo>
                  <a:cubicBezTo>
                    <a:pt x="155" y="144"/>
                    <a:pt x="152" y="146"/>
                    <a:pt x="150" y="150"/>
                  </a:cubicBezTo>
                  <a:cubicBezTo>
                    <a:pt x="144" y="150"/>
                    <a:pt x="140" y="151"/>
                    <a:pt x="138" y="155"/>
                  </a:cubicBezTo>
                  <a:cubicBezTo>
                    <a:pt x="141" y="160"/>
                    <a:pt x="144" y="155"/>
                    <a:pt x="147" y="154"/>
                  </a:cubicBezTo>
                  <a:cubicBezTo>
                    <a:pt x="149" y="154"/>
                    <a:pt x="152" y="154"/>
                    <a:pt x="154" y="155"/>
                  </a:cubicBezTo>
                  <a:cubicBezTo>
                    <a:pt x="149" y="158"/>
                    <a:pt x="152" y="164"/>
                    <a:pt x="155" y="167"/>
                  </a:cubicBezTo>
                  <a:cubicBezTo>
                    <a:pt x="152" y="169"/>
                    <a:pt x="148" y="170"/>
                    <a:pt x="148" y="175"/>
                  </a:cubicBezTo>
                  <a:cubicBezTo>
                    <a:pt x="148" y="178"/>
                    <a:pt x="150" y="178"/>
                    <a:pt x="151" y="181"/>
                  </a:cubicBezTo>
                  <a:cubicBezTo>
                    <a:pt x="149" y="184"/>
                    <a:pt x="146" y="186"/>
                    <a:pt x="146" y="190"/>
                  </a:cubicBezTo>
                  <a:cubicBezTo>
                    <a:pt x="147" y="193"/>
                    <a:pt x="151" y="194"/>
                    <a:pt x="151" y="198"/>
                  </a:cubicBezTo>
                  <a:cubicBezTo>
                    <a:pt x="149" y="202"/>
                    <a:pt x="146" y="205"/>
                    <a:pt x="147" y="210"/>
                  </a:cubicBezTo>
                  <a:cubicBezTo>
                    <a:pt x="150" y="217"/>
                    <a:pt x="155" y="222"/>
                    <a:pt x="157" y="230"/>
                  </a:cubicBezTo>
                  <a:cubicBezTo>
                    <a:pt x="154" y="230"/>
                    <a:pt x="147" y="230"/>
                    <a:pt x="145" y="233"/>
                  </a:cubicBezTo>
                  <a:cubicBezTo>
                    <a:pt x="143" y="240"/>
                    <a:pt x="146" y="245"/>
                    <a:pt x="148" y="249"/>
                  </a:cubicBezTo>
                  <a:cubicBezTo>
                    <a:pt x="146" y="253"/>
                    <a:pt x="141" y="255"/>
                    <a:pt x="141" y="261"/>
                  </a:cubicBezTo>
                  <a:cubicBezTo>
                    <a:pt x="141" y="267"/>
                    <a:pt x="147" y="269"/>
                    <a:pt x="149" y="274"/>
                  </a:cubicBezTo>
                  <a:cubicBezTo>
                    <a:pt x="145" y="279"/>
                    <a:pt x="144" y="287"/>
                    <a:pt x="142" y="293"/>
                  </a:cubicBezTo>
                  <a:cubicBezTo>
                    <a:pt x="143" y="300"/>
                    <a:pt x="147" y="303"/>
                    <a:pt x="150" y="308"/>
                  </a:cubicBezTo>
                  <a:cubicBezTo>
                    <a:pt x="146" y="309"/>
                    <a:pt x="139" y="304"/>
                    <a:pt x="136" y="309"/>
                  </a:cubicBezTo>
                  <a:cubicBezTo>
                    <a:pt x="139" y="314"/>
                    <a:pt x="145" y="317"/>
                    <a:pt x="147" y="325"/>
                  </a:cubicBezTo>
                  <a:cubicBezTo>
                    <a:pt x="146" y="327"/>
                    <a:pt x="145" y="328"/>
                    <a:pt x="144" y="330"/>
                  </a:cubicBezTo>
                  <a:cubicBezTo>
                    <a:pt x="141" y="331"/>
                    <a:pt x="137" y="331"/>
                    <a:pt x="134" y="331"/>
                  </a:cubicBezTo>
                  <a:cubicBezTo>
                    <a:pt x="133" y="329"/>
                    <a:pt x="128" y="328"/>
                    <a:pt x="126" y="331"/>
                  </a:cubicBezTo>
                  <a:cubicBezTo>
                    <a:pt x="129" y="335"/>
                    <a:pt x="136" y="336"/>
                    <a:pt x="142" y="335"/>
                  </a:cubicBezTo>
                  <a:cubicBezTo>
                    <a:pt x="142" y="335"/>
                    <a:pt x="141" y="336"/>
                    <a:pt x="141" y="336"/>
                  </a:cubicBezTo>
                  <a:cubicBezTo>
                    <a:pt x="135" y="354"/>
                    <a:pt x="143" y="375"/>
                    <a:pt x="136" y="390"/>
                  </a:cubicBezTo>
                  <a:cubicBezTo>
                    <a:pt x="127" y="412"/>
                    <a:pt x="98" y="420"/>
                    <a:pt x="99" y="451"/>
                  </a:cubicBezTo>
                  <a:cubicBezTo>
                    <a:pt x="100" y="479"/>
                    <a:pt x="130" y="491"/>
                    <a:pt x="138" y="513"/>
                  </a:cubicBezTo>
                  <a:cubicBezTo>
                    <a:pt x="144" y="531"/>
                    <a:pt x="143" y="551"/>
                    <a:pt x="142" y="569"/>
                  </a:cubicBezTo>
                  <a:cubicBezTo>
                    <a:pt x="142" y="573"/>
                    <a:pt x="147" y="575"/>
                    <a:pt x="148" y="578"/>
                  </a:cubicBezTo>
                  <a:cubicBezTo>
                    <a:pt x="150" y="583"/>
                    <a:pt x="147" y="591"/>
                    <a:pt x="148" y="597"/>
                  </a:cubicBezTo>
                  <a:cubicBezTo>
                    <a:pt x="149" y="601"/>
                    <a:pt x="152" y="605"/>
                    <a:pt x="152" y="608"/>
                  </a:cubicBezTo>
                  <a:cubicBezTo>
                    <a:pt x="153" y="617"/>
                    <a:pt x="153" y="627"/>
                    <a:pt x="152" y="636"/>
                  </a:cubicBezTo>
                  <a:cubicBezTo>
                    <a:pt x="151" y="654"/>
                    <a:pt x="147" y="674"/>
                    <a:pt x="144" y="693"/>
                  </a:cubicBezTo>
                  <a:cubicBezTo>
                    <a:pt x="142" y="713"/>
                    <a:pt x="137" y="735"/>
                    <a:pt x="139" y="752"/>
                  </a:cubicBezTo>
                  <a:cubicBezTo>
                    <a:pt x="140" y="756"/>
                    <a:pt x="143" y="761"/>
                    <a:pt x="143" y="764"/>
                  </a:cubicBezTo>
                  <a:cubicBezTo>
                    <a:pt x="144" y="770"/>
                    <a:pt x="142" y="778"/>
                    <a:pt x="141" y="783"/>
                  </a:cubicBezTo>
                  <a:cubicBezTo>
                    <a:pt x="140" y="788"/>
                    <a:pt x="136" y="793"/>
                    <a:pt x="135" y="798"/>
                  </a:cubicBezTo>
                  <a:cubicBezTo>
                    <a:pt x="134" y="806"/>
                    <a:pt x="134" y="813"/>
                    <a:pt x="132" y="821"/>
                  </a:cubicBezTo>
                  <a:cubicBezTo>
                    <a:pt x="121" y="866"/>
                    <a:pt x="115" y="929"/>
                    <a:pt x="122" y="985"/>
                  </a:cubicBezTo>
                  <a:cubicBezTo>
                    <a:pt x="130" y="1046"/>
                    <a:pt x="148" y="1104"/>
                    <a:pt x="147" y="1166"/>
                  </a:cubicBezTo>
                  <a:cubicBezTo>
                    <a:pt x="147" y="1184"/>
                    <a:pt x="140" y="1204"/>
                    <a:pt x="141" y="1222"/>
                  </a:cubicBezTo>
                  <a:cubicBezTo>
                    <a:pt x="141" y="1225"/>
                    <a:pt x="143" y="1227"/>
                    <a:pt x="144" y="1232"/>
                  </a:cubicBezTo>
                  <a:cubicBezTo>
                    <a:pt x="145" y="1236"/>
                    <a:pt x="143" y="1240"/>
                    <a:pt x="144" y="1244"/>
                  </a:cubicBezTo>
                  <a:cubicBezTo>
                    <a:pt x="145" y="1248"/>
                    <a:pt x="149" y="1248"/>
                    <a:pt x="150" y="1253"/>
                  </a:cubicBezTo>
                  <a:cubicBezTo>
                    <a:pt x="152" y="1258"/>
                    <a:pt x="149" y="1268"/>
                    <a:pt x="148" y="1278"/>
                  </a:cubicBezTo>
                  <a:cubicBezTo>
                    <a:pt x="145" y="1318"/>
                    <a:pt x="130" y="1348"/>
                    <a:pt x="120" y="1384"/>
                  </a:cubicBezTo>
                  <a:cubicBezTo>
                    <a:pt x="116" y="1398"/>
                    <a:pt x="115" y="1414"/>
                    <a:pt x="113" y="1430"/>
                  </a:cubicBezTo>
                  <a:cubicBezTo>
                    <a:pt x="109" y="1461"/>
                    <a:pt x="103" y="1492"/>
                    <a:pt x="99" y="1523"/>
                  </a:cubicBezTo>
                  <a:cubicBezTo>
                    <a:pt x="97" y="1539"/>
                    <a:pt x="95" y="1555"/>
                    <a:pt x="93" y="1571"/>
                  </a:cubicBezTo>
                  <a:cubicBezTo>
                    <a:pt x="91" y="1587"/>
                    <a:pt x="91" y="1604"/>
                    <a:pt x="88" y="1619"/>
                  </a:cubicBezTo>
                  <a:cubicBezTo>
                    <a:pt x="86" y="1629"/>
                    <a:pt x="79" y="1638"/>
                    <a:pt x="83" y="1647"/>
                  </a:cubicBezTo>
                  <a:cubicBezTo>
                    <a:pt x="71" y="1652"/>
                    <a:pt x="58" y="1660"/>
                    <a:pt x="43" y="1665"/>
                  </a:cubicBezTo>
                  <a:cubicBezTo>
                    <a:pt x="29" y="1669"/>
                    <a:pt x="11" y="1669"/>
                    <a:pt x="0" y="1679"/>
                  </a:cubicBezTo>
                  <a:cubicBezTo>
                    <a:pt x="0" y="1694"/>
                    <a:pt x="2" y="1708"/>
                    <a:pt x="5" y="1720"/>
                  </a:cubicBezTo>
                  <a:cubicBezTo>
                    <a:pt x="42" y="1736"/>
                    <a:pt x="89" y="1724"/>
                    <a:pt x="125" y="1716"/>
                  </a:cubicBezTo>
                  <a:cubicBezTo>
                    <a:pt x="164" y="1707"/>
                    <a:pt x="203" y="1699"/>
                    <a:pt x="239" y="1690"/>
                  </a:cubicBezTo>
                  <a:cubicBezTo>
                    <a:pt x="242" y="1687"/>
                    <a:pt x="240" y="1684"/>
                    <a:pt x="240" y="1679"/>
                  </a:cubicBezTo>
                  <a:cubicBezTo>
                    <a:pt x="242" y="1676"/>
                    <a:pt x="250" y="1678"/>
                    <a:pt x="251" y="1674"/>
                  </a:cubicBezTo>
                  <a:cubicBezTo>
                    <a:pt x="248" y="1643"/>
                    <a:pt x="238" y="1612"/>
                    <a:pt x="238" y="1581"/>
                  </a:cubicBezTo>
                  <a:cubicBezTo>
                    <a:pt x="238" y="1557"/>
                    <a:pt x="244" y="1533"/>
                    <a:pt x="247" y="1509"/>
                  </a:cubicBezTo>
                  <a:cubicBezTo>
                    <a:pt x="250" y="1484"/>
                    <a:pt x="251" y="1460"/>
                    <a:pt x="254" y="1436"/>
                  </a:cubicBezTo>
                  <a:cubicBezTo>
                    <a:pt x="260" y="1387"/>
                    <a:pt x="268" y="1339"/>
                    <a:pt x="265" y="1287"/>
                  </a:cubicBezTo>
                  <a:cubicBezTo>
                    <a:pt x="264" y="1272"/>
                    <a:pt x="258" y="1260"/>
                    <a:pt x="257" y="1245"/>
                  </a:cubicBezTo>
                  <a:cubicBezTo>
                    <a:pt x="257" y="1240"/>
                    <a:pt x="259" y="1236"/>
                    <a:pt x="259" y="1232"/>
                  </a:cubicBezTo>
                  <a:cubicBezTo>
                    <a:pt x="259" y="1227"/>
                    <a:pt x="257" y="1223"/>
                    <a:pt x="257" y="1220"/>
                  </a:cubicBezTo>
                  <a:cubicBezTo>
                    <a:pt x="257" y="1208"/>
                    <a:pt x="259" y="1197"/>
                    <a:pt x="260" y="1186"/>
                  </a:cubicBezTo>
                  <a:cubicBezTo>
                    <a:pt x="261" y="1181"/>
                    <a:pt x="260" y="1176"/>
                    <a:pt x="260" y="1172"/>
                  </a:cubicBezTo>
                  <a:cubicBezTo>
                    <a:pt x="264" y="1106"/>
                    <a:pt x="289" y="1045"/>
                    <a:pt x="293" y="980"/>
                  </a:cubicBezTo>
                  <a:cubicBezTo>
                    <a:pt x="300" y="989"/>
                    <a:pt x="300" y="1000"/>
                    <a:pt x="303" y="1010"/>
                  </a:cubicBezTo>
                  <a:cubicBezTo>
                    <a:pt x="318" y="1061"/>
                    <a:pt x="325" y="1118"/>
                    <a:pt x="340" y="1170"/>
                  </a:cubicBezTo>
                  <a:cubicBezTo>
                    <a:pt x="346" y="1191"/>
                    <a:pt x="349" y="1213"/>
                    <a:pt x="355" y="1233"/>
                  </a:cubicBezTo>
                  <a:cubicBezTo>
                    <a:pt x="357" y="1240"/>
                    <a:pt x="366" y="1246"/>
                    <a:pt x="369" y="1254"/>
                  </a:cubicBezTo>
                  <a:cubicBezTo>
                    <a:pt x="375" y="1265"/>
                    <a:pt x="379" y="1281"/>
                    <a:pt x="381" y="1296"/>
                  </a:cubicBezTo>
                  <a:cubicBezTo>
                    <a:pt x="384" y="1311"/>
                    <a:pt x="385" y="1327"/>
                    <a:pt x="387" y="1344"/>
                  </a:cubicBezTo>
                  <a:cubicBezTo>
                    <a:pt x="395" y="1404"/>
                    <a:pt x="416" y="1461"/>
                    <a:pt x="426" y="1520"/>
                  </a:cubicBezTo>
                  <a:cubicBezTo>
                    <a:pt x="432" y="1550"/>
                    <a:pt x="438" y="1586"/>
                    <a:pt x="435" y="1618"/>
                  </a:cubicBezTo>
                  <a:cubicBezTo>
                    <a:pt x="434" y="1630"/>
                    <a:pt x="425" y="1649"/>
                    <a:pt x="443" y="1651"/>
                  </a:cubicBezTo>
                  <a:cubicBezTo>
                    <a:pt x="445" y="1678"/>
                    <a:pt x="438" y="1702"/>
                    <a:pt x="447" y="1724"/>
                  </a:cubicBezTo>
                  <a:cubicBezTo>
                    <a:pt x="451" y="1733"/>
                    <a:pt x="463" y="1744"/>
                    <a:pt x="473" y="1747"/>
                  </a:cubicBezTo>
                  <a:cubicBezTo>
                    <a:pt x="499" y="1754"/>
                    <a:pt x="537" y="1742"/>
                    <a:pt x="542" y="1724"/>
                  </a:cubicBezTo>
                  <a:cubicBezTo>
                    <a:pt x="546" y="1713"/>
                    <a:pt x="543" y="1697"/>
                    <a:pt x="540" y="1687"/>
                  </a:cubicBezTo>
                  <a:cubicBezTo>
                    <a:pt x="537" y="1671"/>
                    <a:pt x="529" y="1656"/>
                    <a:pt x="526" y="1642"/>
                  </a:cubicBezTo>
                  <a:cubicBezTo>
                    <a:pt x="532" y="1638"/>
                    <a:pt x="544" y="1640"/>
                    <a:pt x="549" y="1636"/>
                  </a:cubicBezTo>
                  <a:cubicBezTo>
                    <a:pt x="551" y="1562"/>
                    <a:pt x="528" y="1493"/>
                    <a:pt x="517" y="1424"/>
                  </a:cubicBezTo>
                  <a:close/>
                  <a:moveTo>
                    <a:pt x="401" y="241"/>
                  </a:moveTo>
                  <a:cubicBezTo>
                    <a:pt x="402" y="242"/>
                    <a:pt x="402" y="245"/>
                    <a:pt x="402" y="245"/>
                  </a:cubicBezTo>
                  <a:cubicBezTo>
                    <a:pt x="400" y="246"/>
                    <a:pt x="400" y="242"/>
                    <a:pt x="401" y="241"/>
                  </a:cubicBezTo>
                  <a:close/>
                  <a:moveTo>
                    <a:pt x="406" y="271"/>
                  </a:moveTo>
                  <a:cubicBezTo>
                    <a:pt x="408" y="269"/>
                    <a:pt x="409" y="268"/>
                    <a:pt x="411" y="267"/>
                  </a:cubicBezTo>
                  <a:cubicBezTo>
                    <a:pt x="412" y="269"/>
                    <a:pt x="409" y="275"/>
                    <a:pt x="408" y="277"/>
                  </a:cubicBezTo>
                  <a:cubicBezTo>
                    <a:pt x="406" y="277"/>
                    <a:pt x="406" y="273"/>
                    <a:pt x="406" y="271"/>
                  </a:cubicBezTo>
                  <a:close/>
                  <a:moveTo>
                    <a:pt x="421" y="287"/>
                  </a:moveTo>
                  <a:cubicBezTo>
                    <a:pt x="419" y="291"/>
                    <a:pt x="414" y="287"/>
                    <a:pt x="413" y="283"/>
                  </a:cubicBezTo>
                  <a:cubicBezTo>
                    <a:pt x="416" y="283"/>
                    <a:pt x="422" y="282"/>
                    <a:pt x="421" y="287"/>
                  </a:cubicBezTo>
                  <a:close/>
                  <a:moveTo>
                    <a:pt x="416" y="260"/>
                  </a:moveTo>
                  <a:cubicBezTo>
                    <a:pt x="416" y="259"/>
                    <a:pt x="418" y="260"/>
                    <a:pt x="418" y="261"/>
                  </a:cubicBezTo>
                  <a:cubicBezTo>
                    <a:pt x="416" y="261"/>
                    <a:pt x="417" y="260"/>
                    <a:pt x="416" y="260"/>
                  </a:cubicBezTo>
                  <a:close/>
                  <a:moveTo>
                    <a:pt x="419" y="254"/>
                  </a:moveTo>
                  <a:cubicBezTo>
                    <a:pt x="417" y="254"/>
                    <a:pt x="415" y="254"/>
                    <a:pt x="414" y="252"/>
                  </a:cubicBezTo>
                  <a:cubicBezTo>
                    <a:pt x="418" y="249"/>
                    <a:pt x="420" y="237"/>
                    <a:pt x="426" y="242"/>
                  </a:cubicBezTo>
                  <a:cubicBezTo>
                    <a:pt x="424" y="247"/>
                    <a:pt x="420" y="249"/>
                    <a:pt x="419" y="254"/>
                  </a:cubicBezTo>
                  <a:close/>
                  <a:moveTo>
                    <a:pt x="434" y="229"/>
                  </a:moveTo>
                  <a:cubicBezTo>
                    <a:pt x="435" y="228"/>
                    <a:pt x="435" y="229"/>
                    <a:pt x="435" y="229"/>
                  </a:cubicBezTo>
                  <a:cubicBezTo>
                    <a:pt x="435" y="233"/>
                    <a:pt x="433" y="234"/>
                    <a:pt x="431" y="236"/>
                  </a:cubicBezTo>
                  <a:cubicBezTo>
                    <a:pt x="428" y="235"/>
                    <a:pt x="425" y="233"/>
                    <a:pt x="423" y="231"/>
                  </a:cubicBezTo>
                  <a:cubicBezTo>
                    <a:pt x="425" y="230"/>
                    <a:pt x="431" y="231"/>
                    <a:pt x="434" y="229"/>
                  </a:cubicBezTo>
                  <a:close/>
                  <a:moveTo>
                    <a:pt x="423" y="204"/>
                  </a:moveTo>
                  <a:cubicBezTo>
                    <a:pt x="421" y="204"/>
                    <a:pt x="420" y="203"/>
                    <a:pt x="419" y="202"/>
                  </a:cubicBezTo>
                  <a:cubicBezTo>
                    <a:pt x="419" y="194"/>
                    <a:pt x="425" y="200"/>
                    <a:pt x="423" y="204"/>
                  </a:cubicBezTo>
                  <a:close/>
                  <a:moveTo>
                    <a:pt x="417" y="159"/>
                  </a:moveTo>
                  <a:cubicBezTo>
                    <a:pt x="422" y="159"/>
                    <a:pt x="420" y="166"/>
                    <a:pt x="419" y="169"/>
                  </a:cubicBezTo>
                  <a:cubicBezTo>
                    <a:pt x="417" y="167"/>
                    <a:pt x="416" y="162"/>
                    <a:pt x="417" y="159"/>
                  </a:cubicBezTo>
                  <a:close/>
                  <a:moveTo>
                    <a:pt x="421" y="214"/>
                  </a:moveTo>
                  <a:cubicBezTo>
                    <a:pt x="420" y="219"/>
                    <a:pt x="420" y="226"/>
                    <a:pt x="416" y="228"/>
                  </a:cubicBezTo>
                  <a:cubicBezTo>
                    <a:pt x="411" y="227"/>
                    <a:pt x="411" y="221"/>
                    <a:pt x="410" y="215"/>
                  </a:cubicBezTo>
                  <a:cubicBezTo>
                    <a:pt x="413" y="210"/>
                    <a:pt x="417" y="210"/>
                    <a:pt x="421" y="214"/>
                  </a:cubicBezTo>
                  <a:close/>
                  <a:moveTo>
                    <a:pt x="412" y="162"/>
                  </a:moveTo>
                  <a:cubicBezTo>
                    <a:pt x="411" y="163"/>
                    <a:pt x="409" y="160"/>
                    <a:pt x="409" y="158"/>
                  </a:cubicBezTo>
                  <a:cubicBezTo>
                    <a:pt x="411" y="156"/>
                    <a:pt x="412" y="161"/>
                    <a:pt x="412" y="162"/>
                  </a:cubicBezTo>
                  <a:close/>
                  <a:moveTo>
                    <a:pt x="406" y="224"/>
                  </a:moveTo>
                  <a:cubicBezTo>
                    <a:pt x="408" y="225"/>
                    <a:pt x="409" y="228"/>
                    <a:pt x="410" y="230"/>
                  </a:cubicBezTo>
                  <a:cubicBezTo>
                    <a:pt x="413" y="232"/>
                    <a:pt x="416" y="234"/>
                    <a:pt x="418" y="238"/>
                  </a:cubicBezTo>
                  <a:cubicBezTo>
                    <a:pt x="416" y="243"/>
                    <a:pt x="414" y="247"/>
                    <a:pt x="410" y="249"/>
                  </a:cubicBezTo>
                  <a:cubicBezTo>
                    <a:pt x="403" y="246"/>
                    <a:pt x="404" y="231"/>
                    <a:pt x="406" y="224"/>
                  </a:cubicBezTo>
                  <a:close/>
                  <a:moveTo>
                    <a:pt x="405" y="215"/>
                  </a:moveTo>
                  <a:cubicBezTo>
                    <a:pt x="404" y="219"/>
                    <a:pt x="403" y="222"/>
                    <a:pt x="401" y="225"/>
                  </a:cubicBezTo>
                  <a:cubicBezTo>
                    <a:pt x="400" y="225"/>
                    <a:pt x="399" y="225"/>
                    <a:pt x="399" y="225"/>
                  </a:cubicBezTo>
                  <a:cubicBezTo>
                    <a:pt x="398" y="223"/>
                    <a:pt x="397" y="221"/>
                    <a:pt x="397" y="218"/>
                  </a:cubicBezTo>
                  <a:cubicBezTo>
                    <a:pt x="399" y="216"/>
                    <a:pt x="402" y="213"/>
                    <a:pt x="405" y="215"/>
                  </a:cubicBezTo>
                  <a:close/>
                  <a:moveTo>
                    <a:pt x="392" y="67"/>
                  </a:moveTo>
                  <a:cubicBezTo>
                    <a:pt x="392" y="69"/>
                    <a:pt x="392" y="68"/>
                    <a:pt x="391" y="70"/>
                  </a:cubicBezTo>
                  <a:cubicBezTo>
                    <a:pt x="388" y="74"/>
                    <a:pt x="381" y="72"/>
                    <a:pt x="383" y="66"/>
                  </a:cubicBezTo>
                  <a:cubicBezTo>
                    <a:pt x="385" y="65"/>
                    <a:pt x="390" y="66"/>
                    <a:pt x="392" y="67"/>
                  </a:cubicBezTo>
                  <a:close/>
                  <a:moveTo>
                    <a:pt x="385" y="55"/>
                  </a:moveTo>
                  <a:cubicBezTo>
                    <a:pt x="387" y="57"/>
                    <a:pt x="390" y="57"/>
                    <a:pt x="390" y="61"/>
                  </a:cubicBezTo>
                  <a:cubicBezTo>
                    <a:pt x="389" y="62"/>
                    <a:pt x="385" y="61"/>
                    <a:pt x="384" y="60"/>
                  </a:cubicBezTo>
                  <a:cubicBezTo>
                    <a:pt x="384" y="56"/>
                    <a:pt x="382" y="54"/>
                    <a:pt x="381" y="51"/>
                  </a:cubicBezTo>
                  <a:cubicBezTo>
                    <a:pt x="383" y="50"/>
                    <a:pt x="384" y="54"/>
                    <a:pt x="385" y="55"/>
                  </a:cubicBezTo>
                  <a:close/>
                  <a:moveTo>
                    <a:pt x="383" y="38"/>
                  </a:moveTo>
                  <a:cubicBezTo>
                    <a:pt x="383" y="39"/>
                    <a:pt x="383" y="42"/>
                    <a:pt x="383" y="43"/>
                  </a:cubicBezTo>
                  <a:cubicBezTo>
                    <a:pt x="381" y="43"/>
                    <a:pt x="379" y="38"/>
                    <a:pt x="383" y="38"/>
                  </a:cubicBezTo>
                  <a:close/>
                  <a:moveTo>
                    <a:pt x="341" y="20"/>
                  </a:moveTo>
                  <a:cubicBezTo>
                    <a:pt x="339" y="19"/>
                    <a:pt x="340" y="16"/>
                    <a:pt x="339" y="15"/>
                  </a:cubicBezTo>
                  <a:cubicBezTo>
                    <a:pt x="339" y="15"/>
                    <a:pt x="341" y="18"/>
                    <a:pt x="341" y="20"/>
                  </a:cubicBezTo>
                  <a:close/>
                  <a:moveTo>
                    <a:pt x="188" y="267"/>
                  </a:moveTo>
                  <a:cubicBezTo>
                    <a:pt x="181" y="273"/>
                    <a:pt x="174" y="265"/>
                    <a:pt x="172" y="259"/>
                  </a:cubicBezTo>
                  <a:cubicBezTo>
                    <a:pt x="172" y="258"/>
                    <a:pt x="172" y="256"/>
                    <a:pt x="173" y="255"/>
                  </a:cubicBezTo>
                  <a:cubicBezTo>
                    <a:pt x="178" y="259"/>
                    <a:pt x="184" y="261"/>
                    <a:pt x="188" y="267"/>
                  </a:cubicBezTo>
                  <a:close/>
                  <a:moveTo>
                    <a:pt x="178" y="253"/>
                  </a:moveTo>
                  <a:cubicBezTo>
                    <a:pt x="182" y="251"/>
                    <a:pt x="185" y="258"/>
                    <a:pt x="188" y="260"/>
                  </a:cubicBezTo>
                  <a:cubicBezTo>
                    <a:pt x="185" y="259"/>
                    <a:pt x="181" y="256"/>
                    <a:pt x="178" y="253"/>
                  </a:cubicBezTo>
                  <a:close/>
                  <a:moveTo>
                    <a:pt x="176" y="307"/>
                  </a:moveTo>
                  <a:cubicBezTo>
                    <a:pt x="175" y="305"/>
                    <a:pt x="174" y="303"/>
                    <a:pt x="173" y="301"/>
                  </a:cubicBezTo>
                  <a:cubicBezTo>
                    <a:pt x="175" y="300"/>
                    <a:pt x="177" y="301"/>
                    <a:pt x="178" y="301"/>
                  </a:cubicBezTo>
                  <a:cubicBezTo>
                    <a:pt x="179" y="302"/>
                    <a:pt x="179" y="303"/>
                    <a:pt x="180" y="304"/>
                  </a:cubicBezTo>
                  <a:cubicBezTo>
                    <a:pt x="178" y="305"/>
                    <a:pt x="177" y="306"/>
                    <a:pt x="176" y="307"/>
                  </a:cubicBezTo>
                  <a:close/>
                  <a:moveTo>
                    <a:pt x="182" y="275"/>
                  </a:moveTo>
                  <a:cubicBezTo>
                    <a:pt x="182" y="275"/>
                    <a:pt x="182" y="274"/>
                    <a:pt x="182" y="274"/>
                  </a:cubicBezTo>
                  <a:cubicBezTo>
                    <a:pt x="182" y="272"/>
                    <a:pt x="185" y="272"/>
                    <a:pt x="187" y="272"/>
                  </a:cubicBezTo>
                  <a:cubicBezTo>
                    <a:pt x="187" y="274"/>
                    <a:pt x="185" y="275"/>
                    <a:pt x="182" y="275"/>
                  </a:cubicBezTo>
                  <a:close/>
                  <a:moveTo>
                    <a:pt x="176" y="269"/>
                  </a:moveTo>
                  <a:cubicBezTo>
                    <a:pt x="175" y="270"/>
                    <a:pt x="174" y="271"/>
                    <a:pt x="172" y="271"/>
                  </a:cubicBezTo>
                  <a:cubicBezTo>
                    <a:pt x="172" y="267"/>
                    <a:pt x="174" y="268"/>
                    <a:pt x="176" y="269"/>
                  </a:cubicBezTo>
                  <a:close/>
                  <a:moveTo>
                    <a:pt x="171" y="275"/>
                  </a:moveTo>
                  <a:cubicBezTo>
                    <a:pt x="171" y="274"/>
                    <a:pt x="171" y="274"/>
                    <a:pt x="171" y="274"/>
                  </a:cubicBezTo>
                  <a:cubicBezTo>
                    <a:pt x="172" y="274"/>
                    <a:pt x="172" y="273"/>
                    <a:pt x="172" y="273"/>
                  </a:cubicBezTo>
                  <a:cubicBezTo>
                    <a:pt x="173" y="273"/>
                    <a:pt x="172" y="275"/>
                    <a:pt x="171" y="275"/>
                  </a:cubicBezTo>
                  <a:close/>
                  <a:moveTo>
                    <a:pt x="176" y="279"/>
                  </a:moveTo>
                  <a:cubicBezTo>
                    <a:pt x="175" y="281"/>
                    <a:pt x="173" y="281"/>
                    <a:pt x="171" y="281"/>
                  </a:cubicBezTo>
                  <a:cubicBezTo>
                    <a:pt x="171" y="279"/>
                    <a:pt x="174" y="279"/>
                    <a:pt x="176" y="279"/>
                  </a:cubicBezTo>
                  <a:close/>
                  <a:moveTo>
                    <a:pt x="174" y="294"/>
                  </a:moveTo>
                  <a:cubicBezTo>
                    <a:pt x="171" y="295"/>
                    <a:pt x="170" y="295"/>
                    <a:pt x="167" y="295"/>
                  </a:cubicBezTo>
                  <a:cubicBezTo>
                    <a:pt x="167" y="289"/>
                    <a:pt x="173" y="291"/>
                    <a:pt x="174" y="294"/>
                  </a:cubicBezTo>
                  <a:close/>
                  <a:moveTo>
                    <a:pt x="169" y="308"/>
                  </a:moveTo>
                  <a:cubicBezTo>
                    <a:pt x="168" y="309"/>
                    <a:pt x="166" y="301"/>
                    <a:pt x="168" y="300"/>
                  </a:cubicBezTo>
                  <a:cubicBezTo>
                    <a:pt x="168" y="301"/>
                    <a:pt x="168" y="306"/>
                    <a:pt x="169" y="308"/>
                  </a:cubicBezTo>
                  <a:close/>
                  <a:moveTo>
                    <a:pt x="188" y="235"/>
                  </a:moveTo>
                  <a:cubicBezTo>
                    <a:pt x="188" y="238"/>
                    <a:pt x="187" y="239"/>
                    <a:pt x="185" y="240"/>
                  </a:cubicBezTo>
                  <a:cubicBezTo>
                    <a:pt x="181" y="236"/>
                    <a:pt x="181" y="226"/>
                    <a:pt x="178" y="221"/>
                  </a:cubicBezTo>
                  <a:cubicBezTo>
                    <a:pt x="182" y="224"/>
                    <a:pt x="186" y="229"/>
                    <a:pt x="188" y="235"/>
                  </a:cubicBezTo>
                  <a:close/>
                  <a:moveTo>
                    <a:pt x="176" y="207"/>
                  </a:moveTo>
                  <a:cubicBezTo>
                    <a:pt x="175" y="205"/>
                    <a:pt x="177" y="200"/>
                    <a:pt x="179" y="200"/>
                  </a:cubicBezTo>
                  <a:cubicBezTo>
                    <a:pt x="179" y="204"/>
                    <a:pt x="177" y="206"/>
                    <a:pt x="176" y="207"/>
                  </a:cubicBezTo>
                  <a:close/>
                  <a:moveTo>
                    <a:pt x="178" y="235"/>
                  </a:moveTo>
                  <a:cubicBezTo>
                    <a:pt x="177" y="237"/>
                    <a:pt x="176" y="239"/>
                    <a:pt x="174" y="239"/>
                  </a:cubicBezTo>
                  <a:cubicBezTo>
                    <a:pt x="173" y="237"/>
                    <a:pt x="173" y="234"/>
                    <a:pt x="173" y="230"/>
                  </a:cubicBezTo>
                  <a:cubicBezTo>
                    <a:pt x="176" y="230"/>
                    <a:pt x="177" y="232"/>
                    <a:pt x="178" y="235"/>
                  </a:cubicBezTo>
                  <a:close/>
                  <a:moveTo>
                    <a:pt x="180" y="91"/>
                  </a:moveTo>
                  <a:cubicBezTo>
                    <a:pt x="180" y="90"/>
                    <a:pt x="180" y="90"/>
                    <a:pt x="181" y="90"/>
                  </a:cubicBezTo>
                  <a:cubicBezTo>
                    <a:pt x="181" y="90"/>
                    <a:pt x="180" y="91"/>
                    <a:pt x="180" y="91"/>
                  </a:cubicBezTo>
                  <a:close/>
                  <a:moveTo>
                    <a:pt x="181" y="82"/>
                  </a:moveTo>
                  <a:cubicBezTo>
                    <a:pt x="181" y="82"/>
                    <a:pt x="181" y="83"/>
                    <a:pt x="181" y="83"/>
                  </a:cubicBezTo>
                  <a:cubicBezTo>
                    <a:pt x="180" y="86"/>
                    <a:pt x="177" y="86"/>
                    <a:pt x="175" y="89"/>
                  </a:cubicBezTo>
                  <a:cubicBezTo>
                    <a:pt x="175" y="84"/>
                    <a:pt x="177" y="82"/>
                    <a:pt x="181" y="82"/>
                  </a:cubicBezTo>
                  <a:close/>
                  <a:moveTo>
                    <a:pt x="174" y="104"/>
                  </a:moveTo>
                  <a:cubicBezTo>
                    <a:pt x="174" y="105"/>
                    <a:pt x="174" y="106"/>
                    <a:pt x="174" y="106"/>
                  </a:cubicBezTo>
                  <a:cubicBezTo>
                    <a:pt x="173" y="106"/>
                    <a:pt x="171" y="107"/>
                    <a:pt x="170" y="106"/>
                  </a:cubicBezTo>
                  <a:cubicBezTo>
                    <a:pt x="171" y="105"/>
                    <a:pt x="172" y="104"/>
                    <a:pt x="174" y="104"/>
                  </a:cubicBezTo>
                  <a:close/>
                  <a:moveTo>
                    <a:pt x="179" y="240"/>
                  </a:moveTo>
                  <a:cubicBezTo>
                    <a:pt x="180" y="240"/>
                    <a:pt x="181" y="241"/>
                    <a:pt x="181" y="243"/>
                  </a:cubicBezTo>
                  <a:cubicBezTo>
                    <a:pt x="181" y="247"/>
                    <a:pt x="176" y="247"/>
                    <a:pt x="172" y="246"/>
                  </a:cubicBezTo>
                  <a:cubicBezTo>
                    <a:pt x="172" y="246"/>
                    <a:pt x="172" y="247"/>
                    <a:pt x="171" y="247"/>
                  </a:cubicBezTo>
                  <a:cubicBezTo>
                    <a:pt x="170" y="250"/>
                    <a:pt x="171" y="254"/>
                    <a:pt x="168" y="254"/>
                  </a:cubicBezTo>
                  <a:cubicBezTo>
                    <a:pt x="166" y="254"/>
                    <a:pt x="166" y="252"/>
                    <a:pt x="165" y="251"/>
                  </a:cubicBezTo>
                  <a:cubicBezTo>
                    <a:pt x="166" y="243"/>
                    <a:pt x="177" y="247"/>
                    <a:pt x="179" y="240"/>
                  </a:cubicBezTo>
                  <a:close/>
                  <a:moveTo>
                    <a:pt x="166" y="232"/>
                  </a:moveTo>
                  <a:cubicBezTo>
                    <a:pt x="166" y="230"/>
                    <a:pt x="165" y="235"/>
                    <a:pt x="166" y="232"/>
                  </a:cubicBezTo>
                  <a:close/>
                  <a:moveTo>
                    <a:pt x="166" y="234"/>
                  </a:moveTo>
                  <a:cubicBezTo>
                    <a:pt x="165" y="234"/>
                    <a:pt x="166" y="234"/>
                    <a:pt x="166" y="234"/>
                  </a:cubicBezTo>
                  <a:close/>
                  <a:moveTo>
                    <a:pt x="158" y="216"/>
                  </a:moveTo>
                  <a:cubicBezTo>
                    <a:pt x="160" y="222"/>
                    <a:pt x="165" y="224"/>
                    <a:pt x="166" y="231"/>
                  </a:cubicBezTo>
                  <a:cubicBezTo>
                    <a:pt x="162" y="228"/>
                    <a:pt x="158" y="223"/>
                    <a:pt x="158" y="216"/>
                  </a:cubicBezTo>
                  <a:close/>
                  <a:moveTo>
                    <a:pt x="164" y="152"/>
                  </a:moveTo>
                  <a:cubicBezTo>
                    <a:pt x="165" y="152"/>
                    <a:pt x="165" y="154"/>
                    <a:pt x="166" y="154"/>
                  </a:cubicBezTo>
                  <a:cubicBezTo>
                    <a:pt x="166" y="156"/>
                    <a:pt x="165" y="156"/>
                    <a:pt x="164" y="156"/>
                  </a:cubicBezTo>
                  <a:cubicBezTo>
                    <a:pt x="163" y="155"/>
                    <a:pt x="163" y="153"/>
                    <a:pt x="164" y="152"/>
                  </a:cubicBezTo>
                  <a:close/>
                  <a:moveTo>
                    <a:pt x="156" y="148"/>
                  </a:moveTo>
                  <a:cubicBezTo>
                    <a:pt x="157" y="148"/>
                    <a:pt x="158" y="147"/>
                    <a:pt x="160" y="147"/>
                  </a:cubicBezTo>
                  <a:cubicBezTo>
                    <a:pt x="160" y="151"/>
                    <a:pt x="160" y="155"/>
                    <a:pt x="156" y="154"/>
                  </a:cubicBezTo>
                  <a:cubicBezTo>
                    <a:pt x="156" y="152"/>
                    <a:pt x="155" y="151"/>
                    <a:pt x="156" y="148"/>
                  </a:cubicBezTo>
                  <a:close/>
                  <a:moveTo>
                    <a:pt x="155" y="174"/>
                  </a:moveTo>
                  <a:cubicBezTo>
                    <a:pt x="157" y="170"/>
                    <a:pt x="163" y="170"/>
                    <a:pt x="165" y="166"/>
                  </a:cubicBezTo>
                  <a:cubicBezTo>
                    <a:pt x="165" y="162"/>
                    <a:pt x="160" y="164"/>
                    <a:pt x="159" y="162"/>
                  </a:cubicBezTo>
                  <a:cubicBezTo>
                    <a:pt x="161" y="160"/>
                    <a:pt x="165" y="162"/>
                    <a:pt x="168" y="160"/>
                  </a:cubicBezTo>
                  <a:cubicBezTo>
                    <a:pt x="170" y="171"/>
                    <a:pt x="162" y="176"/>
                    <a:pt x="156" y="180"/>
                  </a:cubicBezTo>
                  <a:cubicBezTo>
                    <a:pt x="155" y="179"/>
                    <a:pt x="155" y="176"/>
                    <a:pt x="155" y="174"/>
                  </a:cubicBezTo>
                  <a:close/>
                  <a:moveTo>
                    <a:pt x="161" y="194"/>
                  </a:moveTo>
                  <a:cubicBezTo>
                    <a:pt x="158" y="197"/>
                    <a:pt x="153" y="195"/>
                    <a:pt x="153" y="191"/>
                  </a:cubicBezTo>
                  <a:cubicBezTo>
                    <a:pt x="153" y="184"/>
                    <a:pt x="161" y="188"/>
                    <a:pt x="161" y="194"/>
                  </a:cubicBezTo>
                  <a:close/>
                  <a:moveTo>
                    <a:pt x="154" y="212"/>
                  </a:moveTo>
                  <a:cubicBezTo>
                    <a:pt x="154" y="211"/>
                    <a:pt x="152" y="209"/>
                    <a:pt x="151" y="209"/>
                  </a:cubicBezTo>
                  <a:cubicBezTo>
                    <a:pt x="153" y="206"/>
                    <a:pt x="157" y="201"/>
                    <a:pt x="160" y="203"/>
                  </a:cubicBezTo>
                  <a:cubicBezTo>
                    <a:pt x="159" y="207"/>
                    <a:pt x="157" y="210"/>
                    <a:pt x="154" y="212"/>
                  </a:cubicBezTo>
                  <a:close/>
                  <a:moveTo>
                    <a:pt x="149" y="234"/>
                  </a:moveTo>
                  <a:cubicBezTo>
                    <a:pt x="153" y="232"/>
                    <a:pt x="158" y="234"/>
                    <a:pt x="160" y="232"/>
                  </a:cubicBezTo>
                  <a:cubicBezTo>
                    <a:pt x="164" y="240"/>
                    <a:pt x="153" y="239"/>
                    <a:pt x="149" y="242"/>
                  </a:cubicBezTo>
                  <a:cubicBezTo>
                    <a:pt x="148" y="240"/>
                    <a:pt x="148" y="237"/>
                    <a:pt x="149" y="234"/>
                  </a:cubicBezTo>
                  <a:close/>
                  <a:moveTo>
                    <a:pt x="145" y="260"/>
                  </a:moveTo>
                  <a:cubicBezTo>
                    <a:pt x="145" y="256"/>
                    <a:pt x="148" y="255"/>
                    <a:pt x="150" y="252"/>
                  </a:cubicBezTo>
                  <a:cubicBezTo>
                    <a:pt x="154" y="255"/>
                    <a:pt x="161" y="265"/>
                    <a:pt x="155" y="271"/>
                  </a:cubicBezTo>
                  <a:cubicBezTo>
                    <a:pt x="149" y="270"/>
                    <a:pt x="145" y="267"/>
                    <a:pt x="145" y="260"/>
                  </a:cubicBezTo>
                  <a:close/>
                  <a:moveTo>
                    <a:pt x="150" y="291"/>
                  </a:moveTo>
                  <a:cubicBezTo>
                    <a:pt x="151" y="291"/>
                    <a:pt x="151" y="293"/>
                    <a:pt x="151" y="294"/>
                  </a:cubicBezTo>
                  <a:cubicBezTo>
                    <a:pt x="150" y="294"/>
                    <a:pt x="149" y="292"/>
                    <a:pt x="150" y="291"/>
                  </a:cubicBezTo>
                  <a:close/>
                  <a:moveTo>
                    <a:pt x="143" y="311"/>
                  </a:moveTo>
                  <a:cubicBezTo>
                    <a:pt x="146" y="311"/>
                    <a:pt x="155" y="313"/>
                    <a:pt x="157" y="306"/>
                  </a:cubicBezTo>
                  <a:cubicBezTo>
                    <a:pt x="154" y="300"/>
                    <a:pt x="155" y="292"/>
                    <a:pt x="152" y="285"/>
                  </a:cubicBezTo>
                  <a:cubicBezTo>
                    <a:pt x="157" y="284"/>
                    <a:pt x="160" y="281"/>
                    <a:pt x="166" y="281"/>
                  </a:cubicBezTo>
                  <a:cubicBezTo>
                    <a:pt x="165" y="285"/>
                    <a:pt x="166" y="286"/>
                    <a:pt x="166" y="289"/>
                  </a:cubicBezTo>
                  <a:cubicBezTo>
                    <a:pt x="161" y="293"/>
                    <a:pt x="159" y="303"/>
                    <a:pt x="160" y="311"/>
                  </a:cubicBezTo>
                  <a:cubicBezTo>
                    <a:pt x="154" y="311"/>
                    <a:pt x="151" y="313"/>
                    <a:pt x="147" y="317"/>
                  </a:cubicBezTo>
                  <a:cubicBezTo>
                    <a:pt x="145" y="316"/>
                    <a:pt x="145" y="313"/>
                    <a:pt x="143" y="311"/>
                  </a:cubicBezTo>
                  <a:close/>
                  <a:moveTo>
                    <a:pt x="156" y="314"/>
                  </a:moveTo>
                  <a:cubicBezTo>
                    <a:pt x="155" y="315"/>
                    <a:pt x="153" y="316"/>
                    <a:pt x="152" y="317"/>
                  </a:cubicBezTo>
                  <a:cubicBezTo>
                    <a:pt x="152" y="318"/>
                    <a:pt x="152" y="318"/>
                    <a:pt x="151" y="318"/>
                  </a:cubicBezTo>
                  <a:cubicBezTo>
                    <a:pt x="152" y="316"/>
                    <a:pt x="154" y="315"/>
                    <a:pt x="156" y="314"/>
                  </a:cubicBezTo>
                  <a:close/>
                  <a:moveTo>
                    <a:pt x="411" y="625"/>
                  </a:moveTo>
                  <a:cubicBezTo>
                    <a:pt x="405" y="637"/>
                    <a:pt x="401" y="649"/>
                    <a:pt x="396" y="660"/>
                  </a:cubicBezTo>
                  <a:cubicBezTo>
                    <a:pt x="377" y="643"/>
                    <a:pt x="389" y="604"/>
                    <a:pt x="387" y="576"/>
                  </a:cubicBezTo>
                  <a:cubicBezTo>
                    <a:pt x="386" y="566"/>
                    <a:pt x="382" y="556"/>
                    <a:pt x="381" y="546"/>
                  </a:cubicBezTo>
                  <a:cubicBezTo>
                    <a:pt x="379" y="526"/>
                    <a:pt x="388" y="508"/>
                    <a:pt x="396" y="497"/>
                  </a:cubicBezTo>
                  <a:cubicBezTo>
                    <a:pt x="399" y="516"/>
                    <a:pt x="404" y="533"/>
                    <a:pt x="410" y="550"/>
                  </a:cubicBezTo>
                  <a:cubicBezTo>
                    <a:pt x="415" y="564"/>
                    <a:pt x="427" y="581"/>
                    <a:pt x="427" y="591"/>
                  </a:cubicBezTo>
                  <a:cubicBezTo>
                    <a:pt x="427" y="602"/>
                    <a:pt x="416" y="615"/>
                    <a:pt x="411" y="625"/>
                  </a:cubicBezTo>
                  <a:close/>
                </a:path>
              </a:pathLst>
            </a:custGeom>
            <a:grpFill/>
            <a:ln>
              <a:solidFill>
                <a:schemeClr val="tx1">
                  <a:lumMod val="75000"/>
                  <a:lumOff val="25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5"/>
            <p:cNvSpPr>
              <a:spLocks noEditPoints="1"/>
            </p:cNvSpPr>
            <p:nvPr/>
          </p:nvSpPr>
          <p:spPr bwMode="auto">
            <a:xfrm>
              <a:off x="5646281" y="5995513"/>
              <a:ext cx="274607" cy="773892"/>
            </a:xfrm>
            <a:custGeom>
              <a:avLst/>
              <a:gdLst>
                <a:gd name="T0" fmla="*/ 394 w 679"/>
                <a:gd name="T1" fmla="*/ 234 h 1912"/>
                <a:gd name="T2" fmla="*/ 555 w 679"/>
                <a:gd name="T3" fmla="*/ 293 h 1912"/>
                <a:gd name="T4" fmla="*/ 532 w 679"/>
                <a:gd name="T5" fmla="*/ 417 h 1912"/>
                <a:gd name="T6" fmla="*/ 489 w 679"/>
                <a:gd name="T7" fmla="*/ 526 h 1912"/>
                <a:gd name="T8" fmla="*/ 506 w 679"/>
                <a:gd name="T9" fmla="*/ 777 h 1912"/>
                <a:gd name="T10" fmla="*/ 521 w 679"/>
                <a:gd name="T11" fmla="*/ 869 h 1912"/>
                <a:gd name="T12" fmla="*/ 546 w 679"/>
                <a:gd name="T13" fmla="*/ 1003 h 1912"/>
                <a:gd name="T14" fmla="*/ 575 w 679"/>
                <a:gd name="T15" fmla="*/ 1163 h 1912"/>
                <a:gd name="T16" fmla="*/ 593 w 679"/>
                <a:gd name="T17" fmla="*/ 1233 h 1912"/>
                <a:gd name="T18" fmla="*/ 613 w 679"/>
                <a:gd name="T19" fmla="*/ 1368 h 1912"/>
                <a:gd name="T20" fmla="*/ 635 w 679"/>
                <a:gd name="T21" fmla="*/ 1426 h 1912"/>
                <a:gd name="T22" fmla="*/ 645 w 679"/>
                <a:gd name="T23" fmla="*/ 1451 h 1912"/>
                <a:gd name="T24" fmla="*/ 654 w 679"/>
                <a:gd name="T25" fmla="*/ 1529 h 1912"/>
                <a:gd name="T26" fmla="*/ 664 w 679"/>
                <a:gd name="T27" fmla="*/ 1591 h 1912"/>
                <a:gd name="T28" fmla="*/ 611 w 679"/>
                <a:gd name="T29" fmla="*/ 1749 h 1912"/>
                <a:gd name="T30" fmla="*/ 653 w 679"/>
                <a:gd name="T31" fmla="*/ 1841 h 1912"/>
                <a:gd name="T32" fmla="*/ 654 w 679"/>
                <a:gd name="T33" fmla="*/ 1903 h 1912"/>
                <a:gd name="T34" fmla="*/ 614 w 679"/>
                <a:gd name="T35" fmla="*/ 1908 h 1912"/>
                <a:gd name="T36" fmla="*/ 548 w 679"/>
                <a:gd name="T37" fmla="*/ 1851 h 1912"/>
                <a:gd name="T38" fmla="*/ 438 w 679"/>
                <a:gd name="T39" fmla="*/ 1676 h 1912"/>
                <a:gd name="T40" fmla="*/ 429 w 679"/>
                <a:gd name="T41" fmla="*/ 1625 h 1912"/>
                <a:gd name="T42" fmla="*/ 422 w 679"/>
                <a:gd name="T43" fmla="*/ 1551 h 1912"/>
                <a:gd name="T44" fmla="*/ 408 w 679"/>
                <a:gd name="T45" fmla="*/ 1448 h 1912"/>
                <a:gd name="T46" fmla="*/ 384 w 679"/>
                <a:gd name="T47" fmla="*/ 1286 h 1912"/>
                <a:gd name="T48" fmla="*/ 378 w 679"/>
                <a:gd name="T49" fmla="*/ 1199 h 1912"/>
                <a:gd name="T50" fmla="*/ 346 w 679"/>
                <a:gd name="T51" fmla="*/ 1144 h 1912"/>
                <a:gd name="T52" fmla="*/ 343 w 679"/>
                <a:gd name="T53" fmla="*/ 1336 h 1912"/>
                <a:gd name="T54" fmla="*/ 343 w 679"/>
                <a:gd name="T55" fmla="*/ 1444 h 1912"/>
                <a:gd name="T56" fmla="*/ 355 w 679"/>
                <a:gd name="T57" fmla="*/ 1622 h 1912"/>
                <a:gd name="T58" fmla="*/ 281 w 679"/>
                <a:gd name="T59" fmla="*/ 1681 h 1912"/>
                <a:gd name="T60" fmla="*/ 304 w 679"/>
                <a:gd name="T61" fmla="*/ 1826 h 1912"/>
                <a:gd name="T62" fmla="*/ 117 w 679"/>
                <a:gd name="T63" fmla="*/ 1865 h 1912"/>
                <a:gd name="T64" fmla="*/ 143 w 679"/>
                <a:gd name="T65" fmla="*/ 1789 h 1912"/>
                <a:gd name="T66" fmla="*/ 168 w 679"/>
                <a:gd name="T67" fmla="*/ 1763 h 1912"/>
                <a:gd name="T68" fmla="*/ 194 w 679"/>
                <a:gd name="T69" fmla="*/ 1736 h 1912"/>
                <a:gd name="T70" fmla="*/ 208 w 679"/>
                <a:gd name="T71" fmla="*/ 1642 h 1912"/>
                <a:gd name="T72" fmla="*/ 150 w 679"/>
                <a:gd name="T73" fmla="*/ 1597 h 1912"/>
                <a:gd name="T74" fmla="*/ 153 w 679"/>
                <a:gd name="T75" fmla="*/ 1502 h 1912"/>
                <a:gd name="T76" fmla="*/ 153 w 679"/>
                <a:gd name="T77" fmla="*/ 1436 h 1912"/>
                <a:gd name="T78" fmla="*/ 141 w 679"/>
                <a:gd name="T79" fmla="*/ 1244 h 1912"/>
                <a:gd name="T80" fmla="*/ 132 w 679"/>
                <a:gd name="T81" fmla="*/ 1192 h 1912"/>
                <a:gd name="T82" fmla="*/ 139 w 679"/>
                <a:gd name="T83" fmla="*/ 1115 h 1912"/>
                <a:gd name="T84" fmla="*/ 150 w 679"/>
                <a:gd name="T85" fmla="*/ 918 h 1912"/>
                <a:gd name="T86" fmla="*/ 154 w 679"/>
                <a:gd name="T87" fmla="*/ 698 h 1912"/>
                <a:gd name="T88" fmla="*/ 118 w 679"/>
                <a:gd name="T89" fmla="*/ 538 h 1912"/>
                <a:gd name="T90" fmla="*/ 10 w 679"/>
                <a:gd name="T91" fmla="*/ 552 h 1912"/>
                <a:gd name="T92" fmla="*/ 49 w 679"/>
                <a:gd name="T93" fmla="*/ 465 h 1912"/>
                <a:gd name="T94" fmla="*/ 95 w 679"/>
                <a:gd name="T95" fmla="*/ 350 h 1912"/>
                <a:gd name="T96" fmla="*/ 240 w 679"/>
                <a:gd name="T97" fmla="*/ 254 h 1912"/>
                <a:gd name="T98" fmla="*/ 270 w 679"/>
                <a:gd name="T99" fmla="*/ 164 h 1912"/>
                <a:gd name="T100" fmla="*/ 414 w 679"/>
                <a:gd name="T101" fmla="*/ 116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9" h="1912">
                  <a:moveTo>
                    <a:pt x="414" y="116"/>
                  </a:moveTo>
                  <a:cubicBezTo>
                    <a:pt x="419" y="117"/>
                    <a:pt x="423" y="111"/>
                    <a:pt x="427" y="116"/>
                  </a:cubicBezTo>
                  <a:cubicBezTo>
                    <a:pt x="435" y="123"/>
                    <a:pt x="424" y="187"/>
                    <a:pt x="403" y="172"/>
                  </a:cubicBezTo>
                  <a:cubicBezTo>
                    <a:pt x="400" y="194"/>
                    <a:pt x="387" y="210"/>
                    <a:pt x="394" y="234"/>
                  </a:cubicBezTo>
                  <a:cubicBezTo>
                    <a:pt x="402" y="238"/>
                    <a:pt x="413" y="240"/>
                    <a:pt x="422" y="242"/>
                  </a:cubicBezTo>
                  <a:cubicBezTo>
                    <a:pt x="432" y="245"/>
                    <a:pt x="440" y="250"/>
                    <a:pt x="449" y="252"/>
                  </a:cubicBezTo>
                  <a:cubicBezTo>
                    <a:pt x="461" y="253"/>
                    <a:pt x="474" y="250"/>
                    <a:pt x="486" y="252"/>
                  </a:cubicBezTo>
                  <a:cubicBezTo>
                    <a:pt x="514" y="255"/>
                    <a:pt x="542" y="271"/>
                    <a:pt x="555" y="293"/>
                  </a:cubicBezTo>
                  <a:cubicBezTo>
                    <a:pt x="562" y="305"/>
                    <a:pt x="568" y="330"/>
                    <a:pt x="564" y="351"/>
                  </a:cubicBezTo>
                  <a:cubicBezTo>
                    <a:pt x="561" y="368"/>
                    <a:pt x="550" y="382"/>
                    <a:pt x="542" y="394"/>
                  </a:cubicBezTo>
                  <a:cubicBezTo>
                    <a:pt x="539" y="398"/>
                    <a:pt x="534" y="403"/>
                    <a:pt x="532" y="406"/>
                  </a:cubicBezTo>
                  <a:cubicBezTo>
                    <a:pt x="531" y="409"/>
                    <a:pt x="535" y="413"/>
                    <a:pt x="532" y="417"/>
                  </a:cubicBezTo>
                  <a:cubicBezTo>
                    <a:pt x="532" y="417"/>
                    <a:pt x="532" y="417"/>
                    <a:pt x="531" y="418"/>
                  </a:cubicBezTo>
                  <a:cubicBezTo>
                    <a:pt x="528" y="428"/>
                    <a:pt x="518" y="434"/>
                    <a:pt x="514" y="444"/>
                  </a:cubicBezTo>
                  <a:cubicBezTo>
                    <a:pt x="511" y="450"/>
                    <a:pt x="511" y="459"/>
                    <a:pt x="509" y="466"/>
                  </a:cubicBezTo>
                  <a:cubicBezTo>
                    <a:pt x="504" y="485"/>
                    <a:pt x="495" y="505"/>
                    <a:pt x="489" y="526"/>
                  </a:cubicBezTo>
                  <a:cubicBezTo>
                    <a:pt x="480" y="555"/>
                    <a:pt x="476" y="589"/>
                    <a:pt x="474" y="617"/>
                  </a:cubicBezTo>
                  <a:cubicBezTo>
                    <a:pt x="471" y="672"/>
                    <a:pt x="489" y="707"/>
                    <a:pt x="502" y="749"/>
                  </a:cubicBezTo>
                  <a:cubicBezTo>
                    <a:pt x="504" y="755"/>
                    <a:pt x="507" y="762"/>
                    <a:pt x="508" y="768"/>
                  </a:cubicBezTo>
                  <a:cubicBezTo>
                    <a:pt x="508" y="772"/>
                    <a:pt x="505" y="774"/>
                    <a:pt x="506" y="777"/>
                  </a:cubicBezTo>
                  <a:cubicBezTo>
                    <a:pt x="506" y="782"/>
                    <a:pt x="509" y="788"/>
                    <a:pt x="510" y="794"/>
                  </a:cubicBezTo>
                  <a:cubicBezTo>
                    <a:pt x="511" y="799"/>
                    <a:pt x="513" y="805"/>
                    <a:pt x="514" y="810"/>
                  </a:cubicBezTo>
                  <a:cubicBezTo>
                    <a:pt x="516" y="821"/>
                    <a:pt x="519" y="832"/>
                    <a:pt x="521" y="843"/>
                  </a:cubicBezTo>
                  <a:cubicBezTo>
                    <a:pt x="522" y="851"/>
                    <a:pt x="520" y="860"/>
                    <a:pt x="521" y="869"/>
                  </a:cubicBezTo>
                  <a:cubicBezTo>
                    <a:pt x="521" y="874"/>
                    <a:pt x="524" y="880"/>
                    <a:pt x="524" y="885"/>
                  </a:cubicBezTo>
                  <a:cubicBezTo>
                    <a:pt x="525" y="891"/>
                    <a:pt x="522" y="897"/>
                    <a:pt x="522" y="904"/>
                  </a:cubicBezTo>
                  <a:cubicBezTo>
                    <a:pt x="522" y="919"/>
                    <a:pt x="528" y="937"/>
                    <a:pt x="534" y="954"/>
                  </a:cubicBezTo>
                  <a:cubicBezTo>
                    <a:pt x="539" y="970"/>
                    <a:pt x="544" y="986"/>
                    <a:pt x="546" y="1003"/>
                  </a:cubicBezTo>
                  <a:cubicBezTo>
                    <a:pt x="551" y="1030"/>
                    <a:pt x="554" y="1056"/>
                    <a:pt x="562" y="1080"/>
                  </a:cubicBezTo>
                  <a:cubicBezTo>
                    <a:pt x="564" y="1088"/>
                    <a:pt x="568" y="1095"/>
                    <a:pt x="570" y="1103"/>
                  </a:cubicBezTo>
                  <a:cubicBezTo>
                    <a:pt x="573" y="1119"/>
                    <a:pt x="569" y="1136"/>
                    <a:pt x="571" y="1152"/>
                  </a:cubicBezTo>
                  <a:cubicBezTo>
                    <a:pt x="572" y="1156"/>
                    <a:pt x="574" y="1159"/>
                    <a:pt x="575" y="1163"/>
                  </a:cubicBezTo>
                  <a:cubicBezTo>
                    <a:pt x="576" y="1173"/>
                    <a:pt x="575" y="1175"/>
                    <a:pt x="578" y="1182"/>
                  </a:cubicBezTo>
                  <a:cubicBezTo>
                    <a:pt x="581" y="1188"/>
                    <a:pt x="582" y="1193"/>
                    <a:pt x="585" y="1201"/>
                  </a:cubicBezTo>
                  <a:cubicBezTo>
                    <a:pt x="586" y="1202"/>
                    <a:pt x="587" y="1202"/>
                    <a:pt x="587" y="1203"/>
                  </a:cubicBezTo>
                  <a:cubicBezTo>
                    <a:pt x="590" y="1213"/>
                    <a:pt x="590" y="1226"/>
                    <a:pt x="593" y="1233"/>
                  </a:cubicBezTo>
                  <a:cubicBezTo>
                    <a:pt x="594" y="1233"/>
                    <a:pt x="596" y="1236"/>
                    <a:pt x="598" y="1236"/>
                  </a:cubicBezTo>
                  <a:cubicBezTo>
                    <a:pt x="598" y="1244"/>
                    <a:pt x="602" y="1250"/>
                    <a:pt x="603" y="1257"/>
                  </a:cubicBezTo>
                  <a:cubicBezTo>
                    <a:pt x="606" y="1287"/>
                    <a:pt x="600" y="1321"/>
                    <a:pt x="606" y="1347"/>
                  </a:cubicBezTo>
                  <a:cubicBezTo>
                    <a:pt x="608" y="1353"/>
                    <a:pt x="610" y="1362"/>
                    <a:pt x="613" y="1368"/>
                  </a:cubicBezTo>
                  <a:cubicBezTo>
                    <a:pt x="614" y="1370"/>
                    <a:pt x="616" y="1371"/>
                    <a:pt x="617" y="1373"/>
                  </a:cubicBezTo>
                  <a:cubicBezTo>
                    <a:pt x="620" y="1383"/>
                    <a:pt x="619" y="1394"/>
                    <a:pt x="624" y="1402"/>
                  </a:cubicBezTo>
                  <a:cubicBezTo>
                    <a:pt x="624" y="1403"/>
                    <a:pt x="627" y="1405"/>
                    <a:pt x="627" y="1406"/>
                  </a:cubicBezTo>
                  <a:cubicBezTo>
                    <a:pt x="630" y="1413"/>
                    <a:pt x="628" y="1423"/>
                    <a:pt x="635" y="1426"/>
                  </a:cubicBezTo>
                  <a:cubicBezTo>
                    <a:pt x="636" y="1431"/>
                    <a:pt x="636" y="1436"/>
                    <a:pt x="639" y="1441"/>
                  </a:cubicBezTo>
                  <a:cubicBezTo>
                    <a:pt x="639" y="1442"/>
                    <a:pt x="642" y="1443"/>
                    <a:pt x="642" y="1444"/>
                  </a:cubicBezTo>
                  <a:cubicBezTo>
                    <a:pt x="643" y="1446"/>
                    <a:pt x="642" y="1448"/>
                    <a:pt x="642" y="1449"/>
                  </a:cubicBezTo>
                  <a:cubicBezTo>
                    <a:pt x="643" y="1450"/>
                    <a:pt x="644" y="1450"/>
                    <a:pt x="645" y="1451"/>
                  </a:cubicBezTo>
                  <a:cubicBezTo>
                    <a:pt x="645" y="1453"/>
                    <a:pt x="644" y="1455"/>
                    <a:pt x="645" y="1456"/>
                  </a:cubicBezTo>
                  <a:cubicBezTo>
                    <a:pt x="646" y="1458"/>
                    <a:pt x="650" y="1466"/>
                    <a:pt x="651" y="1470"/>
                  </a:cubicBezTo>
                  <a:cubicBezTo>
                    <a:pt x="654" y="1487"/>
                    <a:pt x="650" y="1506"/>
                    <a:pt x="652" y="1523"/>
                  </a:cubicBezTo>
                  <a:cubicBezTo>
                    <a:pt x="652" y="1525"/>
                    <a:pt x="654" y="1526"/>
                    <a:pt x="654" y="1529"/>
                  </a:cubicBezTo>
                  <a:cubicBezTo>
                    <a:pt x="655" y="1534"/>
                    <a:pt x="654" y="1541"/>
                    <a:pt x="655" y="1545"/>
                  </a:cubicBezTo>
                  <a:cubicBezTo>
                    <a:pt x="656" y="1546"/>
                    <a:pt x="657" y="1546"/>
                    <a:pt x="658" y="1547"/>
                  </a:cubicBezTo>
                  <a:cubicBezTo>
                    <a:pt x="659" y="1552"/>
                    <a:pt x="657" y="1555"/>
                    <a:pt x="664" y="1556"/>
                  </a:cubicBezTo>
                  <a:cubicBezTo>
                    <a:pt x="665" y="1567"/>
                    <a:pt x="661" y="1579"/>
                    <a:pt x="664" y="1591"/>
                  </a:cubicBezTo>
                  <a:cubicBezTo>
                    <a:pt x="664" y="1592"/>
                    <a:pt x="667" y="1595"/>
                    <a:pt x="667" y="1595"/>
                  </a:cubicBezTo>
                  <a:cubicBezTo>
                    <a:pt x="673" y="1611"/>
                    <a:pt x="669" y="1643"/>
                    <a:pt x="666" y="1662"/>
                  </a:cubicBezTo>
                  <a:cubicBezTo>
                    <a:pt x="648" y="1666"/>
                    <a:pt x="629" y="1669"/>
                    <a:pt x="610" y="1671"/>
                  </a:cubicBezTo>
                  <a:cubicBezTo>
                    <a:pt x="609" y="1702"/>
                    <a:pt x="602" y="1725"/>
                    <a:pt x="611" y="1749"/>
                  </a:cubicBezTo>
                  <a:cubicBezTo>
                    <a:pt x="614" y="1758"/>
                    <a:pt x="621" y="1767"/>
                    <a:pt x="625" y="1776"/>
                  </a:cubicBezTo>
                  <a:cubicBezTo>
                    <a:pt x="627" y="1781"/>
                    <a:pt x="628" y="1787"/>
                    <a:pt x="630" y="1792"/>
                  </a:cubicBezTo>
                  <a:cubicBezTo>
                    <a:pt x="631" y="1798"/>
                    <a:pt x="630" y="1804"/>
                    <a:pt x="632" y="1810"/>
                  </a:cubicBezTo>
                  <a:cubicBezTo>
                    <a:pt x="635" y="1821"/>
                    <a:pt x="646" y="1831"/>
                    <a:pt x="653" y="1841"/>
                  </a:cubicBezTo>
                  <a:cubicBezTo>
                    <a:pt x="656" y="1846"/>
                    <a:pt x="660" y="1852"/>
                    <a:pt x="664" y="1856"/>
                  </a:cubicBezTo>
                  <a:cubicBezTo>
                    <a:pt x="671" y="1865"/>
                    <a:pt x="677" y="1867"/>
                    <a:pt x="679" y="1881"/>
                  </a:cubicBezTo>
                  <a:cubicBezTo>
                    <a:pt x="679" y="1886"/>
                    <a:pt x="678" y="1891"/>
                    <a:pt x="679" y="1895"/>
                  </a:cubicBezTo>
                  <a:cubicBezTo>
                    <a:pt x="673" y="1901"/>
                    <a:pt x="663" y="1900"/>
                    <a:pt x="654" y="1903"/>
                  </a:cubicBezTo>
                  <a:cubicBezTo>
                    <a:pt x="652" y="1904"/>
                    <a:pt x="649" y="1907"/>
                    <a:pt x="646" y="1908"/>
                  </a:cubicBezTo>
                  <a:cubicBezTo>
                    <a:pt x="644" y="1908"/>
                    <a:pt x="641" y="1907"/>
                    <a:pt x="638" y="1907"/>
                  </a:cubicBezTo>
                  <a:cubicBezTo>
                    <a:pt x="634" y="1907"/>
                    <a:pt x="631" y="1910"/>
                    <a:pt x="628" y="1910"/>
                  </a:cubicBezTo>
                  <a:cubicBezTo>
                    <a:pt x="624" y="1910"/>
                    <a:pt x="619" y="1908"/>
                    <a:pt x="614" y="1908"/>
                  </a:cubicBezTo>
                  <a:cubicBezTo>
                    <a:pt x="609" y="1908"/>
                    <a:pt x="605" y="1911"/>
                    <a:pt x="600" y="1911"/>
                  </a:cubicBezTo>
                  <a:cubicBezTo>
                    <a:pt x="596" y="1912"/>
                    <a:pt x="580" y="1908"/>
                    <a:pt x="573" y="1906"/>
                  </a:cubicBezTo>
                  <a:cubicBezTo>
                    <a:pt x="560" y="1901"/>
                    <a:pt x="547" y="1885"/>
                    <a:pt x="545" y="1868"/>
                  </a:cubicBezTo>
                  <a:cubicBezTo>
                    <a:pt x="545" y="1862"/>
                    <a:pt x="548" y="1857"/>
                    <a:pt x="548" y="1851"/>
                  </a:cubicBezTo>
                  <a:cubicBezTo>
                    <a:pt x="548" y="1839"/>
                    <a:pt x="544" y="1822"/>
                    <a:pt x="542" y="1808"/>
                  </a:cubicBezTo>
                  <a:cubicBezTo>
                    <a:pt x="539" y="1789"/>
                    <a:pt x="531" y="1764"/>
                    <a:pt x="542" y="1746"/>
                  </a:cubicBezTo>
                  <a:cubicBezTo>
                    <a:pt x="551" y="1732"/>
                    <a:pt x="537" y="1696"/>
                    <a:pt x="537" y="1677"/>
                  </a:cubicBezTo>
                  <a:cubicBezTo>
                    <a:pt x="504" y="1677"/>
                    <a:pt x="469" y="1679"/>
                    <a:pt x="438" y="1676"/>
                  </a:cubicBezTo>
                  <a:cubicBezTo>
                    <a:pt x="437" y="1673"/>
                    <a:pt x="438" y="1670"/>
                    <a:pt x="436" y="1667"/>
                  </a:cubicBezTo>
                  <a:cubicBezTo>
                    <a:pt x="436" y="1666"/>
                    <a:pt x="433" y="1667"/>
                    <a:pt x="433" y="1667"/>
                  </a:cubicBezTo>
                  <a:cubicBezTo>
                    <a:pt x="433" y="1666"/>
                    <a:pt x="433" y="1665"/>
                    <a:pt x="433" y="1664"/>
                  </a:cubicBezTo>
                  <a:cubicBezTo>
                    <a:pt x="428" y="1657"/>
                    <a:pt x="431" y="1638"/>
                    <a:pt x="429" y="1625"/>
                  </a:cubicBezTo>
                  <a:cubicBezTo>
                    <a:pt x="429" y="1622"/>
                    <a:pt x="428" y="1621"/>
                    <a:pt x="427" y="1619"/>
                  </a:cubicBezTo>
                  <a:cubicBezTo>
                    <a:pt x="427" y="1616"/>
                    <a:pt x="428" y="1612"/>
                    <a:pt x="427" y="1609"/>
                  </a:cubicBezTo>
                  <a:cubicBezTo>
                    <a:pt x="427" y="1607"/>
                    <a:pt x="424" y="1603"/>
                    <a:pt x="424" y="1600"/>
                  </a:cubicBezTo>
                  <a:cubicBezTo>
                    <a:pt x="421" y="1585"/>
                    <a:pt x="424" y="1568"/>
                    <a:pt x="422" y="1551"/>
                  </a:cubicBezTo>
                  <a:cubicBezTo>
                    <a:pt x="422" y="1542"/>
                    <a:pt x="419" y="1532"/>
                    <a:pt x="419" y="1523"/>
                  </a:cubicBezTo>
                  <a:cubicBezTo>
                    <a:pt x="418" y="1506"/>
                    <a:pt x="423" y="1483"/>
                    <a:pt x="417" y="1474"/>
                  </a:cubicBezTo>
                  <a:cubicBezTo>
                    <a:pt x="416" y="1472"/>
                    <a:pt x="414" y="1471"/>
                    <a:pt x="413" y="1470"/>
                  </a:cubicBezTo>
                  <a:cubicBezTo>
                    <a:pt x="411" y="1465"/>
                    <a:pt x="411" y="1455"/>
                    <a:pt x="408" y="1448"/>
                  </a:cubicBezTo>
                  <a:cubicBezTo>
                    <a:pt x="406" y="1440"/>
                    <a:pt x="407" y="1426"/>
                    <a:pt x="405" y="1414"/>
                  </a:cubicBezTo>
                  <a:cubicBezTo>
                    <a:pt x="402" y="1397"/>
                    <a:pt x="403" y="1366"/>
                    <a:pt x="399" y="1347"/>
                  </a:cubicBezTo>
                  <a:cubicBezTo>
                    <a:pt x="396" y="1333"/>
                    <a:pt x="392" y="1316"/>
                    <a:pt x="387" y="1302"/>
                  </a:cubicBezTo>
                  <a:cubicBezTo>
                    <a:pt x="386" y="1298"/>
                    <a:pt x="385" y="1293"/>
                    <a:pt x="384" y="1286"/>
                  </a:cubicBezTo>
                  <a:cubicBezTo>
                    <a:pt x="383" y="1285"/>
                    <a:pt x="384" y="1282"/>
                    <a:pt x="384" y="1281"/>
                  </a:cubicBezTo>
                  <a:cubicBezTo>
                    <a:pt x="383" y="1279"/>
                    <a:pt x="382" y="1279"/>
                    <a:pt x="381" y="1277"/>
                  </a:cubicBezTo>
                  <a:cubicBezTo>
                    <a:pt x="378" y="1253"/>
                    <a:pt x="385" y="1228"/>
                    <a:pt x="380" y="1204"/>
                  </a:cubicBezTo>
                  <a:cubicBezTo>
                    <a:pt x="380" y="1203"/>
                    <a:pt x="379" y="1200"/>
                    <a:pt x="378" y="1199"/>
                  </a:cubicBezTo>
                  <a:cubicBezTo>
                    <a:pt x="377" y="1197"/>
                    <a:pt x="375" y="1195"/>
                    <a:pt x="374" y="1194"/>
                  </a:cubicBezTo>
                  <a:cubicBezTo>
                    <a:pt x="372" y="1182"/>
                    <a:pt x="376" y="1169"/>
                    <a:pt x="373" y="1158"/>
                  </a:cubicBezTo>
                  <a:cubicBezTo>
                    <a:pt x="362" y="1155"/>
                    <a:pt x="355" y="1148"/>
                    <a:pt x="357" y="1132"/>
                  </a:cubicBezTo>
                  <a:cubicBezTo>
                    <a:pt x="356" y="1135"/>
                    <a:pt x="348" y="1140"/>
                    <a:pt x="346" y="1144"/>
                  </a:cubicBezTo>
                  <a:cubicBezTo>
                    <a:pt x="343" y="1153"/>
                    <a:pt x="346" y="1173"/>
                    <a:pt x="346" y="1189"/>
                  </a:cubicBezTo>
                  <a:cubicBezTo>
                    <a:pt x="346" y="1205"/>
                    <a:pt x="346" y="1220"/>
                    <a:pt x="346" y="1234"/>
                  </a:cubicBezTo>
                  <a:cubicBezTo>
                    <a:pt x="346" y="1264"/>
                    <a:pt x="350" y="1297"/>
                    <a:pt x="346" y="1324"/>
                  </a:cubicBezTo>
                  <a:cubicBezTo>
                    <a:pt x="346" y="1327"/>
                    <a:pt x="343" y="1332"/>
                    <a:pt x="343" y="1336"/>
                  </a:cubicBezTo>
                  <a:cubicBezTo>
                    <a:pt x="342" y="1344"/>
                    <a:pt x="344" y="1352"/>
                    <a:pt x="343" y="1359"/>
                  </a:cubicBezTo>
                  <a:cubicBezTo>
                    <a:pt x="342" y="1364"/>
                    <a:pt x="340" y="1367"/>
                    <a:pt x="339" y="1371"/>
                  </a:cubicBezTo>
                  <a:cubicBezTo>
                    <a:pt x="338" y="1380"/>
                    <a:pt x="339" y="1392"/>
                    <a:pt x="339" y="1403"/>
                  </a:cubicBezTo>
                  <a:cubicBezTo>
                    <a:pt x="339" y="1421"/>
                    <a:pt x="339" y="1434"/>
                    <a:pt x="343" y="1444"/>
                  </a:cubicBezTo>
                  <a:cubicBezTo>
                    <a:pt x="343" y="1445"/>
                    <a:pt x="343" y="1447"/>
                    <a:pt x="344" y="1449"/>
                  </a:cubicBezTo>
                  <a:cubicBezTo>
                    <a:pt x="350" y="1469"/>
                    <a:pt x="351" y="1508"/>
                    <a:pt x="350" y="1538"/>
                  </a:cubicBezTo>
                  <a:cubicBezTo>
                    <a:pt x="348" y="1543"/>
                    <a:pt x="355" y="1538"/>
                    <a:pt x="355" y="1542"/>
                  </a:cubicBezTo>
                  <a:cubicBezTo>
                    <a:pt x="355" y="1568"/>
                    <a:pt x="355" y="1595"/>
                    <a:pt x="355" y="1622"/>
                  </a:cubicBezTo>
                  <a:cubicBezTo>
                    <a:pt x="351" y="1625"/>
                    <a:pt x="347" y="1623"/>
                    <a:pt x="343" y="1624"/>
                  </a:cubicBezTo>
                  <a:cubicBezTo>
                    <a:pt x="342" y="1624"/>
                    <a:pt x="342" y="1625"/>
                    <a:pt x="340" y="1626"/>
                  </a:cubicBezTo>
                  <a:cubicBezTo>
                    <a:pt x="327" y="1630"/>
                    <a:pt x="304" y="1627"/>
                    <a:pt x="283" y="1628"/>
                  </a:cubicBezTo>
                  <a:cubicBezTo>
                    <a:pt x="280" y="1644"/>
                    <a:pt x="278" y="1665"/>
                    <a:pt x="281" y="1681"/>
                  </a:cubicBezTo>
                  <a:cubicBezTo>
                    <a:pt x="284" y="1694"/>
                    <a:pt x="294" y="1700"/>
                    <a:pt x="299" y="1713"/>
                  </a:cubicBezTo>
                  <a:cubicBezTo>
                    <a:pt x="303" y="1722"/>
                    <a:pt x="309" y="1731"/>
                    <a:pt x="311" y="1742"/>
                  </a:cubicBezTo>
                  <a:cubicBezTo>
                    <a:pt x="313" y="1761"/>
                    <a:pt x="308" y="1780"/>
                    <a:pt x="305" y="1798"/>
                  </a:cubicBezTo>
                  <a:cubicBezTo>
                    <a:pt x="324" y="1804"/>
                    <a:pt x="317" y="1817"/>
                    <a:pt x="304" y="1826"/>
                  </a:cubicBezTo>
                  <a:cubicBezTo>
                    <a:pt x="295" y="1831"/>
                    <a:pt x="283" y="1831"/>
                    <a:pt x="273" y="1834"/>
                  </a:cubicBezTo>
                  <a:cubicBezTo>
                    <a:pt x="263" y="1837"/>
                    <a:pt x="253" y="1841"/>
                    <a:pt x="242" y="1845"/>
                  </a:cubicBezTo>
                  <a:cubicBezTo>
                    <a:pt x="219" y="1852"/>
                    <a:pt x="196" y="1859"/>
                    <a:pt x="172" y="1861"/>
                  </a:cubicBezTo>
                  <a:cubicBezTo>
                    <a:pt x="153" y="1863"/>
                    <a:pt x="133" y="1866"/>
                    <a:pt x="117" y="1865"/>
                  </a:cubicBezTo>
                  <a:cubicBezTo>
                    <a:pt x="103" y="1863"/>
                    <a:pt x="82" y="1857"/>
                    <a:pt x="77" y="1851"/>
                  </a:cubicBezTo>
                  <a:cubicBezTo>
                    <a:pt x="71" y="1842"/>
                    <a:pt x="74" y="1821"/>
                    <a:pt x="81" y="1812"/>
                  </a:cubicBezTo>
                  <a:cubicBezTo>
                    <a:pt x="85" y="1807"/>
                    <a:pt x="92" y="1806"/>
                    <a:pt x="102" y="1804"/>
                  </a:cubicBezTo>
                  <a:cubicBezTo>
                    <a:pt x="117" y="1801"/>
                    <a:pt x="130" y="1797"/>
                    <a:pt x="143" y="1789"/>
                  </a:cubicBezTo>
                  <a:cubicBezTo>
                    <a:pt x="145" y="1787"/>
                    <a:pt x="147" y="1783"/>
                    <a:pt x="150" y="1782"/>
                  </a:cubicBezTo>
                  <a:cubicBezTo>
                    <a:pt x="156" y="1777"/>
                    <a:pt x="164" y="1779"/>
                    <a:pt x="165" y="1767"/>
                  </a:cubicBezTo>
                  <a:cubicBezTo>
                    <a:pt x="174" y="1768"/>
                    <a:pt x="177" y="1764"/>
                    <a:pt x="180" y="1759"/>
                  </a:cubicBezTo>
                  <a:cubicBezTo>
                    <a:pt x="178" y="1757"/>
                    <a:pt x="172" y="1766"/>
                    <a:pt x="168" y="1763"/>
                  </a:cubicBezTo>
                  <a:cubicBezTo>
                    <a:pt x="175" y="1757"/>
                    <a:pt x="184" y="1753"/>
                    <a:pt x="193" y="1750"/>
                  </a:cubicBezTo>
                  <a:cubicBezTo>
                    <a:pt x="191" y="1743"/>
                    <a:pt x="201" y="1746"/>
                    <a:pt x="204" y="1741"/>
                  </a:cubicBezTo>
                  <a:cubicBezTo>
                    <a:pt x="201" y="1738"/>
                    <a:pt x="194" y="1743"/>
                    <a:pt x="189" y="1743"/>
                  </a:cubicBezTo>
                  <a:cubicBezTo>
                    <a:pt x="188" y="1740"/>
                    <a:pt x="193" y="1737"/>
                    <a:pt x="194" y="1736"/>
                  </a:cubicBezTo>
                  <a:cubicBezTo>
                    <a:pt x="196" y="1734"/>
                    <a:pt x="199" y="1731"/>
                    <a:pt x="201" y="1730"/>
                  </a:cubicBezTo>
                  <a:cubicBezTo>
                    <a:pt x="204" y="1729"/>
                    <a:pt x="208" y="1730"/>
                    <a:pt x="211" y="1729"/>
                  </a:cubicBezTo>
                  <a:cubicBezTo>
                    <a:pt x="228" y="1719"/>
                    <a:pt x="219" y="1696"/>
                    <a:pt x="215" y="1676"/>
                  </a:cubicBezTo>
                  <a:cubicBezTo>
                    <a:pt x="213" y="1665"/>
                    <a:pt x="210" y="1654"/>
                    <a:pt x="208" y="1642"/>
                  </a:cubicBezTo>
                  <a:cubicBezTo>
                    <a:pt x="191" y="1643"/>
                    <a:pt x="178" y="1640"/>
                    <a:pt x="161" y="1641"/>
                  </a:cubicBezTo>
                  <a:cubicBezTo>
                    <a:pt x="158" y="1637"/>
                    <a:pt x="161" y="1628"/>
                    <a:pt x="157" y="1625"/>
                  </a:cubicBezTo>
                  <a:cubicBezTo>
                    <a:pt x="152" y="1622"/>
                    <a:pt x="155" y="1614"/>
                    <a:pt x="153" y="1606"/>
                  </a:cubicBezTo>
                  <a:cubicBezTo>
                    <a:pt x="153" y="1603"/>
                    <a:pt x="150" y="1599"/>
                    <a:pt x="150" y="1597"/>
                  </a:cubicBezTo>
                  <a:cubicBezTo>
                    <a:pt x="148" y="1587"/>
                    <a:pt x="150" y="1573"/>
                    <a:pt x="150" y="1560"/>
                  </a:cubicBezTo>
                  <a:cubicBezTo>
                    <a:pt x="150" y="1548"/>
                    <a:pt x="148" y="1536"/>
                    <a:pt x="150" y="1525"/>
                  </a:cubicBezTo>
                  <a:cubicBezTo>
                    <a:pt x="150" y="1522"/>
                    <a:pt x="153" y="1519"/>
                    <a:pt x="153" y="1516"/>
                  </a:cubicBezTo>
                  <a:cubicBezTo>
                    <a:pt x="154" y="1511"/>
                    <a:pt x="152" y="1507"/>
                    <a:pt x="153" y="1502"/>
                  </a:cubicBezTo>
                  <a:cubicBezTo>
                    <a:pt x="154" y="1499"/>
                    <a:pt x="156" y="1495"/>
                    <a:pt x="157" y="1492"/>
                  </a:cubicBezTo>
                  <a:cubicBezTo>
                    <a:pt x="158" y="1484"/>
                    <a:pt x="158" y="1469"/>
                    <a:pt x="157" y="1458"/>
                  </a:cubicBezTo>
                  <a:cubicBezTo>
                    <a:pt x="156" y="1455"/>
                    <a:pt x="154" y="1451"/>
                    <a:pt x="153" y="1448"/>
                  </a:cubicBezTo>
                  <a:cubicBezTo>
                    <a:pt x="153" y="1444"/>
                    <a:pt x="154" y="1440"/>
                    <a:pt x="153" y="1436"/>
                  </a:cubicBezTo>
                  <a:cubicBezTo>
                    <a:pt x="152" y="1428"/>
                    <a:pt x="147" y="1421"/>
                    <a:pt x="146" y="1413"/>
                  </a:cubicBezTo>
                  <a:cubicBezTo>
                    <a:pt x="141" y="1357"/>
                    <a:pt x="151" y="1297"/>
                    <a:pt x="146" y="1254"/>
                  </a:cubicBezTo>
                  <a:cubicBezTo>
                    <a:pt x="146" y="1253"/>
                    <a:pt x="145" y="1250"/>
                    <a:pt x="145" y="1249"/>
                  </a:cubicBezTo>
                  <a:cubicBezTo>
                    <a:pt x="144" y="1247"/>
                    <a:pt x="143" y="1246"/>
                    <a:pt x="141" y="1244"/>
                  </a:cubicBezTo>
                  <a:cubicBezTo>
                    <a:pt x="141" y="1243"/>
                    <a:pt x="142" y="1241"/>
                    <a:pt x="141" y="1240"/>
                  </a:cubicBezTo>
                  <a:cubicBezTo>
                    <a:pt x="141" y="1239"/>
                    <a:pt x="139" y="1240"/>
                    <a:pt x="139" y="1238"/>
                  </a:cubicBezTo>
                  <a:cubicBezTo>
                    <a:pt x="138" y="1232"/>
                    <a:pt x="140" y="1221"/>
                    <a:pt x="139" y="1213"/>
                  </a:cubicBezTo>
                  <a:cubicBezTo>
                    <a:pt x="138" y="1206"/>
                    <a:pt x="133" y="1199"/>
                    <a:pt x="132" y="1192"/>
                  </a:cubicBezTo>
                  <a:cubicBezTo>
                    <a:pt x="130" y="1177"/>
                    <a:pt x="130" y="1156"/>
                    <a:pt x="132" y="1146"/>
                  </a:cubicBezTo>
                  <a:cubicBezTo>
                    <a:pt x="133" y="1143"/>
                    <a:pt x="134" y="1142"/>
                    <a:pt x="136" y="1140"/>
                  </a:cubicBezTo>
                  <a:cubicBezTo>
                    <a:pt x="137" y="1138"/>
                    <a:pt x="135" y="1138"/>
                    <a:pt x="137" y="1137"/>
                  </a:cubicBezTo>
                  <a:cubicBezTo>
                    <a:pt x="141" y="1134"/>
                    <a:pt x="138" y="1123"/>
                    <a:pt x="139" y="1115"/>
                  </a:cubicBezTo>
                  <a:cubicBezTo>
                    <a:pt x="140" y="1112"/>
                    <a:pt x="142" y="1109"/>
                    <a:pt x="143" y="1105"/>
                  </a:cubicBezTo>
                  <a:cubicBezTo>
                    <a:pt x="148" y="1078"/>
                    <a:pt x="141" y="1042"/>
                    <a:pt x="143" y="1010"/>
                  </a:cubicBezTo>
                  <a:cubicBezTo>
                    <a:pt x="144" y="985"/>
                    <a:pt x="152" y="960"/>
                    <a:pt x="152" y="939"/>
                  </a:cubicBezTo>
                  <a:cubicBezTo>
                    <a:pt x="152" y="932"/>
                    <a:pt x="150" y="925"/>
                    <a:pt x="150" y="918"/>
                  </a:cubicBezTo>
                  <a:cubicBezTo>
                    <a:pt x="148" y="884"/>
                    <a:pt x="151" y="847"/>
                    <a:pt x="153" y="816"/>
                  </a:cubicBezTo>
                  <a:cubicBezTo>
                    <a:pt x="149" y="812"/>
                    <a:pt x="145" y="809"/>
                    <a:pt x="144" y="803"/>
                  </a:cubicBezTo>
                  <a:cubicBezTo>
                    <a:pt x="142" y="791"/>
                    <a:pt x="141" y="775"/>
                    <a:pt x="143" y="758"/>
                  </a:cubicBezTo>
                  <a:cubicBezTo>
                    <a:pt x="144" y="739"/>
                    <a:pt x="153" y="720"/>
                    <a:pt x="154" y="698"/>
                  </a:cubicBezTo>
                  <a:cubicBezTo>
                    <a:pt x="155" y="683"/>
                    <a:pt x="155" y="665"/>
                    <a:pt x="154" y="651"/>
                  </a:cubicBezTo>
                  <a:cubicBezTo>
                    <a:pt x="152" y="602"/>
                    <a:pt x="162" y="555"/>
                    <a:pt x="147" y="519"/>
                  </a:cubicBezTo>
                  <a:cubicBezTo>
                    <a:pt x="142" y="519"/>
                    <a:pt x="138" y="524"/>
                    <a:pt x="133" y="528"/>
                  </a:cubicBezTo>
                  <a:cubicBezTo>
                    <a:pt x="129" y="531"/>
                    <a:pt x="124" y="535"/>
                    <a:pt x="118" y="538"/>
                  </a:cubicBezTo>
                  <a:cubicBezTo>
                    <a:pt x="108" y="546"/>
                    <a:pt x="96" y="551"/>
                    <a:pt x="85" y="557"/>
                  </a:cubicBezTo>
                  <a:cubicBezTo>
                    <a:pt x="76" y="563"/>
                    <a:pt x="67" y="574"/>
                    <a:pt x="53" y="576"/>
                  </a:cubicBezTo>
                  <a:cubicBezTo>
                    <a:pt x="47" y="577"/>
                    <a:pt x="28" y="576"/>
                    <a:pt x="22" y="574"/>
                  </a:cubicBezTo>
                  <a:cubicBezTo>
                    <a:pt x="16" y="571"/>
                    <a:pt x="11" y="557"/>
                    <a:pt x="10" y="552"/>
                  </a:cubicBezTo>
                  <a:cubicBezTo>
                    <a:pt x="10" y="549"/>
                    <a:pt x="11" y="541"/>
                    <a:pt x="9" y="534"/>
                  </a:cubicBezTo>
                  <a:cubicBezTo>
                    <a:pt x="7" y="519"/>
                    <a:pt x="0" y="510"/>
                    <a:pt x="6" y="495"/>
                  </a:cubicBezTo>
                  <a:cubicBezTo>
                    <a:pt x="10" y="485"/>
                    <a:pt x="21" y="479"/>
                    <a:pt x="33" y="473"/>
                  </a:cubicBezTo>
                  <a:cubicBezTo>
                    <a:pt x="38" y="470"/>
                    <a:pt x="47" y="467"/>
                    <a:pt x="49" y="465"/>
                  </a:cubicBezTo>
                  <a:cubicBezTo>
                    <a:pt x="51" y="462"/>
                    <a:pt x="50" y="451"/>
                    <a:pt x="53" y="446"/>
                  </a:cubicBezTo>
                  <a:cubicBezTo>
                    <a:pt x="59" y="430"/>
                    <a:pt x="79" y="418"/>
                    <a:pt x="72" y="397"/>
                  </a:cubicBezTo>
                  <a:cubicBezTo>
                    <a:pt x="81" y="389"/>
                    <a:pt x="83" y="374"/>
                    <a:pt x="89" y="362"/>
                  </a:cubicBezTo>
                  <a:cubicBezTo>
                    <a:pt x="91" y="358"/>
                    <a:pt x="93" y="354"/>
                    <a:pt x="95" y="350"/>
                  </a:cubicBezTo>
                  <a:cubicBezTo>
                    <a:pt x="100" y="338"/>
                    <a:pt x="105" y="327"/>
                    <a:pt x="113" y="317"/>
                  </a:cubicBezTo>
                  <a:cubicBezTo>
                    <a:pt x="136" y="292"/>
                    <a:pt x="168" y="287"/>
                    <a:pt x="202" y="274"/>
                  </a:cubicBezTo>
                  <a:cubicBezTo>
                    <a:pt x="209" y="271"/>
                    <a:pt x="215" y="267"/>
                    <a:pt x="221" y="263"/>
                  </a:cubicBezTo>
                  <a:cubicBezTo>
                    <a:pt x="227" y="260"/>
                    <a:pt x="234" y="258"/>
                    <a:pt x="240" y="254"/>
                  </a:cubicBezTo>
                  <a:cubicBezTo>
                    <a:pt x="245" y="251"/>
                    <a:pt x="250" y="241"/>
                    <a:pt x="256" y="235"/>
                  </a:cubicBezTo>
                  <a:cubicBezTo>
                    <a:pt x="259" y="233"/>
                    <a:pt x="267" y="230"/>
                    <a:pt x="268" y="228"/>
                  </a:cubicBezTo>
                  <a:cubicBezTo>
                    <a:pt x="270" y="224"/>
                    <a:pt x="273" y="201"/>
                    <a:pt x="274" y="193"/>
                  </a:cubicBezTo>
                  <a:cubicBezTo>
                    <a:pt x="274" y="183"/>
                    <a:pt x="272" y="173"/>
                    <a:pt x="270" y="164"/>
                  </a:cubicBezTo>
                  <a:cubicBezTo>
                    <a:pt x="266" y="163"/>
                    <a:pt x="264" y="165"/>
                    <a:pt x="259" y="162"/>
                  </a:cubicBezTo>
                  <a:cubicBezTo>
                    <a:pt x="246" y="153"/>
                    <a:pt x="242" y="86"/>
                    <a:pt x="266" y="105"/>
                  </a:cubicBezTo>
                  <a:cubicBezTo>
                    <a:pt x="253" y="49"/>
                    <a:pt x="290" y="6"/>
                    <a:pt x="337" y="3"/>
                  </a:cubicBezTo>
                  <a:cubicBezTo>
                    <a:pt x="388" y="0"/>
                    <a:pt x="439" y="54"/>
                    <a:pt x="414" y="116"/>
                  </a:cubicBezTo>
                  <a:close/>
                  <a:moveTo>
                    <a:pt x="199" y="1737"/>
                  </a:moveTo>
                  <a:cubicBezTo>
                    <a:pt x="203" y="1737"/>
                    <a:pt x="206" y="1736"/>
                    <a:pt x="206" y="1732"/>
                  </a:cubicBezTo>
                  <a:cubicBezTo>
                    <a:pt x="201" y="1732"/>
                    <a:pt x="201" y="1735"/>
                    <a:pt x="199" y="1737"/>
                  </a:cubicBezTo>
                  <a:close/>
                </a:path>
              </a:pathLst>
            </a:custGeom>
            <a:grpFill/>
            <a:ln>
              <a:solidFill>
                <a:schemeClr val="tx1">
                  <a:lumMod val="75000"/>
                  <a:lumOff val="25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6"/>
            <p:cNvSpPr>
              <a:spLocks noEditPoints="1"/>
            </p:cNvSpPr>
            <p:nvPr/>
          </p:nvSpPr>
          <p:spPr bwMode="auto">
            <a:xfrm>
              <a:off x="4452338" y="6042728"/>
              <a:ext cx="182348" cy="703884"/>
            </a:xfrm>
            <a:custGeom>
              <a:avLst/>
              <a:gdLst>
                <a:gd name="T0" fmla="*/ 46 w 450"/>
                <a:gd name="T1" fmla="*/ 895 h 1739"/>
                <a:gd name="T2" fmla="*/ 59 w 450"/>
                <a:gd name="T3" fmla="*/ 787 h 1739"/>
                <a:gd name="T4" fmla="*/ 135 w 450"/>
                <a:gd name="T5" fmla="*/ 1195 h 1739"/>
                <a:gd name="T6" fmla="*/ 143 w 450"/>
                <a:gd name="T7" fmla="*/ 1568 h 1739"/>
                <a:gd name="T8" fmla="*/ 141 w 450"/>
                <a:gd name="T9" fmla="*/ 1574 h 1739"/>
                <a:gd name="T10" fmla="*/ 225 w 450"/>
                <a:gd name="T11" fmla="*/ 1723 h 1739"/>
                <a:gd name="T12" fmla="*/ 311 w 450"/>
                <a:gd name="T13" fmla="*/ 1597 h 1739"/>
                <a:gd name="T14" fmla="*/ 316 w 450"/>
                <a:gd name="T15" fmla="*/ 1499 h 1739"/>
                <a:gd name="T16" fmla="*/ 350 w 450"/>
                <a:gd name="T17" fmla="*/ 1130 h 1739"/>
                <a:gd name="T18" fmla="*/ 401 w 450"/>
                <a:gd name="T19" fmla="*/ 928 h 1739"/>
                <a:gd name="T20" fmla="*/ 445 w 450"/>
                <a:gd name="T21" fmla="*/ 918 h 1739"/>
                <a:gd name="T22" fmla="*/ 429 w 450"/>
                <a:gd name="T23" fmla="*/ 600 h 1739"/>
                <a:gd name="T24" fmla="*/ 416 w 450"/>
                <a:gd name="T25" fmla="*/ 348 h 1739"/>
                <a:gd name="T26" fmla="*/ 339 w 450"/>
                <a:gd name="T27" fmla="*/ 254 h 1739"/>
                <a:gd name="T28" fmla="*/ 348 w 450"/>
                <a:gd name="T29" fmla="*/ 252 h 1739"/>
                <a:gd name="T30" fmla="*/ 330 w 450"/>
                <a:gd name="T31" fmla="*/ 220 h 1739"/>
                <a:gd name="T32" fmla="*/ 314 w 450"/>
                <a:gd name="T33" fmla="*/ 150 h 1739"/>
                <a:gd name="T34" fmla="*/ 296 w 450"/>
                <a:gd name="T35" fmla="*/ 107 h 1739"/>
                <a:gd name="T36" fmla="*/ 296 w 450"/>
                <a:gd name="T37" fmla="*/ 106 h 1739"/>
                <a:gd name="T38" fmla="*/ 299 w 450"/>
                <a:gd name="T39" fmla="*/ 103 h 1739"/>
                <a:gd name="T40" fmla="*/ 311 w 450"/>
                <a:gd name="T41" fmla="*/ 39 h 1739"/>
                <a:gd name="T42" fmla="*/ 241 w 450"/>
                <a:gd name="T43" fmla="*/ 24 h 1739"/>
                <a:gd name="T44" fmla="*/ 201 w 450"/>
                <a:gd name="T45" fmla="*/ 2 h 1739"/>
                <a:gd name="T46" fmla="*/ 122 w 450"/>
                <a:gd name="T47" fmla="*/ 60 h 1739"/>
                <a:gd name="T48" fmla="*/ 62 w 450"/>
                <a:gd name="T49" fmla="*/ 104 h 1739"/>
                <a:gd name="T50" fmla="*/ 135 w 450"/>
                <a:gd name="T51" fmla="*/ 176 h 1739"/>
                <a:gd name="T52" fmla="*/ 165 w 450"/>
                <a:gd name="T53" fmla="*/ 262 h 1739"/>
                <a:gd name="T54" fmla="*/ 58 w 450"/>
                <a:gd name="T55" fmla="*/ 410 h 1739"/>
                <a:gd name="T56" fmla="*/ 13 w 450"/>
                <a:gd name="T57" fmla="*/ 784 h 1739"/>
                <a:gd name="T58" fmla="*/ 3 w 450"/>
                <a:gd name="T59" fmla="*/ 955 h 1739"/>
                <a:gd name="T60" fmla="*/ 381 w 450"/>
                <a:gd name="T61" fmla="*/ 733 h 1739"/>
                <a:gd name="T62" fmla="*/ 381 w 450"/>
                <a:gd name="T63" fmla="*/ 733 h 1739"/>
                <a:gd name="T64" fmla="*/ 169 w 450"/>
                <a:gd name="T65" fmla="*/ 250 h 1739"/>
                <a:gd name="T66" fmla="*/ 166 w 450"/>
                <a:gd name="T67" fmla="*/ 261 h 1739"/>
                <a:gd name="T68" fmla="*/ 166 w 450"/>
                <a:gd name="T69" fmla="*/ 227 h 1739"/>
                <a:gd name="T70" fmla="*/ 147 w 450"/>
                <a:gd name="T71" fmla="*/ 190 h 1739"/>
                <a:gd name="T72" fmla="*/ 133 w 450"/>
                <a:gd name="T73" fmla="*/ 156 h 1739"/>
                <a:gd name="T74" fmla="*/ 131 w 450"/>
                <a:gd name="T75" fmla="*/ 150 h 1739"/>
                <a:gd name="T76" fmla="*/ 327 w 450"/>
                <a:gd name="T77" fmla="*/ 189 h 1739"/>
                <a:gd name="T78" fmla="*/ 319 w 450"/>
                <a:gd name="T79" fmla="*/ 177 h 1739"/>
                <a:gd name="T80" fmla="*/ 347 w 450"/>
                <a:gd name="T81" fmla="*/ 248 h 1739"/>
                <a:gd name="T82" fmla="*/ 340 w 450"/>
                <a:gd name="T83" fmla="*/ 273 h 1739"/>
                <a:gd name="T84" fmla="*/ 349 w 450"/>
                <a:gd name="T85" fmla="*/ 272 h 1739"/>
                <a:gd name="T86" fmla="*/ 362 w 450"/>
                <a:gd name="T87" fmla="*/ 275 h 1739"/>
                <a:gd name="T88" fmla="*/ 290 w 450"/>
                <a:gd name="T89" fmla="*/ 254 h 1739"/>
                <a:gd name="T90" fmla="*/ 199 w 450"/>
                <a:gd name="T91" fmla="*/ 1478 h 1739"/>
                <a:gd name="T92" fmla="*/ 214 w 450"/>
                <a:gd name="T93" fmla="*/ 1054 h 1739"/>
                <a:gd name="T94" fmla="*/ 259 w 450"/>
                <a:gd name="T95" fmla="*/ 1260 h 1739"/>
                <a:gd name="T96" fmla="*/ 252 w 450"/>
                <a:gd name="T97" fmla="*/ 1620 h 1739"/>
                <a:gd name="T98" fmla="*/ 221 w 450"/>
                <a:gd name="T99" fmla="*/ 1659 h 1739"/>
                <a:gd name="T100" fmla="*/ 199 w 450"/>
                <a:gd name="T101" fmla="*/ 1564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0" h="1739">
                  <a:moveTo>
                    <a:pt x="3" y="955"/>
                  </a:moveTo>
                  <a:cubicBezTo>
                    <a:pt x="13" y="952"/>
                    <a:pt x="19" y="944"/>
                    <a:pt x="18" y="929"/>
                  </a:cubicBezTo>
                  <a:cubicBezTo>
                    <a:pt x="29" y="933"/>
                    <a:pt x="37" y="951"/>
                    <a:pt x="46" y="961"/>
                  </a:cubicBezTo>
                  <a:cubicBezTo>
                    <a:pt x="60" y="943"/>
                    <a:pt x="42" y="922"/>
                    <a:pt x="35" y="909"/>
                  </a:cubicBezTo>
                  <a:cubicBezTo>
                    <a:pt x="38" y="905"/>
                    <a:pt x="45" y="901"/>
                    <a:pt x="46" y="895"/>
                  </a:cubicBezTo>
                  <a:cubicBezTo>
                    <a:pt x="47" y="891"/>
                    <a:pt x="45" y="886"/>
                    <a:pt x="45" y="879"/>
                  </a:cubicBezTo>
                  <a:cubicBezTo>
                    <a:pt x="46" y="871"/>
                    <a:pt x="49" y="857"/>
                    <a:pt x="51" y="848"/>
                  </a:cubicBezTo>
                  <a:cubicBezTo>
                    <a:pt x="55" y="837"/>
                    <a:pt x="61" y="830"/>
                    <a:pt x="60" y="822"/>
                  </a:cubicBezTo>
                  <a:cubicBezTo>
                    <a:pt x="59" y="807"/>
                    <a:pt x="42" y="805"/>
                    <a:pt x="45" y="789"/>
                  </a:cubicBezTo>
                  <a:cubicBezTo>
                    <a:pt x="47" y="786"/>
                    <a:pt x="56" y="791"/>
                    <a:pt x="59" y="787"/>
                  </a:cubicBezTo>
                  <a:cubicBezTo>
                    <a:pt x="65" y="764"/>
                    <a:pt x="75" y="744"/>
                    <a:pt x="82" y="722"/>
                  </a:cubicBezTo>
                  <a:cubicBezTo>
                    <a:pt x="75" y="793"/>
                    <a:pt x="54" y="863"/>
                    <a:pt x="59" y="951"/>
                  </a:cubicBezTo>
                  <a:cubicBezTo>
                    <a:pt x="69" y="953"/>
                    <a:pt x="77" y="957"/>
                    <a:pt x="87" y="957"/>
                  </a:cubicBezTo>
                  <a:cubicBezTo>
                    <a:pt x="99" y="1015"/>
                    <a:pt x="112" y="1073"/>
                    <a:pt x="125" y="1135"/>
                  </a:cubicBezTo>
                  <a:cubicBezTo>
                    <a:pt x="129" y="1155"/>
                    <a:pt x="135" y="1176"/>
                    <a:pt x="135" y="1195"/>
                  </a:cubicBezTo>
                  <a:cubicBezTo>
                    <a:pt x="134" y="1211"/>
                    <a:pt x="127" y="1227"/>
                    <a:pt x="125" y="1243"/>
                  </a:cubicBezTo>
                  <a:cubicBezTo>
                    <a:pt x="122" y="1260"/>
                    <a:pt x="118" y="1277"/>
                    <a:pt x="118" y="1294"/>
                  </a:cubicBezTo>
                  <a:cubicBezTo>
                    <a:pt x="118" y="1334"/>
                    <a:pt x="128" y="1376"/>
                    <a:pt x="135" y="1416"/>
                  </a:cubicBezTo>
                  <a:cubicBezTo>
                    <a:pt x="138" y="1436"/>
                    <a:pt x="140" y="1457"/>
                    <a:pt x="143" y="1477"/>
                  </a:cubicBezTo>
                  <a:cubicBezTo>
                    <a:pt x="149" y="1511"/>
                    <a:pt x="160" y="1540"/>
                    <a:pt x="143" y="1568"/>
                  </a:cubicBezTo>
                  <a:cubicBezTo>
                    <a:pt x="144" y="1569"/>
                    <a:pt x="144" y="1569"/>
                    <a:pt x="144" y="1569"/>
                  </a:cubicBezTo>
                  <a:cubicBezTo>
                    <a:pt x="143" y="1570"/>
                    <a:pt x="143" y="1570"/>
                    <a:pt x="143" y="1570"/>
                  </a:cubicBezTo>
                  <a:cubicBezTo>
                    <a:pt x="144" y="1570"/>
                    <a:pt x="145" y="1570"/>
                    <a:pt x="146" y="1570"/>
                  </a:cubicBezTo>
                  <a:cubicBezTo>
                    <a:pt x="146" y="1573"/>
                    <a:pt x="142" y="1576"/>
                    <a:pt x="142" y="1574"/>
                  </a:cubicBezTo>
                  <a:cubicBezTo>
                    <a:pt x="141" y="1574"/>
                    <a:pt x="141" y="1574"/>
                    <a:pt x="141" y="1574"/>
                  </a:cubicBezTo>
                  <a:cubicBezTo>
                    <a:pt x="139" y="1574"/>
                    <a:pt x="139" y="1574"/>
                    <a:pt x="139" y="1574"/>
                  </a:cubicBezTo>
                  <a:cubicBezTo>
                    <a:pt x="131" y="1595"/>
                    <a:pt x="136" y="1622"/>
                    <a:pt x="135" y="1646"/>
                  </a:cubicBezTo>
                  <a:cubicBezTo>
                    <a:pt x="134" y="1660"/>
                    <a:pt x="124" y="1673"/>
                    <a:pt x="130" y="1687"/>
                  </a:cubicBezTo>
                  <a:cubicBezTo>
                    <a:pt x="153" y="1699"/>
                    <a:pt x="195" y="1707"/>
                    <a:pt x="226" y="1699"/>
                  </a:cubicBezTo>
                  <a:cubicBezTo>
                    <a:pt x="231" y="1709"/>
                    <a:pt x="221" y="1714"/>
                    <a:pt x="225" y="1723"/>
                  </a:cubicBezTo>
                  <a:cubicBezTo>
                    <a:pt x="232" y="1739"/>
                    <a:pt x="284" y="1727"/>
                    <a:pt x="298" y="1721"/>
                  </a:cubicBezTo>
                  <a:cubicBezTo>
                    <a:pt x="306" y="1719"/>
                    <a:pt x="321" y="1710"/>
                    <a:pt x="323" y="1704"/>
                  </a:cubicBezTo>
                  <a:cubicBezTo>
                    <a:pt x="326" y="1695"/>
                    <a:pt x="318" y="1679"/>
                    <a:pt x="317" y="1669"/>
                  </a:cubicBezTo>
                  <a:cubicBezTo>
                    <a:pt x="315" y="1647"/>
                    <a:pt x="317" y="1614"/>
                    <a:pt x="312" y="1596"/>
                  </a:cubicBezTo>
                  <a:cubicBezTo>
                    <a:pt x="311" y="1597"/>
                    <a:pt x="311" y="1597"/>
                    <a:pt x="311" y="1597"/>
                  </a:cubicBezTo>
                  <a:cubicBezTo>
                    <a:pt x="309" y="1596"/>
                    <a:pt x="309" y="1596"/>
                    <a:pt x="309" y="1596"/>
                  </a:cubicBezTo>
                  <a:cubicBezTo>
                    <a:pt x="307" y="1601"/>
                    <a:pt x="302" y="1590"/>
                    <a:pt x="308" y="1591"/>
                  </a:cubicBezTo>
                  <a:cubicBezTo>
                    <a:pt x="308" y="1590"/>
                    <a:pt x="308" y="1590"/>
                    <a:pt x="308" y="1590"/>
                  </a:cubicBezTo>
                  <a:cubicBezTo>
                    <a:pt x="308" y="1589"/>
                    <a:pt x="308" y="1589"/>
                    <a:pt x="308" y="1589"/>
                  </a:cubicBezTo>
                  <a:cubicBezTo>
                    <a:pt x="295" y="1561"/>
                    <a:pt x="308" y="1528"/>
                    <a:pt x="316" y="1499"/>
                  </a:cubicBezTo>
                  <a:cubicBezTo>
                    <a:pt x="325" y="1464"/>
                    <a:pt x="332" y="1429"/>
                    <a:pt x="342" y="1391"/>
                  </a:cubicBezTo>
                  <a:cubicBezTo>
                    <a:pt x="351" y="1358"/>
                    <a:pt x="360" y="1323"/>
                    <a:pt x="358" y="1276"/>
                  </a:cubicBezTo>
                  <a:cubicBezTo>
                    <a:pt x="357" y="1260"/>
                    <a:pt x="355" y="1244"/>
                    <a:pt x="352" y="1229"/>
                  </a:cubicBezTo>
                  <a:cubicBezTo>
                    <a:pt x="349" y="1217"/>
                    <a:pt x="341" y="1203"/>
                    <a:pt x="339" y="1189"/>
                  </a:cubicBezTo>
                  <a:cubicBezTo>
                    <a:pt x="338" y="1172"/>
                    <a:pt x="347" y="1149"/>
                    <a:pt x="350" y="1130"/>
                  </a:cubicBezTo>
                  <a:cubicBezTo>
                    <a:pt x="359" y="1087"/>
                    <a:pt x="363" y="1053"/>
                    <a:pt x="373" y="1012"/>
                  </a:cubicBezTo>
                  <a:cubicBezTo>
                    <a:pt x="375" y="1004"/>
                    <a:pt x="377" y="993"/>
                    <a:pt x="379" y="983"/>
                  </a:cubicBezTo>
                  <a:cubicBezTo>
                    <a:pt x="381" y="973"/>
                    <a:pt x="381" y="959"/>
                    <a:pt x="384" y="954"/>
                  </a:cubicBezTo>
                  <a:cubicBezTo>
                    <a:pt x="386" y="950"/>
                    <a:pt x="391" y="950"/>
                    <a:pt x="395" y="946"/>
                  </a:cubicBezTo>
                  <a:cubicBezTo>
                    <a:pt x="400" y="941"/>
                    <a:pt x="400" y="934"/>
                    <a:pt x="401" y="928"/>
                  </a:cubicBezTo>
                  <a:cubicBezTo>
                    <a:pt x="410" y="922"/>
                    <a:pt x="420" y="919"/>
                    <a:pt x="427" y="913"/>
                  </a:cubicBezTo>
                  <a:cubicBezTo>
                    <a:pt x="430" y="926"/>
                    <a:pt x="404" y="934"/>
                    <a:pt x="414" y="951"/>
                  </a:cubicBezTo>
                  <a:cubicBezTo>
                    <a:pt x="416" y="955"/>
                    <a:pt x="421" y="949"/>
                    <a:pt x="422" y="947"/>
                  </a:cubicBezTo>
                  <a:cubicBezTo>
                    <a:pt x="425" y="945"/>
                    <a:pt x="427" y="940"/>
                    <a:pt x="430" y="937"/>
                  </a:cubicBezTo>
                  <a:cubicBezTo>
                    <a:pt x="435" y="931"/>
                    <a:pt x="442" y="924"/>
                    <a:pt x="445" y="918"/>
                  </a:cubicBezTo>
                  <a:cubicBezTo>
                    <a:pt x="447" y="910"/>
                    <a:pt x="447" y="894"/>
                    <a:pt x="448" y="883"/>
                  </a:cubicBezTo>
                  <a:cubicBezTo>
                    <a:pt x="450" y="861"/>
                    <a:pt x="447" y="834"/>
                    <a:pt x="446" y="810"/>
                  </a:cubicBezTo>
                  <a:cubicBezTo>
                    <a:pt x="446" y="795"/>
                    <a:pt x="449" y="782"/>
                    <a:pt x="448" y="771"/>
                  </a:cubicBezTo>
                  <a:cubicBezTo>
                    <a:pt x="448" y="766"/>
                    <a:pt x="445" y="762"/>
                    <a:pt x="445" y="758"/>
                  </a:cubicBezTo>
                  <a:cubicBezTo>
                    <a:pt x="436" y="707"/>
                    <a:pt x="439" y="646"/>
                    <a:pt x="429" y="600"/>
                  </a:cubicBezTo>
                  <a:cubicBezTo>
                    <a:pt x="426" y="590"/>
                    <a:pt x="423" y="580"/>
                    <a:pt x="420" y="570"/>
                  </a:cubicBezTo>
                  <a:cubicBezTo>
                    <a:pt x="416" y="559"/>
                    <a:pt x="408" y="551"/>
                    <a:pt x="406" y="537"/>
                  </a:cubicBezTo>
                  <a:cubicBezTo>
                    <a:pt x="405" y="527"/>
                    <a:pt x="405" y="516"/>
                    <a:pt x="405" y="507"/>
                  </a:cubicBezTo>
                  <a:cubicBezTo>
                    <a:pt x="405" y="471"/>
                    <a:pt x="401" y="428"/>
                    <a:pt x="407" y="392"/>
                  </a:cubicBezTo>
                  <a:cubicBezTo>
                    <a:pt x="410" y="376"/>
                    <a:pt x="416" y="363"/>
                    <a:pt x="416" y="348"/>
                  </a:cubicBezTo>
                  <a:cubicBezTo>
                    <a:pt x="416" y="328"/>
                    <a:pt x="407" y="305"/>
                    <a:pt x="399" y="295"/>
                  </a:cubicBezTo>
                  <a:cubicBezTo>
                    <a:pt x="391" y="285"/>
                    <a:pt x="379" y="281"/>
                    <a:pt x="367" y="279"/>
                  </a:cubicBezTo>
                  <a:cubicBezTo>
                    <a:pt x="366" y="278"/>
                    <a:pt x="365" y="277"/>
                    <a:pt x="364" y="276"/>
                  </a:cubicBezTo>
                  <a:cubicBezTo>
                    <a:pt x="364" y="276"/>
                    <a:pt x="365" y="276"/>
                    <a:pt x="365" y="276"/>
                  </a:cubicBezTo>
                  <a:cubicBezTo>
                    <a:pt x="356" y="269"/>
                    <a:pt x="347" y="262"/>
                    <a:pt x="339" y="254"/>
                  </a:cubicBezTo>
                  <a:cubicBezTo>
                    <a:pt x="343" y="255"/>
                    <a:pt x="346" y="258"/>
                    <a:pt x="350" y="260"/>
                  </a:cubicBezTo>
                  <a:cubicBezTo>
                    <a:pt x="351" y="261"/>
                    <a:pt x="354" y="263"/>
                    <a:pt x="356" y="264"/>
                  </a:cubicBezTo>
                  <a:cubicBezTo>
                    <a:pt x="359" y="265"/>
                    <a:pt x="362" y="268"/>
                    <a:pt x="365" y="268"/>
                  </a:cubicBezTo>
                  <a:cubicBezTo>
                    <a:pt x="366" y="267"/>
                    <a:pt x="363" y="266"/>
                    <a:pt x="365" y="265"/>
                  </a:cubicBezTo>
                  <a:cubicBezTo>
                    <a:pt x="358" y="262"/>
                    <a:pt x="353" y="257"/>
                    <a:pt x="348" y="252"/>
                  </a:cubicBezTo>
                  <a:cubicBezTo>
                    <a:pt x="348" y="251"/>
                    <a:pt x="350" y="253"/>
                    <a:pt x="351" y="251"/>
                  </a:cubicBezTo>
                  <a:cubicBezTo>
                    <a:pt x="340" y="239"/>
                    <a:pt x="326" y="230"/>
                    <a:pt x="321" y="210"/>
                  </a:cubicBezTo>
                  <a:cubicBezTo>
                    <a:pt x="323" y="214"/>
                    <a:pt x="325" y="220"/>
                    <a:pt x="329" y="224"/>
                  </a:cubicBezTo>
                  <a:cubicBezTo>
                    <a:pt x="332" y="228"/>
                    <a:pt x="335" y="233"/>
                    <a:pt x="340" y="234"/>
                  </a:cubicBezTo>
                  <a:cubicBezTo>
                    <a:pt x="338" y="228"/>
                    <a:pt x="332" y="226"/>
                    <a:pt x="330" y="220"/>
                  </a:cubicBezTo>
                  <a:cubicBezTo>
                    <a:pt x="330" y="219"/>
                    <a:pt x="331" y="219"/>
                    <a:pt x="331" y="218"/>
                  </a:cubicBezTo>
                  <a:cubicBezTo>
                    <a:pt x="330" y="216"/>
                    <a:pt x="328" y="215"/>
                    <a:pt x="327" y="213"/>
                  </a:cubicBezTo>
                  <a:cubicBezTo>
                    <a:pt x="327" y="212"/>
                    <a:pt x="327" y="212"/>
                    <a:pt x="327" y="211"/>
                  </a:cubicBezTo>
                  <a:cubicBezTo>
                    <a:pt x="328" y="203"/>
                    <a:pt x="329" y="194"/>
                    <a:pt x="328" y="184"/>
                  </a:cubicBezTo>
                  <a:cubicBezTo>
                    <a:pt x="326" y="170"/>
                    <a:pt x="320" y="158"/>
                    <a:pt x="314" y="150"/>
                  </a:cubicBezTo>
                  <a:cubicBezTo>
                    <a:pt x="313" y="145"/>
                    <a:pt x="311" y="143"/>
                    <a:pt x="311" y="138"/>
                  </a:cubicBezTo>
                  <a:cubicBezTo>
                    <a:pt x="315" y="142"/>
                    <a:pt x="320" y="147"/>
                    <a:pt x="325" y="153"/>
                  </a:cubicBezTo>
                  <a:cubicBezTo>
                    <a:pt x="319" y="143"/>
                    <a:pt x="310" y="137"/>
                    <a:pt x="305" y="127"/>
                  </a:cubicBezTo>
                  <a:cubicBezTo>
                    <a:pt x="303" y="121"/>
                    <a:pt x="301" y="116"/>
                    <a:pt x="298" y="112"/>
                  </a:cubicBezTo>
                  <a:cubicBezTo>
                    <a:pt x="298" y="110"/>
                    <a:pt x="297" y="109"/>
                    <a:pt x="296" y="107"/>
                  </a:cubicBezTo>
                  <a:cubicBezTo>
                    <a:pt x="296" y="107"/>
                    <a:pt x="296" y="107"/>
                    <a:pt x="296" y="107"/>
                  </a:cubicBezTo>
                  <a:cubicBezTo>
                    <a:pt x="296" y="106"/>
                    <a:pt x="296" y="109"/>
                    <a:pt x="297" y="109"/>
                  </a:cubicBezTo>
                  <a:cubicBezTo>
                    <a:pt x="296" y="109"/>
                    <a:pt x="296" y="109"/>
                    <a:pt x="296" y="108"/>
                  </a:cubicBezTo>
                  <a:cubicBezTo>
                    <a:pt x="296" y="107"/>
                    <a:pt x="296" y="107"/>
                    <a:pt x="296" y="106"/>
                  </a:cubicBezTo>
                  <a:cubicBezTo>
                    <a:pt x="296" y="106"/>
                    <a:pt x="296" y="106"/>
                    <a:pt x="296" y="106"/>
                  </a:cubicBezTo>
                  <a:cubicBezTo>
                    <a:pt x="296" y="106"/>
                    <a:pt x="296" y="106"/>
                    <a:pt x="296" y="105"/>
                  </a:cubicBezTo>
                  <a:cubicBezTo>
                    <a:pt x="296" y="105"/>
                    <a:pt x="296" y="105"/>
                    <a:pt x="296" y="105"/>
                  </a:cubicBezTo>
                  <a:cubicBezTo>
                    <a:pt x="296" y="105"/>
                    <a:pt x="296" y="105"/>
                    <a:pt x="296" y="105"/>
                  </a:cubicBezTo>
                  <a:cubicBezTo>
                    <a:pt x="297" y="104"/>
                    <a:pt x="297" y="105"/>
                    <a:pt x="298" y="105"/>
                  </a:cubicBezTo>
                  <a:cubicBezTo>
                    <a:pt x="297" y="104"/>
                    <a:pt x="299" y="104"/>
                    <a:pt x="299" y="103"/>
                  </a:cubicBezTo>
                  <a:cubicBezTo>
                    <a:pt x="313" y="95"/>
                    <a:pt x="324" y="85"/>
                    <a:pt x="336" y="75"/>
                  </a:cubicBezTo>
                  <a:cubicBezTo>
                    <a:pt x="336" y="73"/>
                    <a:pt x="337" y="72"/>
                    <a:pt x="337" y="71"/>
                  </a:cubicBezTo>
                  <a:cubicBezTo>
                    <a:pt x="337" y="67"/>
                    <a:pt x="336" y="65"/>
                    <a:pt x="336" y="62"/>
                  </a:cubicBezTo>
                  <a:cubicBezTo>
                    <a:pt x="334" y="59"/>
                    <a:pt x="333" y="56"/>
                    <a:pt x="332" y="54"/>
                  </a:cubicBezTo>
                  <a:cubicBezTo>
                    <a:pt x="326" y="47"/>
                    <a:pt x="318" y="43"/>
                    <a:pt x="311" y="39"/>
                  </a:cubicBezTo>
                  <a:cubicBezTo>
                    <a:pt x="301" y="34"/>
                    <a:pt x="289" y="29"/>
                    <a:pt x="276" y="33"/>
                  </a:cubicBezTo>
                  <a:cubicBezTo>
                    <a:pt x="275" y="33"/>
                    <a:pt x="274" y="33"/>
                    <a:pt x="273" y="34"/>
                  </a:cubicBezTo>
                  <a:cubicBezTo>
                    <a:pt x="269" y="37"/>
                    <a:pt x="266" y="41"/>
                    <a:pt x="262" y="45"/>
                  </a:cubicBezTo>
                  <a:cubicBezTo>
                    <a:pt x="259" y="40"/>
                    <a:pt x="255" y="35"/>
                    <a:pt x="250" y="31"/>
                  </a:cubicBezTo>
                  <a:cubicBezTo>
                    <a:pt x="247" y="28"/>
                    <a:pt x="244" y="26"/>
                    <a:pt x="241" y="24"/>
                  </a:cubicBezTo>
                  <a:cubicBezTo>
                    <a:pt x="240" y="23"/>
                    <a:pt x="240" y="22"/>
                    <a:pt x="239" y="21"/>
                  </a:cubicBezTo>
                  <a:cubicBezTo>
                    <a:pt x="234" y="15"/>
                    <a:pt x="229" y="9"/>
                    <a:pt x="224" y="3"/>
                  </a:cubicBezTo>
                  <a:cubicBezTo>
                    <a:pt x="223" y="2"/>
                    <a:pt x="222" y="2"/>
                    <a:pt x="221" y="1"/>
                  </a:cubicBezTo>
                  <a:cubicBezTo>
                    <a:pt x="218" y="2"/>
                    <a:pt x="213" y="1"/>
                    <a:pt x="211" y="0"/>
                  </a:cubicBezTo>
                  <a:cubicBezTo>
                    <a:pt x="207" y="0"/>
                    <a:pt x="204" y="1"/>
                    <a:pt x="201" y="2"/>
                  </a:cubicBezTo>
                  <a:cubicBezTo>
                    <a:pt x="189" y="9"/>
                    <a:pt x="183" y="22"/>
                    <a:pt x="164" y="23"/>
                  </a:cubicBezTo>
                  <a:cubicBezTo>
                    <a:pt x="161" y="22"/>
                    <a:pt x="159" y="22"/>
                    <a:pt x="156" y="22"/>
                  </a:cubicBezTo>
                  <a:cubicBezTo>
                    <a:pt x="148" y="22"/>
                    <a:pt x="141" y="24"/>
                    <a:pt x="136" y="27"/>
                  </a:cubicBezTo>
                  <a:cubicBezTo>
                    <a:pt x="133" y="31"/>
                    <a:pt x="130" y="35"/>
                    <a:pt x="128" y="40"/>
                  </a:cubicBezTo>
                  <a:cubicBezTo>
                    <a:pt x="126" y="46"/>
                    <a:pt x="123" y="53"/>
                    <a:pt x="122" y="60"/>
                  </a:cubicBezTo>
                  <a:cubicBezTo>
                    <a:pt x="120" y="81"/>
                    <a:pt x="121" y="106"/>
                    <a:pt x="123" y="128"/>
                  </a:cubicBezTo>
                  <a:cubicBezTo>
                    <a:pt x="114" y="125"/>
                    <a:pt x="105" y="120"/>
                    <a:pt x="96" y="116"/>
                  </a:cubicBezTo>
                  <a:cubicBezTo>
                    <a:pt x="89" y="111"/>
                    <a:pt x="81" y="105"/>
                    <a:pt x="72" y="101"/>
                  </a:cubicBezTo>
                  <a:cubicBezTo>
                    <a:pt x="70" y="101"/>
                    <a:pt x="68" y="101"/>
                    <a:pt x="66" y="101"/>
                  </a:cubicBezTo>
                  <a:cubicBezTo>
                    <a:pt x="65" y="102"/>
                    <a:pt x="63" y="103"/>
                    <a:pt x="62" y="104"/>
                  </a:cubicBezTo>
                  <a:cubicBezTo>
                    <a:pt x="60" y="107"/>
                    <a:pt x="61" y="111"/>
                    <a:pt x="62" y="114"/>
                  </a:cubicBezTo>
                  <a:cubicBezTo>
                    <a:pt x="71" y="130"/>
                    <a:pt x="83" y="143"/>
                    <a:pt x="105" y="146"/>
                  </a:cubicBezTo>
                  <a:cubicBezTo>
                    <a:pt x="109" y="146"/>
                    <a:pt x="113" y="147"/>
                    <a:pt x="117" y="146"/>
                  </a:cubicBezTo>
                  <a:cubicBezTo>
                    <a:pt x="121" y="147"/>
                    <a:pt x="124" y="147"/>
                    <a:pt x="128" y="147"/>
                  </a:cubicBezTo>
                  <a:cubicBezTo>
                    <a:pt x="130" y="157"/>
                    <a:pt x="134" y="167"/>
                    <a:pt x="135" y="176"/>
                  </a:cubicBezTo>
                  <a:cubicBezTo>
                    <a:pt x="136" y="177"/>
                    <a:pt x="137" y="178"/>
                    <a:pt x="137" y="179"/>
                  </a:cubicBezTo>
                  <a:cubicBezTo>
                    <a:pt x="138" y="181"/>
                    <a:pt x="139" y="182"/>
                    <a:pt x="140" y="185"/>
                  </a:cubicBezTo>
                  <a:cubicBezTo>
                    <a:pt x="148" y="195"/>
                    <a:pt x="154" y="207"/>
                    <a:pt x="160" y="221"/>
                  </a:cubicBezTo>
                  <a:cubicBezTo>
                    <a:pt x="163" y="229"/>
                    <a:pt x="165" y="236"/>
                    <a:pt x="167" y="244"/>
                  </a:cubicBezTo>
                  <a:cubicBezTo>
                    <a:pt x="168" y="251"/>
                    <a:pt x="168" y="258"/>
                    <a:pt x="165" y="262"/>
                  </a:cubicBezTo>
                  <a:cubicBezTo>
                    <a:pt x="161" y="263"/>
                    <a:pt x="157" y="263"/>
                    <a:pt x="153" y="265"/>
                  </a:cubicBezTo>
                  <a:cubicBezTo>
                    <a:pt x="146" y="269"/>
                    <a:pt x="141" y="276"/>
                    <a:pt x="136" y="279"/>
                  </a:cubicBezTo>
                  <a:cubicBezTo>
                    <a:pt x="112" y="290"/>
                    <a:pt x="80" y="291"/>
                    <a:pt x="66" y="308"/>
                  </a:cubicBezTo>
                  <a:cubicBezTo>
                    <a:pt x="57" y="320"/>
                    <a:pt x="48" y="345"/>
                    <a:pt x="50" y="372"/>
                  </a:cubicBezTo>
                  <a:cubicBezTo>
                    <a:pt x="51" y="385"/>
                    <a:pt x="57" y="399"/>
                    <a:pt x="58" y="410"/>
                  </a:cubicBezTo>
                  <a:cubicBezTo>
                    <a:pt x="59" y="426"/>
                    <a:pt x="58" y="443"/>
                    <a:pt x="58" y="459"/>
                  </a:cubicBezTo>
                  <a:cubicBezTo>
                    <a:pt x="56" y="485"/>
                    <a:pt x="56" y="514"/>
                    <a:pt x="53" y="539"/>
                  </a:cubicBezTo>
                  <a:cubicBezTo>
                    <a:pt x="51" y="552"/>
                    <a:pt x="44" y="560"/>
                    <a:pt x="39" y="573"/>
                  </a:cubicBezTo>
                  <a:cubicBezTo>
                    <a:pt x="16" y="626"/>
                    <a:pt x="21" y="695"/>
                    <a:pt x="14" y="758"/>
                  </a:cubicBezTo>
                  <a:cubicBezTo>
                    <a:pt x="13" y="768"/>
                    <a:pt x="12" y="773"/>
                    <a:pt x="13" y="784"/>
                  </a:cubicBezTo>
                  <a:cubicBezTo>
                    <a:pt x="16" y="808"/>
                    <a:pt x="8" y="845"/>
                    <a:pt x="9" y="873"/>
                  </a:cubicBezTo>
                  <a:cubicBezTo>
                    <a:pt x="9" y="878"/>
                    <a:pt x="12" y="884"/>
                    <a:pt x="12" y="889"/>
                  </a:cubicBezTo>
                  <a:cubicBezTo>
                    <a:pt x="11" y="896"/>
                    <a:pt x="4" y="905"/>
                    <a:pt x="3" y="913"/>
                  </a:cubicBezTo>
                  <a:cubicBezTo>
                    <a:pt x="3" y="917"/>
                    <a:pt x="2" y="925"/>
                    <a:pt x="2" y="930"/>
                  </a:cubicBezTo>
                  <a:cubicBezTo>
                    <a:pt x="2" y="939"/>
                    <a:pt x="0" y="946"/>
                    <a:pt x="3" y="955"/>
                  </a:cubicBezTo>
                  <a:close/>
                  <a:moveTo>
                    <a:pt x="402" y="885"/>
                  </a:moveTo>
                  <a:cubicBezTo>
                    <a:pt x="406" y="886"/>
                    <a:pt x="407" y="884"/>
                    <a:pt x="410" y="884"/>
                  </a:cubicBezTo>
                  <a:cubicBezTo>
                    <a:pt x="410" y="890"/>
                    <a:pt x="408" y="893"/>
                    <a:pt x="402" y="893"/>
                  </a:cubicBezTo>
                  <a:cubicBezTo>
                    <a:pt x="402" y="890"/>
                    <a:pt x="402" y="888"/>
                    <a:pt x="402" y="885"/>
                  </a:cubicBezTo>
                  <a:close/>
                  <a:moveTo>
                    <a:pt x="381" y="733"/>
                  </a:moveTo>
                  <a:cubicBezTo>
                    <a:pt x="387" y="751"/>
                    <a:pt x="397" y="764"/>
                    <a:pt x="400" y="784"/>
                  </a:cubicBezTo>
                  <a:cubicBezTo>
                    <a:pt x="403" y="786"/>
                    <a:pt x="408" y="787"/>
                    <a:pt x="412" y="787"/>
                  </a:cubicBezTo>
                  <a:cubicBezTo>
                    <a:pt x="411" y="795"/>
                    <a:pt x="406" y="795"/>
                    <a:pt x="404" y="801"/>
                  </a:cubicBezTo>
                  <a:cubicBezTo>
                    <a:pt x="397" y="822"/>
                    <a:pt x="418" y="853"/>
                    <a:pt x="402" y="872"/>
                  </a:cubicBezTo>
                  <a:cubicBezTo>
                    <a:pt x="399" y="823"/>
                    <a:pt x="389" y="773"/>
                    <a:pt x="381" y="733"/>
                  </a:cubicBezTo>
                  <a:close/>
                  <a:moveTo>
                    <a:pt x="170" y="260"/>
                  </a:moveTo>
                  <a:cubicBezTo>
                    <a:pt x="170" y="259"/>
                    <a:pt x="170" y="259"/>
                    <a:pt x="170" y="259"/>
                  </a:cubicBezTo>
                  <a:cubicBezTo>
                    <a:pt x="170" y="259"/>
                    <a:pt x="170" y="259"/>
                    <a:pt x="170" y="259"/>
                  </a:cubicBezTo>
                  <a:cubicBezTo>
                    <a:pt x="170" y="259"/>
                    <a:pt x="170" y="259"/>
                    <a:pt x="170" y="260"/>
                  </a:cubicBezTo>
                  <a:close/>
                  <a:moveTo>
                    <a:pt x="169" y="250"/>
                  </a:moveTo>
                  <a:cubicBezTo>
                    <a:pt x="170" y="248"/>
                    <a:pt x="169" y="245"/>
                    <a:pt x="170" y="244"/>
                  </a:cubicBezTo>
                  <a:cubicBezTo>
                    <a:pt x="170" y="244"/>
                    <a:pt x="170" y="243"/>
                    <a:pt x="170" y="243"/>
                  </a:cubicBezTo>
                  <a:cubicBezTo>
                    <a:pt x="172" y="248"/>
                    <a:pt x="173" y="255"/>
                    <a:pt x="171" y="258"/>
                  </a:cubicBezTo>
                  <a:cubicBezTo>
                    <a:pt x="168" y="257"/>
                    <a:pt x="170" y="252"/>
                    <a:pt x="169" y="250"/>
                  </a:cubicBezTo>
                  <a:close/>
                  <a:moveTo>
                    <a:pt x="166" y="261"/>
                  </a:moveTo>
                  <a:cubicBezTo>
                    <a:pt x="166" y="261"/>
                    <a:pt x="167" y="261"/>
                    <a:pt x="167" y="261"/>
                  </a:cubicBezTo>
                  <a:cubicBezTo>
                    <a:pt x="166" y="261"/>
                    <a:pt x="166" y="261"/>
                    <a:pt x="166" y="262"/>
                  </a:cubicBezTo>
                  <a:cubicBezTo>
                    <a:pt x="166" y="261"/>
                    <a:pt x="166" y="261"/>
                    <a:pt x="166" y="261"/>
                  </a:cubicBezTo>
                  <a:close/>
                  <a:moveTo>
                    <a:pt x="157" y="208"/>
                  </a:moveTo>
                  <a:cubicBezTo>
                    <a:pt x="160" y="214"/>
                    <a:pt x="164" y="220"/>
                    <a:pt x="166" y="227"/>
                  </a:cubicBezTo>
                  <a:cubicBezTo>
                    <a:pt x="166" y="229"/>
                    <a:pt x="167" y="232"/>
                    <a:pt x="166" y="233"/>
                  </a:cubicBezTo>
                  <a:cubicBezTo>
                    <a:pt x="163" y="225"/>
                    <a:pt x="159" y="216"/>
                    <a:pt x="157" y="208"/>
                  </a:cubicBezTo>
                  <a:close/>
                  <a:moveTo>
                    <a:pt x="135" y="169"/>
                  </a:moveTo>
                  <a:cubicBezTo>
                    <a:pt x="135" y="168"/>
                    <a:pt x="135" y="168"/>
                    <a:pt x="135" y="168"/>
                  </a:cubicBezTo>
                  <a:cubicBezTo>
                    <a:pt x="141" y="174"/>
                    <a:pt x="144" y="183"/>
                    <a:pt x="147" y="190"/>
                  </a:cubicBezTo>
                  <a:cubicBezTo>
                    <a:pt x="142" y="187"/>
                    <a:pt x="140" y="180"/>
                    <a:pt x="136" y="174"/>
                  </a:cubicBezTo>
                  <a:cubicBezTo>
                    <a:pt x="136" y="172"/>
                    <a:pt x="135" y="171"/>
                    <a:pt x="135" y="169"/>
                  </a:cubicBezTo>
                  <a:close/>
                  <a:moveTo>
                    <a:pt x="133" y="156"/>
                  </a:moveTo>
                  <a:cubicBezTo>
                    <a:pt x="136" y="160"/>
                    <a:pt x="139" y="165"/>
                    <a:pt x="140" y="171"/>
                  </a:cubicBezTo>
                  <a:cubicBezTo>
                    <a:pt x="137" y="167"/>
                    <a:pt x="132" y="162"/>
                    <a:pt x="133" y="156"/>
                  </a:cubicBezTo>
                  <a:close/>
                  <a:moveTo>
                    <a:pt x="131" y="152"/>
                  </a:moveTo>
                  <a:cubicBezTo>
                    <a:pt x="131" y="152"/>
                    <a:pt x="131" y="152"/>
                    <a:pt x="131" y="152"/>
                  </a:cubicBezTo>
                  <a:close/>
                  <a:moveTo>
                    <a:pt x="131" y="150"/>
                  </a:moveTo>
                  <a:cubicBezTo>
                    <a:pt x="131" y="150"/>
                    <a:pt x="131" y="150"/>
                    <a:pt x="131" y="151"/>
                  </a:cubicBezTo>
                  <a:cubicBezTo>
                    <a:pt x="130" y="151"/>
                    <a:pt x="130" y="150"/>
                    <a:pt x="131" y="150"/>
                  </a:cubicBezTo>
                  <a:close/>
                  <a:moveTo>
                    <a:pt x="326" y="202"/>
                  </a:moveTo>
                  <a:cubicBezTo>
                    <a:pt x="325" y="192"/>
                    <a:pt x="322" y="175"/>
                    <a:pt x="318" y="168"/>
                  </a:cubicBezTo>
                  <a:cubicBezTo>
                    <a:pt x="318" y="164"/>
                    <a:pt x="315" y="159"/>
                    <a:pt x="316" y="156"/>
                  </a:cubicBezTo>
                  <a:cubicBezTo>
                    <a:pt x="316" y="156"/>
                    <a:pt x="316" y="156"/>
                    <a:pt x="317" y="157"/>
                  </a:cubicBezTo>
                  <a:cubicBezTo>
                    <a:pt x="322" y="164"/>
                    <a:pt x="326" y="176"/>
                    <a:pt x="327" y="189"/>
                  </a:cubicBezTo>
                  <a:cubicBezTo>
                    <a:pt x="327" y="194"/>
                    <a:pt x="328" y="199"/>
                    <a:pt x="326" y="202"/>
                  </a:cubicBezTo>
                  <a:close/>
                  <a:moveTo>
                    <a:pt x="313" y="163"/>
                  </a:moveTo>
                  <a:cubicBezTo>
                    <a:pt x="313" y="163"/>
                    <a:pt x="313" y="163"/>
                    <a:pt x="313" y="163"/>
                  </a:cubicBezTo>
                  <a:cubicBezTo>
                    <a:pt x="317" y="167"/>
                    <a:pt x="318" y="177"/>
                    <a:pt x="319" y="182"/>
                  </a:cubicBezTo>
                  <a:cubicBezTo>
                    <a:pt x="319" y="181"/>
                    <a:pt x="319" y="179"/>
                    <a:pt x="319" y="177"/>
                  </a:cubicBezTo>
                  <a:cubicBezTo>
                    <a:pt x="322" y="186"/>
                    <a:pt x="324" y="196"/>
                    <a:pt x="324" y="206"/>
                  </a:cubicBezTo>
                  <a:cubicBezTo>
                    <a:pt x="316" y="198"/>
                    <a:pt x="313" y="175"/>
                    <a:pt x="313" y="163"/>
                  </a:cubicBezTo>
                  <a:close/>
                  <a:moveTo>
                    <a:pt x="334" y="238"/>
                  </a:moveTo>
                  <a:cubicBezTo>
                    <a:pt x="334" y="238"/>
                    <a:pt x="334" y="237"/>
                    <a:pt x="335" y="237"/>
                  </a:cubicBezTo>
                  <a:cubicBezTo>
                    <a:pt x="339" y="241"/>
                    <a:pt x="343" y="244"/>
                    <a:pt x="347" y="248"/>
                  </a:cubicBezTo>
                  <a:cubicBezTo>
                    <a:pt x="341" y="246"/>
                    <a:pt x="338" y="242"/>
                    <a:pt x="334" y="238"/>
                  </a:cubicBezTo>
                  <a:close/>
                  <a:moveTo>
                    <a:pt x="340" y="273"/>
                  </a:moveTo>
                  <a:cubicBezTo>
                    <a:pt x="341" y="273"/>
                    <a:pt x="342" y="273"/>
                    <a:pt x="343" y="274"/>
                  </a:cubicBezTo>
                  <a:cubicBezTo>
                    <a:pt x="342" y="274"/>
                    <a:pt x="341" y="274"/>
                    <a:pt x="340" y="274"/>
                  </a:cubicBezTo>
                  <a:cubicBezTo>
                    <a:pt x="340" y="273"/>
                    <a:pt x="340" y="273"/>
                    <a:pt x="340" y="273"/>
                  </a:cubicBezTo>
                  <a:close/>
                  <a:moveTo>
                    <a:pt x="343" y="271"/>
                  </a:moveTo>
                  <a:cubicBezTo>
                    <a:pt x="346" y="272"/>
                    <a:pt x="348" y="274"/>
                    <a:pt x="351" y="276"/>
                  </a:cubicBezTo>
                  <a:cubicBezTo>
                    <a:pt x="350" y="275"/>
                    <a:pt x="348" y="275"/>
                    <a:pt x="347" y="275"/>
                  </a:cubicBezTo>
                  <a:cubicBezTo>
                    <a:pt x="346" y="274"/>
                    <a:pt x="344" y="272"/>
                    <a:pt x="343" y="271"/>
                  </a:cubicBezTo>
                  <a:close/>
                  <a:moveTo>
                    <a:pt x="349" y="272"/>
                  </a:moveTo>
                  <a:cubicBezTo>
                    <a:pt x="350" y="273"/>
                    <a:pt x="348" y="271"/>
                    <a:pt x="349" y="272"/>
                  </a:cubicBezTo>
                  <a:close/>
                  <a:moveTo>
                    <a:pt x="365" y="278"/>
                  </a:moveTo>
                  <a:cubicBezTo>
                    <a:pt x="363" y="278"/>
                    <a:pt x="361" y="277"/>
                    <a:pt x="359" y="277"/>
                  </a:cubicBezTo>
                  <a:cubicBezTo>
                    <a:pt x="354" y="273"/>
                    <a:pt x="351" y="269"/>
                    <a:pt x="347" y="265"/>
                  </a:cubicBezTo>
                  <a:cubicBezTo>
                    <a:pt x="352" y="267"/>
                    <a:pt x="357" y="272"/>
                    <a:pt x="362" y="275"/>
                  </a:cubicBezTo>
                  <a:cubicBezTo>
                    <a:pt x="363" y="276"/>
                    <a:pt x="364" y="277"/>
                    <a:pt x="365" y="278"/>
                  </a:cubicBezTo>
                  <a:close/>
                  <a:moveTo>
                    <a:pt x="344" y="604"/>
                  </a:moveTo>
                  <a:cubicBezTo>
                    <a:pt x="347" y="611"/>
                    <a:pt x="348" y="620"/>
                    <a:pt x="350" y="627"/>
                  </a:cubicBezTo>
                  <a:cubicBezTo>
                    <a:pt x="345" y="624"/>
                    <a:pt x="342" y="611"/>
                    <a:pt x="344" y="604"/>
                  </a:cubicBezTo>
                  <a:close/>
                  <a:moveTo>
                    <a:pt x="290" y="254"/>
                  </a:moveTo>
                  <a:cubicBezTo>
                    <a:pt x="289" y="254"/>
                    <a:pt x="289" y="253"/>
                    <a:pt x="288" y="253"/>
                  </a:cubicBezTo>
                  <a:cubicBezTo>
                    <a:pt x="289" y="251"/>
                    <a:pt x="290" y="249"/>
                    <a:pt x="291" y="247"/>
                  </a:cubicBezTo>
                  <a:cubicBezTo>
                    <a:pt x="293" y="249"/>
                    <a:pt x="296" y="252"/>
                    <a:pt x="298" y="256"/>
                  </a:cubicBezTo>
                  <a:cubicBezTo>
                    <a:pt x="294" y="255"/>
                    <a:pt x="291" y="255"/>
                    <a:pt x="290" y="254"/>
                  </a:cubicBezTo>
                  <a:close/>
                  <a:moveTo>
                    <a:pt x="199" y="1478"/>
                  </a:moveTo>
                  <a:cubicBezTo>
                    <a:pt x="201" y="1459"/>
                    <a:pt x="203" y="1440"/>
                    <a:pt x="206" y="1421"/>
                  </a:cubicBezTo>
                  <a:cubicBezTo>
                    <a:pt x="216" y="1366"/>
                    <a:pt x="228" y="1312"/>
                    <a:pt x="219" y="1254"/>
                  </a:cubicBezTo>
                  <a:cubicBezTo>
                    <a:pt x="216" y="1237"/>
                    <a:pt x="206" y="1221"/>
                    <a:pt x="206" y="1205"/>
                  </a:cubicBezTo>
                  <a:cubicBezTo>
                    <a:pt x="207" y="1190"/>
                    <a:pt x="215" y="1173"/>
                    <a:pt x="216" y="1157"/>
                  </a:cubicBezTo>
                  <a:cubicBezTo>
                    <a:pt x="219" y="1124"/>
                    <a:pt x="214" y="1089"/>
                    <a:pt x="214" y="1054"/>
                  </a:cubicBezTo>
                  <a:cubicBezTo>
                    <a:pt x="214" y="1019"/>
                    <a:pt x="214" y="986"/>
                    <a:pt x="220" y="954"/>
                  </a:cubicBezTo>
                  <a:cubicBezTo>
                    <a:pt x="228" y="950"/>
                    <a:pt x="235" y="944"/>
                    <a:pt x="246" y="947"/>
                  </a:cubicBezTo>
                  <a:cubicBezTo>
                    <a:pt x="264" y="1003"/>
                    <a:pt x="252" y="1073"/>
                    <a:pt x="256" y="1136"/>
                  </a:cubicBezTo>
                  <a:cubicBezTo>
                    <a:pt x="258" y="1161"/>
                    <a:pt x="268" y="1185"/>
                    <a:pt x="268" y="1208"/>
                  </a:cubicBezTo>
                  <a:cubicBezTo>
                    <a:pt x="269" y="1224"/>
                    <a:pt x="262" y="1243"/>
                    <a:pt x="259" y="1260"/>
                  </a:cubicBezTo>
                  <a:cubicBezTo>
                    <a:pt x="243" y="1329"/>
                    <a:pt x="260" y="1409"/>
                    <a:pt x="260" y="1486"/>
                  </a:cubicBezTo>
                  <a:cubicBezTo>
                    <a:pt x="260" y="1515"/>
                    <a:pt x="264" y="1544"/>
                    <a:pt x="257" y="1566"/>
                  </a:cubicBezTo>
                  <a:cubicBezTo>
                    <a:pt x="256" y="1573"/>
                    <a:pt x="250" y="1579"/>
                    <a:pt x="250" y="1585"/>
                  </a:cubicBezTo>
                  <a:cubicBezTo>
                    <a:pt x="250" y="1591"/>
                    <a:pt x="255" y="1596"/>
                    <a:pt x="255" y="1601"/>
                  </a:cubicBezTo>
                  <a:cubicBezTo>
                    <a:pt x="255" y="1606"/>
                    <a:pt x="254" y="1615"/>
                    <a:pt x="252" y="1620"/>
                  </a:cubicBezTo>
                  <a:cubicBezTo>
                    <a:pt x="250" y="1626"/>
                    <a:pt x="244" y="1629"/>
                    <a:pt x="244" y="1637"/>
                  </a:cubicBezTo>
                  <a:cubicBezTo>
                    <a:pt x="243" y="1648"/>
                    <a:pt x="248" y="1662"/>
                    <a:pt x="241" y="1672"/>
                  </a:cubicBezTo>
                  <a:cubicBezTo>
                    <a:pt x="239" y="1676"/>
                    <a:pt x="235" y="1676"/>
                    <a:pt x="230" y="1679"/>
                  </a:cubicBezTo>
                  <a:cubicBezTo>
                    <a:pt x="227" y="1681"/>
                    <a:pt x="230" y="1689"/>
                    <a:pt x="225" y="1689"/>
                  </a:cubicBezTo>
                  <a:cubicBezTo>
                    <a:pt x="220" y="1678"/>
                    <a:pt x="228" y="1670"/>
                    <a:pt x="221" y="1659"/>
                  </a:cubicBezTo>
                  <a:cubicBezTo>
                    <a:pt x="218" y="1654"/>
                    <a:pt x="210" y="1655"/>
                    <a:pt x="206" y="1650"/>
                  </a:cubicBezTo>
                  <a:cubicBezTo>
                    <a:pt x="198" y="1638"/>
                    <a:pt x="207" y="1627"/>
                    <a:pt x="205" y="1616"/>
                  </a:cubicBezTo>
                  <a:cubicBezTo>
                    <a:pt x="204" y="1610"/>
                    <a:pt x="198" y="1604"/>
                    <a:pt x="197" y="1599"/>
                  </a:cubicBezTo>
                  <a:cubicBezTo>
                    <a:pt x="195" y="1593"/>
                    <a:pt x="193" y="1585"/>
                    <a:pt x="194" y="1579"/>
                  </a:cubicBezTo>
                  <a:cubicBezTo>
                    <a:pt x="195" y="1574"/>
                    <a:pt x="199" y="1570"/>
                    <a:pt x="199" y="1564"/>
                  </a:cubicBezTo>
                  <a:cubicBezTo>
                    <a:pt x="199" y="1555"/>
                    <a:pt x="193" y="1546"/>
                    <a:pt x="193" y="1537"/>
                  </a:cubicBezTo>
                  <a:cubicBezTo>
                    <a:pt x="192" y="1519"/>
                    <a:pt x="197" y="1499"/>
                    <a:pt x="199" y="1478"/>
                  </a:cubicBezTo>
                  <a:close/>
                </a:path>
              </a:pathLst>
            </a:custGeom>
            <a:grpFill/>
            <a:ln>
              <a:solidFill>
                <a:schemeClr val="tx1">
                  <a:lumMod val="75000"/>
                  <a:lumOff val="25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7"/>
            <p:cNvSpPr>
              <a:spLocks noEditPoints="1"/>
            </p:cNvSpPr>
            <p:nvPr/>
          </p:nvSpPr>
          <p:spPr bwMode="auto">
            <a:xfrm>
              <a:off x="3217149" y="6080717"/>
              <a:ext cx="208940" cy="692487"/>
            </a:xfrm>
            <a:custGeom>
              <a:avLst/>
              <a:gdLst>
                <a:gd name="T0" fmla="*/ 499 w 516"/>
                <a:gd name="T1" fmla="*/ 454 h 1711"/>
                <a:gd name="T2" fmla="*/ 368 w 516"/>
                <a:gd name="T3" fmla="*/ 319 h 1711"/>
                <a:gd name="T4" fmla="*/ 315 w 516"/>
                <a:gd name="T5" fmla="*/ 283 h 1711"/>
                <a:gd name="T6" fmla="*/ 333 w 516"/>
                <a:gd name="T7" fmla="*/ 248 h 1711"/>
                <a:gd name="T8" fmla="*/ 339 w 516"/>
                <a:gd name="T9" fmla="*/ 243 h 1711"/>
                <a:gd name="T10" fmla="*/ 353 w 516"/>
                <a:gd name="T11" fmla="*/ 198 h 1711"/>
                <a:gd name="T12" fmla="*/ 340 w 516"/>
                <a:gd name="T13" fmla="*/ 197 h 1711"/>
                <a:gd name="T14" fmla="*/ 348 w 516"/>
                <a:gd name="T15" fmla="*/ 169 h 1711"/>
                <a:gd name="T16" fmla="*/ 334 w 516"/>
                <a:gd name="T17" fmla="*/ 99 h 1711"/>
                <a:gd name="T18" fmla="*/ 319 w 516"/>
                <a:gd name="T19" fmla="*/ 63 h 1711"/>
                <a:gd name="T20" fmla="*/ 277 w 516"/>
                <a:gd name="T21" fmla="*/ 31 h 1711"/>
                <a:gd name="T22" fmla="*/ 210 w 516"/>
                <a:gd name="T23" fmla="*/ 7 h 1711"/>
                <a:gd name="T24" fmla="*/ 159 w 516"/>
                <a:gd name="T25" fmla="*/ 21 h 1711"/>
                <a:gd name="T26" fmla="*/ 127 w 516"/>
                <a:gd name="T27" fmla="*/ 37 h 1711"/>
                <a:gd name="T28" fmla="*/ 77 w 516"/>
                <a:gd name="T29" fmla="*/ 77 h 1711"/>
                <a:gd name="T30" fmla="*/ 89 w 516"/>
                <a:gd name="T31" fmla="*/ 92 h 1711"/>
                <a:gd name="T32" fmla="*/ 78 w 516"/>
                <a:gd name="T33" fmla="*/ 118 h 1711"/>
                <a:gd name="T34" fmla="*/ 80 w 516"/>
                <a:gd name="T35" fmla="*/ 126 h 1711"/>
                <a:gd name="T36" fmla="*/ 54 w 516"/>
                <a:gd name="T37" fmla="*/ 182 h 1711"/>
                <a:gd name="T38" fmla="*/ 64 w 516"/>
                <a:gd name="T39" fmla="*/ 223 h 1711"/>
                <a:gd name="T40" fmla="*/ 51 w 516"/>
                <a:gd name="T41" fmla="*/ 248 h 1711"/>
                <a:gd name="T42" fmla="*/ 47 w 516"/>
                <a:gd name="T43" fmla="*/ 265 h 1711"/>
                <a:gd name="T44" fmla="*/ 34 w 516"/>
                <a:gd name="T45" fmla="*/ 285 h 1711"/>
                <a:gd name="T46" fmla="*/ 30 w 516"/>
                <a:gd name="T47" fmla="*/ 291 h 1711"/>
                <a:gd name="T48" fmla="*/ 47 w 516"/>
                <a:gd name="T49" fmla="*/ 325 h 1711"/>
                <a:gd name="T50" fmla="*/ 87 w 516"/>
                <a:gd name="T51" fmla="*/ 459 h 1711"/>
                <a:gd name="T52" fmla="*/ 80 w 516"/>
                <a:gd name="T53" fmla="*/ 965 h 1711"/>
                <a:gd name="T54" fmla="*/ 78 w 516"/>
                <a:gd name="T55" fmla="*/ 1227 h 1711"/>
                <a:gd name="T56" fmla="*/ 2 w 516"/>
                <a:gd name="T57" fmla="*/ 1629 h 1711"/>
                <a:gd name="T58" fmla="*/ 122 w 516"/>
                <a:gd name="T59" fmla="*/ 1647 h 1711"/>
                <a:gd name="T60" fmla="*/ 158 w 516"/>
                <a:gd name="T61" fmla="*/ 1287 h 1711"/>
                <a:gd name="T62" fmla="*/ 264 w 516"/>
                <a:gd name="T63" fmla="*/ 1236 h 1711"/>
                <a:gd name="T64" fmla="*/ 462 w 516"/>
                <a:gd name="T65" fmla="*/ 1624 h 1711"/>
                <a:gd name="T66" fmla="*/ 358 w 516"/>
                <a:gd name="T67" fmla="*/ 1501 h 1711"/>
                <a:gd name="T68" fmla="*/ 411 w 516"/>
                <a:gd name="T69" fmla="*/ 934 h 1711"/>
                <a:gd name="T70" fmla="*/ 411 w 516"/>
                <a:gd name="T71" fmla="*/ 686 h 1711"/>
                <a:gd name="T72" fmla="*/ 332 w 516"/>
                <a:gd name="T73" fmla="*/ 217 h 1711"/>
                <a:gd name="T74" fmla="*/ 324 w 516"/>
                <a:gd name="T75" fmla="*/ 223 h 1711"/>
                <a:gd name="T76" fmla="*/ 335 w 516"/>
                <a:gd name="T77" fmla="*/ 172 h 1711"/>
                <a:gd name="T78" fmla="*/ 333 w 516"/>
                <a:gd name="T79" fmla="*/ 154 h 1711"/>
                <a:gd name="T80" fmla="*/ 321 w 516"/>
                <a:gd name="T81" fmla="*/ 238 h 1711"/>
                <a:gd name="T82" fmla="*/ 308 w 516"/>
                <a:gd name="T83" fmla="*/ 237 h 1711"/>
                <a:gd name="T84" fmla="*/ 303 w 516"/>
                <a:gd name="T85" fmla="*/ 267 h 1711"/>
                <a:gd name="T86" fmla="*/ 252 w 516"/>
                <a:gd name="T87" fmla="*/ 271 h 1711"/>
                <a:gd name="T88" fmla="*/ 272 w 516"/>
                <a:gd name="T89" fmla="*/ 275 h 1711"/>
                <a:gd name="T90" fmla="*/ 295 w 516"/>
                <a:gd name="T91" fmla="*/ 268 h 1711"/>
                <a:gd name="T92" fmla="*/ 244 w 516"/>
                <a:gd name="T93" fmla="*/ 14 h 1711"/>
                <a:gd name="T94" fmla="*/ 207 w 516"/>
                <a:gd name="T95" fmla="*/ 15 h 1711"/>
                <a:gd name="T96" fmla="*/ 192 w 516"/>
                <a:gd name="T97" fmla="*/ 13 h 1711"/>
                <a:gd name="T98" fmla="*/ 163 w 516"/>
                <a:gd name="T99" fmla="*/ 18 h 1711"/>
                <a:gd name="T100" fmla="*/ 96 w 516"/>
                <a:gd name="T101" fmla="*/ 144 h 1711"/>
                <a:gd name="T102" fmla="*/ 108 w 516"/>
                <a:gd name="T103" fmla="*/ 104 h 1711"/>
                <a:gd name="T104" fmla="*/ 131 w 516"/>
                <a:gd name="T105" fmla="*/ 33 h 1711"/>
                <a:gd name="T106" fmla="*/ 121 w 516"/>
                <a:gd name="T107" fmla="*/ 51 h 1711"/>
                <a:gd name="T108" fmla="*/ 106 w 516"/>
                <a:gd name="T109" fmla="*/ 120 h 1711"/>
                <a:gd name="T110" fmla="*/ 89 w 516"/>
                <a:gd name="T111" fmla="*/ 110 h 1711"/>
                <a:gd name="T112" fmla="*/ 93 w 516"/>
                <a:gd name="T113" fmla="*/ 135 h 1711"/>
                <a:gd name="T114" fmla="*/ 93 w 516"/>
                <a:gd name="T115" fmla="*/ 151 h 1711"/>
                <a:gd name="T116" fmla="*/ 84 w 516"/>
                <a:gd name="T117" fmla="*/ 154 h 1711"/>
                <a:gd name="T118" fmla="*/ 74 w 516"/>
                <a:gd name="T119" fmla="*/ 179 h 1711"/>
                <a:gd name="T120" fmla="*/ 71 w 516"/>
                <a:gd name="T121" fmla="*/ 179 h 1711"/>
                <a:gd name="T122" fmla="*/ 62 w 516"/>
                <a:gd name="T123" fmla="*/ 250 h 1711"/>
                <a:gd name="T124" fmla="*/ 52 w 516"/>
                <a:gd name="T125" fmla="*/ 317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6" h="1711">
                  <a:moveTo>
                    <a:pt x="399" y="518"/>
                  </a:moveTo>
                  <a:cubicBezTo>
                    <a:pt x="403" y="519"/>
                    <a:pt x="405" y="521"/>
                    <a:pt x="408" y="522"/>
                  </a:cubicBezTo>
                  <a:cubicBezTo>
                    <a:pt x="412" y="524"/>
                    <a:pt x="416" y="525"/>
                    <a:pt x="419" y="526"/>
                  </a:cubicBezTo>
                  <a:cubicBezTo>
                    <a:pt x="426" y="527"/>
                    <a:pt x="433" y="527"/>
                    <a:pt x="440" y="528"/>
                  </a:cubicBezTo>
                  <a:cubicBezTo>
                    <a:pt x="442" y="528"/>
                    <a:pt x="444" y="529"/>
                    <a:pt x="447" y="529"/>
                  </a:cubicBezTo>
                  <a:cubicBezTo>
                    <a:pt x="450" y="530"/>
                    <a:pt x="454" y="529"/>
                    <a:pt x="456" y="529"/>
                  </a:cubicBezTo>
                  <a:cubicBezTo>
                    <a:pt x="461" y="530"/>
                    <a:pt x="465" y="533"/>
                    <a:pt x="469" y="533"/>
                  </a:cubicBezTo>
                  <a:cubicBezTo>
                    <a:pt x="475" y="534"/>
                    <a:pt x="483" y="534"/>
                    <a:pt x="487" y="533"/>
                  </a:cubicBezTo>
                  <a:cubicBezTo>
                    <a:pt x="493" y="531"/>
                    <a:pt x="503" y="523"/>
                    <a:pt x="506" y="519"/>
                  </a:cubicBezTo>
                  <a:cubicBezTo>
                    <a:pt x="507" y="519"/>
                    <a:pt x="507" y="517"/>
                    <a:pt x="508" y="516"/>
                  </a:cubicBezTo>
                  <a:cubicBezTo>
                    <a:pt x="511" y="510"/>
                    <a:pt x="514" y="505"/>
                    <a:pt x="515" y="499"/>
                  </a:cubicBezTo>
                  <a:cubicBezTo>
                    <a:pt x="516" y="484"/>
                    <a:pt x="509" y="475"/>
                    <a:pt x="506" y="467"/>
                  </a:cubicBezTo>
                  <a:cubicBezTo>
                    <a:pt x="505" y="466"/>
                    <a:pt x="505" y="464"/>
                    <a:pt x="505" y="463"/>
                  </a:cubicBezTo>
                  <a:cubicBezTo>
                    <a:pt x="503" y="460"/>
                    <a:pt x="501" y="457"/>
                    <a:pt x="499" y="454"/>
                  </a:cubicBezTo>
                  <a:cubicBezTo>
                    <a:pt x="498" y="452"/>
                    <a:pt x="497" y="450"/>
                    <a:pt x="496" y="449"/>
                  </a:cubicBezTo>
                  <a:cubicBezTo>
                    <a:pt x="492" y="444"/>
                    <a:pt x="490" y="443"/>
                    <a:pt x="481" y="443"/>
                  </a:cubicBezTo>
                  <a:cubicBezTo>
                    <a:pt x="477" y="438"/>
                    <a:pt x="471" y="433"/>
                    <a:pt x="467" y="428"/>
                  </a:cubicBezTo>
                  <a:cubicBezTo>
                    <a:pt x="466" y="427"/>
                    <a:pt x="464" y="426"/>
                    <a:pt x="463" y="424"/>
                  </a:cubicBezTo>
                  <a:cubicBezTo>
                    <a:pt x="462" y="423"/>
                    <a:pt x="462" y="421"/>
                    <a:pt x="461" y="419"/>
                  </a:cubicBezTo>
                  <a:cubicBezTo>
                    <a:pt x="460" y="419"/>
                    <a:pt x="459" y="419"/>
                    <a:pt x="458" y="418"/>
                  </a:cubicBezTo>
                  <a:cubicBezTo>
                    <a:pt x="458" y="418"/>
                    <a:pt x="457" y="416"/>
                    <a:pt x="456" y="416"/>
                  </a:cubicBezTo>
                  <a:cubicBezTo>
                    <a:pt x="455" y="414"/>
                    <a:pt x="454" y="413"/>
                    <a:pt x="453" y="412"/>
                  </a:cubicBezTo>
                  <a:cubicBezTo>
                    <a:pt x="447" y="406"/>
                    <a:pt x="439" y="402"/>
                    <a:pt x="434" y="396"/>
                  </a:cubicBezTo>
                  <a:cubicBezTo>
                    <a:pt x="432" y="392"/>
                    <a:pt x="430" y="388"/>
                    <a:pt x="429" y="384"/>
                  </a:cubicBezTo>
                  <a:cubicBezTo>
                    <a:pt x="418" y="375"/>
                    <a:pt x="409" y="361"/>
                    <a:pt x="398" y="354"/>
                  </a:cubicBezTo>
                  <a:cubicBezTo>
                    <a:pt x="390" y="349"/>
                    <a:pt x="383" y="344"/>
                    <a:pt x="377" y="336"/>
                  </a:cubicBezTo>
                  <a:cubicBezTo>
                    <a:pt x="376" y="333"/>
                    <a:pt x="378" y="331"/>
                    <a:pt x="378" y="328"/>
                  </a:cubicBezTo>
                  <a:cubicBezTo>
                    <a:pt x="375" y="325"/>
                    <a:pt x="371" y="323"/>
                    <a:pt x="368" y="319"/>
                  </a:cubicBezTo>
                  <a:cubicBezTo>
                    <a:pt x="367" y="318"/>
                    <a:pt x="367" y="316"/>
                    <a:pt x="367" y="315"/>
                  </a:cubicBezTo>
                  <a:cubicBezTo>
                    <a:pt x="367" y="315"/>
                    <a:pt x="365" y="315"/>
                    <a:pt x="365" y="314"/>
                  </a:cubicBezTo>
                  <a:cubicBezTo>
                    <a:pt x="362" y="310"/>
                    <a:pt x="356" y="306"/>
                    <a:pt x="352" y="303"/>
                  </a:cubicBezTo>
                  <a:cubicBezTo>
                    <a:pt x="352" y="302"/>
                    <a:pt x="351" y="302"/>
                    <a:pt x="350" y="302"/>
                  </a:cubicBezTo>
                  <a:cubicBezTo>
                    <a:pt x="349" y="301"/>
                    <a:pt x="348" y="299"/>
                    <a:pt x="347" y="298"/>
                  </a:cubicBezTo>
                  <a:cubicBezTo>
                    <a:pt x="345" y="298"/>
                    <a:pt x="344" y="297"/>
                    <a:pt x="342" y="297"/>
                  </a:cubicBezTo>
                  <a:cubicBezTo>
                    <a:pt x="341" y="296"/>
                    <a:pt x="339" y="295"/>
                    <a:pt x="338" y="294"/>
                  </a:cubicBezTo>
                  <a:cubicBezTo>
                    <a:pt x="332" y="291"/>
                    <a:pt x="326" y="288"/>
                    <a:pt x="319" y="286"/>
                  </a:cubicBezTo>
                  <a:cubicBezTo>
                    <a:pt x="318" y="286"/>
                    <a:pt x="317" y="286"/>
                    <a:pt x="316" y="286"/>
                  </a:cubicBezTo>
                  <a:cubicBezTo>
                    <a:pt x="316" y="286"/>
                    <a:pt x="316" y="286"/>
                    <a:pt x="316" y="285"/>
                  </a:cubicBezTo>
                  <a:cubicBezTo>
                    <a:pt x="318" y="286"/>
                    <a:pt x="321" y="286"/>
                    <a:pt x="323" y="285"/>
                  </a:cubicBezTo>
                  <a:cubicBezTo>
                    <a:pt x="320" y="285"/>
                    <a:pt x="318" y="285"/>
                    <a:pt x="316" y="283"/>
                  </a:cubicBezTo>
                  <a:cubicBezTo>
                    <a:pt x="315" y="283"/>
                    <a:pt x="315" y="282"/>
                    <a:pt x="315" y="282"/>
                  </a:cubicBezTo>
                  <a:cubicBezTo>
                    <a:pt x="315" y="282"/>
                    <a:pt x="315" y="283"/>
                    <a:pt x="315" y="283"/>
                  </a:cubicBezTo>
                  <a:cubicBezTo>
                    <a:pt x="312" y="282"/>
                    <a:pt x="310" y="279"/>
                    <a:pt x="308" y="276"/>
                  </a:cubicBezTo>
                  <a:cubicBezTo>
                    <a:pt x="308" y="276"/>
                    <a:pt x="308" y="276"/>
                    <a:pt x="308" y="275"/>
                  </a:cubicBezTo>
                  <a:cubicBezTo>
                    <a:pt x="308" y="275"/>
                    <a:pt x="308" y="275"/>
                    <a:pt x="309" y="275"/>
                  </a:cubicBezTo>
                  <a:cubicBezTo>
                    <a:pt x="311" y="276"/>
                    <a:pt x="314" y="276"/>
                    <a:pt x="316" y="275"/>
                  </a:cubicBezTo>
                  <a:cubicBezTo>
                    <a:pt x="319" y="274"/>
                    <a:pt x="321" y="272"/>
                    <a:pt x="321" y="269"/>
                  </a:cubicBezTo>
                  <a:cubicBezTo>
                    <a:pt x="320" y="272"/>
                    <a:pt x="318" y="273"/>
                    <a:pt x="316" y="273"/>
                  </a:cubicBezTo>
                  <a:cubicBezTo>
                    <a:pt x="314" y="274"/>
                    <a:pt x="312" y="273"/>
                    <a:pt x="309" y="273"/>
                  </a:cubicBezTo>
                  <a:cubicBezTo>
                    <a:pt x="309" y="272"/>
                    <a:pt x="308" y="272"/>
                    <a:pt x="308" y="272"/>
                  </a:cubicBezTo>
                  <a:cubicBezTo>
                    <a:pt x="308" y="271"/>
                    <a:pt x="308" y="270"/>
                    <a:pt x="308" y="270"/>
                  </a:cubicBezTo>
                  <a:cubicBezTo>
                    <a:pt x="309" y="268"/>
                    <a:pt x="310" y="267"/>
                    <a:pt x="312" y="266"/>
                  </a:cubicBezTo>
                  <a:cubicBezTo>
                    <a:pt x="315" y="268"/>
                    <a:pt x="318" y="269"/>
                    <a:pt x="321" y="269"/>
                  </a:cubicBezTo>
                  <a:cubicBezTo>
                    <a:pt x="324" y="269"/>
                    <a:pt x="326" y="269"/>
                    <a:pt x="329" y="267"/>
                  </a:cubicBezTo>
                  <a:cubicBezTo>
                    <a:pt x="331" y="266"/>
                    <a:pt x="332" y="264"/>
                    <a:pt x="333" y="261"/>
                  </a:cubicBezTo>
                  <a:cubicBezTo>
                    <a:pt x="335" y="257"/>
                    <a:pt x="334" y="252"/>
                    <a:pt x="333" y="248"/>
                  </a:cubicBezTo>
                  <a:cubicBezTo>
                    <a:pt x="333" y="252"/>
                    <a:pt x="333" y="257"/>
                    <a:pt x="330" y="260"/>
                  </a:cubicBezTo>
                  <a:cubicBezTo>
                    <a:pt x="328" y="264"/>
                    <a:pt x="325" y="265"/>
                    <a:pt x="322" y="264"/>
                  </a:cubicBezTo>
                  <a:cubicBezTo>
                    <a:pt x="320" y="264"/>
                    <a:pt x="318" y="263"/>
                    <a:pt x="317" y="262"/>
                  </a:cubicBezTo>
                  <a:cubicBezTo>
                    <a:pt x="318" y="261"/>
                    <a:pt x="318" y="261"/>
                    <a:pt x="319" y="260"/>
                  </a:cubicBezTo>
                  <a:cubicBezTo>
                    <a:pt x="319" y="259"/>
                    <a:pt x="320" y="258"/>
                    <a:pt x="320" y="257"/>
                  </a:cubicBezTo>
                  <a:cubicBezTo>
                    <a:pt x="321" y="256"/>
                    <a:pt x="321" y="255"/>
                    <a:pt x="321" y="254"/>
                  </a:cubicBezTo>
                  <a:cubicBezTo>
                    <a:pt x="322" y="250"/>
                    <a:pt x="322" y="246"/>
                    <a:pt x="321" y="243"/>
                  </a:cubicBezTo>
                  <a:cubicBezTo>
                    <a:pt x="321" y="241"/>
                    <a:pt x="320" y="240"/>
                    <a:pt x="320" y="238"/>
                  </a:cubicBezTo>
                  <a:cubicBezTo>
                    <a:pt x="320" y="239"/>
                    <a:pt x="321" y="239"/>
                    <a:pt x="322" y="239"/>
                  </a:cubicBezTo>
                  <a:cubicBezTo>
                    <a:pt x="322" y="239"/>
                    <a:pt x="322" y="240"/>
                    <a:pt x="322" y="241"/>
                  </a:cubicBezTo>
                  <a:cubicBezTo>
                    <a:pt x="323" y="242"/>
                    <a:pt x="323" y="243"/>
                    <a:pt x="325" y="245"/>
                  </a:cubicBezTo>
                  <a:cubicBezTo>
                    <a:pt x="327" y="246"/>
                    <a:pt x="328" y="246"/>
                    <a:pt x="329" y="246"/>
                  </a:cubicBezTo>
                  <a:cubicBezTo>
                    <a:pt x="331" y="245"/>
                    <a:pt x="334" y="245"/>
                    <a:pt x="336" y="244"/>
                  </a:cubicBezTo>
                  <a:cubicBezTo>
                    <a:pt x="337" y="244"/>
                    <a:pt x="338" y="243"/>
                    <a:pt x="339" y="243"/>
                  </a:cubicBezTo>
                  <a:cubicBezTo>
                    <a:pt x="339" y="243"/>
                    <a:pt x="339" y="243"/>
                    <a:pt x="339" y="243"/>
                  </a:cubicBezTo>
                  <a:cubicBezTo>
                    <a:pt x="339" y="243"/>
                    <a:pt x="339" y="243"/>
                    <a:pt x="339" y="243"/>
                  </a:cubicBezTo>
                  <a:cubicBezTo>
                    <a:pt x="340" y="242"/>
                    <a:pt x="341" y="241"/>
                    <a:pt x="342" y="240"/>
                  </a:cubicBezTo>
                  <a:cubicBezTo>
                    <a:pt x="343" y="238"/>
                    <a:pt x="343" y="235"/>
                    <a:pt x="342" y="233"/>
                  </a:cubicBezTo>
                  <a:cubicBezTo>
                    <a:pt x="342" y="236"/>
                    <a:pt x="342" y="238"/>
                    <a:pt x="340" y="239"/>
                  </a:cubicBezTo>
                  <a:cubicBezTo>
                    <a:pt x="339" y="241"/>
                    <a:pt x="337" y="241"/>
                    <a:pt x="335" y="242"/>
                  </a:cubicBezTo>
                  <a:cubicBezTo>
                    <a:pt x="334" y="242"/>
                    <a:pt x="333" y="242"/>
                    <a:pt x="332" y="242"/>
                  </a:cubicBezTo>
                  <a:cubicBezTo>
                    <a:pt x="331" y="242"/>
                    <a:pt x="331" y="242"/>
                    <a:pt x="331" y="242"/>
                  </a:cubicBezTo>
                  <a:cubicBezTo>
                    <a:pt x="329" y="241"/>
                    <a:pt x="328" y="239"/>
                    <a:pt x="328" y="236"/>
                  </a:cubicBezTo>
                  <a:cubicBezTo>
                    <a:pt x="329" y="232"/>
                    <a:pt x="330" y="229"/>
                    <a:pt x="331" y="224"/>
                  </a:cubicBezTo>
                  <a:cubicBezTo>
                    <a:pt x="331" y="224"/>
                    <a:pt x="331" y="224"/>
                    <a:pt x="331" y="224"/>
                  </a:cubicBezTo>
                  <a:cubicBezTo>
                    <a:pt x="333" y="224"/>
                    <a:pt x="334" y="224"/>
                    <a:pt x="335" y="224"/>
                  </a:cubicBezTo>
                  <a:cubicBezTo>
                    <a:pt x="342" y="222"/>
                    <a:pt x="345" y="218"/>
                    <a:pt x="348" y="213"/>
                  </a:cubicBezTo>
                  <a:cubicBezTo>
                    <a:pt x="351" y="209"/>
                    <a:pt x="353" y="204"/>
                    <a:pt x="353" y="198"/>
                  </a:cubicBezTo>
                  <a:cubicBezTo>
                    <a:pt x="352" y="204"/>
                    <a:pt x="349" y="208"/>
                    <a:pt x="346" y="211"/>
                  </a:cubicBezTo>
                  <a:cubicBezTo>
                    <a:pt x="345" y="212"/>
                    <a:pt x="344" y="213"/>
                    <a:pt x="343" y="214"/>
                  </a:cubicBezTo>
                  <a:cubicBezTo>
                    <a:pt x="343" y="214"/>
                    <a:pt x="343" y="214"/>
                    <a:pt x="343" y="213"/>
                  </a:cubicBezTo>
                  <a:cubicBezTo>
                    <a:pt x="343" y="214"/>
                    <a:pt x="343" y="214"/>
                    <a:pt x="343" y="214"/>
                  </a:cubicBezTo>
                  <a:cubicBezTo>
                    <a:pt x="340" y="216"/>
                    <a:pt x="337" y="218"/>
                    <a:pt x="334" y="218"/>
                  </a:cubicBezTo>
                  <a:cubicBezTo>
                    <a:pt x="335" y="218"/>
                    <a:pt x="335" y="217"/>
                    <a:pt x="335" y="217"/>
                  </a:cubicBezTo>
                  <a:cubicBezTo>
                    <a:pt x="334" y="216"/>
                    <a:pt x="332" y="215"/>
                    <a:pt x="331" y="215"/>
                  </a:cubicBezTo>
                  <a:cubicBezTo>
                    <a:pt x="330" y="213"/>
                    <a:pt x="330" y="212"/>
                    <a:pt x="329" y="211"/>
                  </a:cubicBezTo>
                  <a:cubicBezTo>
                    <a:pt x="329" y="211"/>
                    <a:pt x="329" y="211"/>
                    <a:pt x="329" y="210"/>
                  </a:cubicBezTo>
                  <a:cubicBezTo>
                    <a:pt x="329" y="210"/>
                    <a:pt x="329" y="210"/>
                    <a:pt x="329" y="210"/>
                  </a:cubicBezTo>
                  <a:cubicBezTo>
                    <a:pt x="328" y="209"/>
                    <a:pt x="328" y="208"/>
                    <a:pt x="328" y="207"/>
                  </a:cubicBezTo>
                  <a:cubicBezTo>
                    <a:pt x="329" y="206"/>
                    <a:pt x="331" y="205"/>
                    <a:pt x="333" y="204"/>
                  </a:cubicBezTo>
                  <a:cubicBezTo>
                    <a:pt x="335" y="203"/>
                    <a:pt x="338" y="201"/>
                    <a:pt x="339" y="198"/>
                  </a:cubicBezTo>
                  <a:cubicBezTo>
                    <a:pt x="339" y="198"/>
                    <a:pt x="339" y="197"/>
                    <a:pt x="340" y="197"/>
                  </a:cubicBezTo>
                  <a:cubicBezTo>
                    <a:pt x="340" y="197"/>
                    <a:pt x="340" y="197"/>
                    <a:pt x="340" y="197"/>
                  </a:cubicBezTo>
                  <a:cubicBezTo>
                    <a:pt x="340" y="197"/>
                    <a:pt x="340" y="197"/>
                    <a:pt x="340" y="196"/>
                  </a:cubicBezTo>
                  <a:cubicBezTo>
                    <a:pt x="341" y="194"/>
                    <a:pt x="341" y="192"/>
                    <a:pt x="341" y="190"/>
                  </a:cubicBezTo>
                  <a:cubicBezTo>
                    <a:pt x="342" y="190"/>
                    <a:pt x="343" y="188"/>
                    <a:pt x="344" y="188"/>
                  </a:cubicBezTo>
                  <a:cubicBezTo>
                    <a:pt x="343" y="188"/>
                    <a:pt x="342" y="189"/>
                    <a:pt x="341" y="189"/>
                  </a:cubicBezTo>
                  <a:cubicBezTo>
                    <a:pt x="341" y="189"/>
                    <a:pt x="341" y="188"/>
                    <a:pt x="341" y="188"/>
                  </a:cubicBezTo>
                  <a:cubicBezTo>
                    <a:pt x="341" y="186"/>
                    <a:pt x="341" y="186"/>
                    <a:pt x="341" y="186"/>
                  </a:cubicBezTo>
                  <a:cubicBezTo>
                    <a:pt x="341" y="184"/>
                    <a:pt x="341" y="181"/>
                    <a:pt x="341" y="179"/>
                  </a:cubicBezTo>
                  <a:cubicBezTo>
                    <a:pt x="341" y="177"/>
                    <a:pt x="340" y="176"/>
                    <a:pt x="340" y="174"/>
                  </a:cubicBezTo>
                  <a:cubicBezTo>
                    <a:pt x="340" y="174"/>
                    <a:pt x="340" y="173"/>
                    <a:pt x="340" y="173"/>
                  </a:cubicBezTo>
                  <a:cubicBezTo>
                    <a:pt x="340" y="172"/>
                    <a:pt x="339" y="171"/>
                    <a:pt x="338" y="170"/>
                  </a:cubicBezTo>
                  <a:cubicBezTo>
                    <a:pt x="337" y="169"/>
                    <a:pt x="336" y="168"/>
                    <a:pt x="335" y="167"/>
                  </a:cubicBezTo>
                  <a:cubicBezTo>
                    <a:pt x="337" y="168"/>
                    <a:pt x="338" y="169"/>
                    <a:pt x="340" y="169"/>
                  </a:cubicBezTo>
                  <a:cubicBezTo>
                    <a:pt x="342" y="170"/>
                    <a:pt x="345" y="171"/>
                    <a:pt x="348" y="169"/>
                  </a:cubicBezTo>
                  <a:cubicBezTo>
                    <a:pt x="350" y="166"/>
                    <a:pt x="349" y="164"/>
                    <a:pt x="349" y="161"/>
                  </a:cubicBezTo>
                  <a:cubicBezTo>
                    <a:pt x="349" y="164"/>
                    <a:pt x="348" y="166"/>
                    <a:pt x="347" y="167"/>
                  </a:cubicBezTo>
                  <a:cubicBezTo>
                    <a:pt x="345" y="169"/>
                    <a:pt x="343" y="168"/>
                    <a:pt x="341" y="167"/>
                  </a:cubicBezTo>
                  <a:cubicBezTo>
                    <a:pt x="341" y="166"/>
                    <a:pt x="340" y="166"/>
                    <a:pt x="340" y="166"/>
                  </a:cubicBezTo>
                  <a:cubicBezTo>
                    <a:pt x="340" y="166"/>
                    <a:pt x="340" y="166"/>
                    <a:pt x="339" y="166"/>
                  </a:cubicBezTo>
                  <a:cubicBezTo>
                    <a:pt x="339" y="165"/>
                    <a:pt x="338" y="164"/>
                    <a:pt x="337" y="164"/>
                  </a:cubicBezTo>
                  <a:cubicBezTo>
                    <a:pt x="337" y="163"/>
                    <a:pt x="337" y="163"/>
                    <a:pt x="337" y="163"/>
                  </a:cubicBezTo>
                  <a:cubicBezTo>
                    <a:pt x="337" y="163"/>
                    <a:pt x="342" y="160"/>
                    <a:pt x="340" y="158"/>
                  </a:cubicBezTo>
                  <a:cubicBezTo>
                    <a:pt x="342" y="155"/>
                    <a:pt x="343" y="151"/>
                    <a:pt x="343" y="147"/>
                  </a:cubicBezTo>
                  <a:cubicBezTo>
                    <a:pt x="343" y="143"/>
                    <a:pt x="340" y="139"/>
                    <a:pt x="338" y="136"/>
                  </a:cubicBezTo>
                  <a:cubicBezTo>
                    <a:pt x="337" y="135"/>
                    <a:pt x="336" y="133"/>
                    <a:pt x="335" y="132"/>
                  </a:cubicBezTo>
                  <a:cubicBezTo>
                    <a:pt x="331" y="129"/>
                    <a:pt x="331" y="125"/>
                    <a:pt x="332" y="120"/>
                  </a:cubicBezTo>
                  <a:cubicBezTo>
                    <a:pt x="333" y="114"/>
                    <a:pt x="336" y="109"/>
                    <a:pt x="335" y="103"/>
                  </a:cubicBezTo>
                  <a:cubicBezTo>
                    <a:pt x="335" y="102"/>
                    <a:pt x="334" y="101"/>
                    <a:pt x="334" y="99"/>
                  </a:cubicBezTo>
                  <a:cubicBezTo>
                    <a:pt x="335" y="99"/>
                    <a:pt x="336" y="98"/>
                    <a:pt x="337" y="98"/>
                  </a:cubicBezTo>
                  <a:cubicBezTo>
                    <a:pt x="341" y="95"/>
                    <a:pt x="343" y="91"/>
                    <a:pt x="345" y="87"/>
                  </a:cubicBezTo>
                  <a:cubicBezTo>
                    <a:pt x="342" y="91"/>
                    <a:pt x="339" y="94"/>
                    <a:pt x="336" y="96"/>
                  </a:cubicBezTo>
                  <a:cubicBezTo>
                    <a:pt x="335" y="96"/>
                    <a:pt x="333" y="96"/>
                    <a:pt x="332" y="96"/>
                  </a:cubicBezTo>
                  <a:cubicBezTo>
                    <a:pt x="332" y="94"/>
                    <a:pt x="333" y="94"/>
                    <a:pt x="334" y="91"/>
                  </a:cubicBezTo>
                  <a:cubicBezTo>
                    <a:pt x="334" y="89"/>
                    <a:pt x="332" y="88"/>
                    <a:pt x="333" y="85"/>
                  </a:cubicBezTo>
                  <a:cubicBezTo>
                    <a:pt x="333" y="84"/>
                    <a:pt x="334" y="84"/>
                    <a:pt x="334" y="82"/>
                  </a:cubicBezTo>
                  <a:cubicBezTo>
                    <a:pt x="334" y="81"/>
                    <a:pt x="334" y="81"/>
                    <a:pt x="334" y="80"/>
                  </a:cubicBezTo>
                  <a:cubicBezTo>
                    <a:pt x="334" y="80"/>
                    <a:pt x="334" y="79"/>
                    <a:pt x="334" y="79"/>
                  </a:cubicBezTo>
                  <a:cubicBezTo>
                    <a:pt x="334" y="78"/>
                    <a:pt x="334" y="76"/>
                    <a:pt x="334" y="75"/>
                  </a:cubicBezTo>
                  <a:cubicBezTo>
                    <a:pt x="334" y="74"/>
                    <a:pt x="333" y="73"/>
                    <a:pt x="333" y="73"/>
                  </a:cubicBezTo>
                  <a:cubicBezTo>
                    <a:pt x="333" y="72"/>
                    <a:pt x="332" y="71"/>
                    <a:pt x="332" y="71"/>
                  </a:cubicBezTo>
                  <a:cubicBezTo>
                    <a:pt x="330" y="68"/>
                    <a:pt x="328" y="67"/>
                    <a:pt x="326" y="66"/>
                  </a:cubicBezTo>
                  <a:cubicBezTo>
                    <a:pt x="323" y="65"/>
                    <a:pt x="321" y="64"/>
                    <a:pt x="319" y="63"/>
                  </a:cubicBezTo>
                  <a:cubicBezTo>
                    <a:pt x="318" y="61"/>
                    <a:pt x="318" y="60"/>
                    <a:pt x="317" y="58"/>
                  </a:cubicBezTo>
                  <a:cubicBezTo>
                    <a:pt x="316" y="57"/>
                    <a:pt x="315" y="55"/>
                    <a:pt x="314" y="54"/>
                  </a:cubicBezTo>
                  <a:cubicBezTo>
                    <a:pt x="315" y="54"/>
                    <a:pt x="317" y="54"/>
                    <a:pt x="318" y="53"/>
                  </a:cubicBezTo>
                  <a:cubicBezTo>
                    <a:pt x="320" y="51"/>
                    <a:pt x="321" y="50"/>
                    <a:pt x="322" y="48"/>
                  </a:cubicBezTo>
                  <a:cubicBezTo>
                    <a:pt x="319" y="51"/>
                    <a:pt x="315" y="54"/>
                    <a:pt x="312" y="51"/>
                  </a:cubicBezTo>
                  <a:cubicBezTo>
                    <a:pt x="311" y="50"/>
                    <a:pt x="310" y="49"/>
                    <a:pt x="309" y="47"/>
                  </a:cubicBezTo>
                  <a:cubicBezTo>
                    <a:pt x="308" y="43"/>
                    <a:pt x="305" y="38"/>
                    <a:pt x="302" y="37"/>
                  </a:cubicBezTo>
                  <a:cubicBezTo>
                    <a:pt x="301" y="36"/>
                    <a:pt x="301" y="36"/>
                    <a:pt x="301" y="36"/>
                  </a:cubicBezTo>
                  <a:cubicBezTo>
                    <a:pt x="301" y="36"/>
                    <a:pt x="300" y="36"/>
                    <a:pt x="300" y="36"/>
                  </a:cubicBezTo>
                  <a:cubicBezTo>
                    <a:pt x="300" y="35"/>
                    <a:pt x="299" y="35"/>
                    <a:pt x="299" y="34"/>
                  </a:cubicBezTo>
                  <a:cubicBezTo>
                    <a:pt x="298" y="34"/>
                    <a:pt x="298" y="34"/>
                    <a:pt x="297" y="33"/>
                  </a:cubicBezTo>
                  <a:cubicBezTo>
                    <a:pt x="296" y="33"/>
                    <a:pt x="295" y="32"/>
                    <a:pt x="294" y="32"/>
                  </a:cubicBezTo>
                  <a:cubicBezTo>
                    <a:pt x="289" y="30"/>
                    <a:pt x="284" y="30"/>
                    <a:pt x="280" y="30"/>
                  </a:cubicBezTo>
                  <a:cubicBezTo>
                    <a:pt x="279" y="30"/>
                    <a:pt x="278" y="31"/>
                    <a:pt x="277" y="31"/>
                  </a:cubicBezTo>
                  <a:cubicBezTo>
                    <a:pt x="277" y="31"/>
                    <a:pt x="276" y="31"/>
                    <a:pt x="276" y="31"/>
                  </a:cubicBezTo>
                  <a:cubicBezTo>
                    <a:pt x="276" y="31"/>
                    <a:pt x="275" y="31"/>
                    <a:pt x="275" y="31"/>
                  </a:cubicBezTo>
                  <a:cubicBezTo>
                    <a:pt x="275" y="31"/>
                    <a:pt x="275" y="31"/>
                    <a:pt x="274" y="31"/>
                  </a:cubicBezTo>
                  <a:cubicBezTo>
                    <a:pt x="274" y="31"/>
                    <a:pt x="273" y="30"/>
                    <a:pt x="273" y="30"/>
                  </a:cubicBezTo>
                  <a:cubicBezTo>
                    <a:pt x="272" y="28"/>
                    <a:pt x="272" y="26"/>
                    <a:pt x="271" y="25"/>
                  </a:cubicBezTo>
                  <a:cubicBezTo>
                    <a:pt x="269" y="20"/>
                    <a:pt x="266" y="16"/>
                    <a:pt x="262" y="13"/>
                  </a:cubicBezTo>
                  <a:cubicBezTo>
                    <a:pt x="258" y="9"/>
                    <a:pt x="253" y="7"/>
                    <a:pt x="247" y="7"/>
                  </a:cubicBezTo>
                  <a:cubicBezTo>
                    <a:pt x="245" y="7"/>
                    <a:pt x="244" y="7"/>
                    <a:pt x="242" y="8"/>
                  </a:cubicBezTo>
                  <a:cubicBezTo>
                    <a:pt x="241" y="7"/>
                    <a:pt x="241" y="7"/>
                    <a:pt x="240" y="8"/>
                  </a:cubicBezTo>
                  <a:cubicBezTo>
                    <a:pt x="239" y="8"/>
                    <a:pt x="239" y="8"/>
                    <a:pt x="239" y="9"/>
                  </a:cubicBezTo>
                  <a:cubicBezTo>
                    <a:pt x="237" y="7"/>
                    <a:pt x="236" y="6"/>
                    <a:pt x="234" y="5"/>
                  </a:cubicBezTo>
                  <a:cubicBezTo>
                    <a:pt x="231" y="3"/>
                    <a:pt x="227" y="1"/>
                    <a:pt x="222" y="2"/>
                  </a:cubicBezTo>
                  <a:cubicBezTo>
                    <a:pt x="218" y="3"/>
                    <a:pt x="216" y="5"/>
                    <a:pt x="214" y="7"/>
                  </a:cubicBezTo>
                  <a:cubicBezTo>
                    <a:pt x="213" y="7"/>
                    <a:pt x="211" y="7"/>
                    <a:pt x="210" y="7"/>
                  </a:cubicBezTo>
                  <a:cubicBezTo>
                    <a:pt x="209" y="7"/>
                    <a:pt x="208" y="7"/>
                    <a:pt x="206" y="8"/>
                  </a:cubicBezTo>
                  <a:cubicBezTo>
                    <a:pt x="206" y="8"/>
                    <a:pt x="206" y="8"/>
                    <a:pt x="206" y="8"/>
                  </a:cubicBezTo>
                  <a:cubicBezTo>
                    <a:pt x="203" y="8"/>
                    <a:pt x="200" y="8"/>
                    <a:pt x="197" y="8"/>
                  </a:cubicBezTo>
                  <a:cubicBezTo>
                    <a:pt x="195" y="7"/>
                    <a:pt x="194" y="7"/>
                    <a:pt x="193" y="6"/>
                  </a:cubicBezTo>
                  <a:cubicBezTo>
                    <a:pt x="191" y="5"/>
                    <a:pt x="189" y="5"/>
                    <a:pt x="187" y="4"/>
                  </a:cubicBezTo>
                  <a:cubicBezTo>
                    <a:pt x="184" y="2"/>
                    <a:pt x="180" y="1"/>
                    <a:pt x="176" y="2"/>
                  </a:cubicBezTo>
                  <a:cubicBezTo>
                    <a:pt x="174" y="2"/>
                    <a:pt x="172" y="3"/>
                    <a:pt x="170" y="4"/>
                  </a:cubicBezTo>
                  <a:cubicBezTo>
                    <a:pt x="169" y="5"/>
                    <a:pt x="168" y="7"/>
                    <a:pt x="167" y="8"/>
                  </a:cubicBezTo>
                  <a:cubicBezTo>
                    <a:pt x="166" y="8"/>
                    <a:pt x="165" y="8"/>
                    <a:pt x="164" y="8"/>
                  </a:cubicBezTo>
                  <a:cubicBezTo>
                    <a:pt x="160" y="8"/>
                    <a:pt x="156" y="4"/>
                    <a:pt x="154" y="0"/>
                  </a:cubicBezTo>
                  <a:cubicBezTo>
                    <a:pt x="156" y="5"/>
                    <a:pt x="158" y="9"/>
                    <a:pt x="164" y="11"/>
                  </a:cubicBezTo>
                  <a:cubicBezTo>
                    <a:pt x="164" y="11"/>
                    <a:pt x="165" y="11"/>
                    <a:pt x="165" y="11"/>
                  </a:cubicBezTo>
                  <a:cubicBezTo>
                    <a:pt x="164" y="14"/>
                    <a:pt x="162" y="17"/>
                    <a:pt x="160" y="20"/>
                  </a:cubicBezTo>
                  <a:cubicBezTo>
                    <a:pt x="160" y="20"/>
                    <a:pt x="160" y="21"/>
                    <a:pt x="159" y="21"/>
                  </a:cubicBezTo>
                  <a:cubicBezTo>
                    <a:pt x="153" y="20"/>
                    <a:pt x="146" y="15"/>
                    <a:pt x="142" y="9"/>
                  </a:cubicBezTo>
                  <a:cubicBezTo>
                    <a:pt x="144" y="13"/>
                    <a:pt x="147" y="18"/>
                    <a:pt x="151" y="21"/>
                  </a:cubicBezTo>
                  <a:cubicBezTo>
                    <a:pt x="151" y="21"/>
                    <a:pt x="152" y="21"/>
                    <a:pt x="152" y="21"/>
                  </a:cubicBezTo>
                  <a:cubicBezTo>
                    <a:pt x="153" y="22"/>
                    <a:pt x="154" y="23"/>
                    <a:pt x="155" y="24"/>
                  </a:cubicBezTo>
                  <a:cubicBezTo>
                    <a:pt x="156" y="24"/>
                    <a:pt x="156" y="24"/>
                    <a:pt x="157" y="24"/>
                  </a:cubicBezTo>
                  <a:cubicBezTo>
                    <a:pt x="158" y="24"/>
                    <a:pt x="159" y="24"/>
                    <a:pt x="160" y="24"/>
                  </a:cubicBezTo>
                  <a:cubicBezTo>
                    <a:pt x="160" y="24"/>
                    <a:pt x="160" y="24"/>
                    <a:pt x="160" y="25"/>
                  </a:cubicBezTo>
                  <a:cubicBezTo>
                    <a:pt x="160" y="25"/>
                    <a:pt x="158" y="30"/>
                    <a:pt x="158" y="30"/>
                  </a:cubicBezTo>
                  <a:cubicBezTo>
                    <a:pt x="155" y="31"/>
                    <a:pt x="152" y="31"/>
                    <a:pt x="148" y="31"/>
                  </a:cubicBezTo>
                  <a:cubicBezTo>
                    <a:pt x="148" y="30"/>
                    <a:pt x="148" y="30"/>
                    <a:pt x="147" y="30"/>
                  </a:cubicBezTo>
                  <a:cubicBezTo>
                    <a:pt x="145" y="27"/>
                    <a:pt x="143" y="26"/>
                    <a:pt x="139" y="25"/>
                  </a:cubicBezTo>
                  <a:cubicBezTo>
                    <a:pt x="138" y="24"/>
                    <a:pt x="135" y="24"/>
                    <a:pt x="134" y="25"/>
                  </a:cubicBezTo>
                  <a:cubicBezTo>
                    <a:pt x="132" y="26"/>
                    <a:pt x="131" y="28"/>
                    <a:pt x="131" y="29"/>
                  </a:cubicBezTo>
                  <a:cubicBezTo>
                    <a:pt x="129" y="32"/>
                    <a:pt x="128" y="35"/>
                    <a:pt x="127" y="37"/>
                  </a:cubicBezTo>
                  <a:cubicBezTo>
                    <a:pt x="125" y="39"/>
                    <a:pt x="122" y="38"/>
                    <a:pt x="119" y="36"/>
                  </a:cubicBezTo>
                  <a:cubicBezTo>
                    <a:pt x="120" y="37"/>
                    <a:pt x="122" y="38"/>
                    <a:pt x="123" y="39"/>
                  </a:cubicBezTo>
                  <a:cubicBezTo>
                    <a:pt x="124" y="39"/>
                    <a:pt x="126" y="39"/>
                    <a:pt x="127" y="38"/>
                  </a:cubicBezTo>
                  <a:cubicBezTo>
                    <a:pt x="127" y="39"/>
                    <a:pt x="127" y="40"/>
                    <a:pt x="127" y="40"/>
                  </a:cubicBezTo>
                  <a:cubicBezTo>
                    <a:pt x="127" y="40"/>
                    <a:pt x="128" y="38"/>
                    <a:pt x="130" y="37"/>
                  </a:cubicBezTo>
                  <a:cubicBezTo>
                    <a:pt x="129" y="39"/>
                    <a:pt x="128" y="41"/>
                    <a:pt x="126" y="42"/>
                  </a:cubicBezTo>
                  <a:cubicBezTo>
                    <a:pt x="126" y="43"/>
                    <a:pt x="126" y="43"/>
                    <a:pt x="126" y="43"/>
                  </a:cubicBezTo>
                  <a:cubicBezTo>
                    <a:pt x="124" y="43"/>
                    <a:pt x="122" y="42"/>
                    <a:pt x="120" y="42"/>
                  </a:cubicBezTo>
                  <a:cubicBezTo>
                    <a:pt x="117" y="41"/>
                    <a:pt x="114" y="41"/>
                    <a:pt x="111" y="41"/>
                  </a:cubicBezTo>
                  <a:cubicBezTo>
                    <a:pt x="108" y="42"/>
                    <a:pt x="105" y="43"/>
                    <a:pt x="103" y="46"/>
                  </a:cubicBezTo>
                  <a:cubicBezTo>
                    <a:pt x="98" y="51"/>
                    <a:pt x="98" y="57"/>
                    <a:pt x="99" y="63"/>
                  </a:cubicBezTo>
                  <a:cubicBezTo>
                    <a:pt x="100" y="65"/>
                    <a:pt x="100" y="68"/>
                    <a:pt x="101" y="70"/>
                  </a:cubicBezTo>
                  <a:cubicBezTo>
                    <a:pt x="96" y="70"/>
                    <a:pt x="92" y="74"/>
                    <a:pt x="89" y="77"/>
                  </a:cubicBezTo>
                  <a:cubicBezTo>
                    <a:pt x="86" y="80"/>
                    <a:pt x="81" y="79"/>
                    <a:pt x="77" y="77"/>
                  </a:cubicBezTo>
                  <a:cubicBezTo>
                    <a:pt x="79" y="78"/>
                    <a:pt x="81" y="80"/>
                    <a:pt x="83" y="80"/>
                  </a:cubicBezTo>
                  <a:cubicBezTo>
                    <a:pt x="85" y="81"/>
                    <a:pt x="88" y="81"/>
                    <a:pt x="90" y="79"/>
                  </a:cubicBezTo>
                  <a:cubicBezTo>
                    <a:pt x="92" y="78"/>
                    <a:pt x="94" y="77"/>
                    <a:pt x="96" y="76"/>
                  </a:cubicBezTo>
                  <a:cubicBezTo>
                    <a:pt x="98" y="75"/>
                    <a:pt x="100" y="75"/>
                    <a:pt x="101" y="75"/>
                  </a:cubicBezTo>
                  <a:cubicBezTo>
                    <a:pt x="102" y="75"/>
                    <a:pt x="103" y="75"/>
                    <a:pt x="104" y="75"/>
                  </a:cubicBezTo>
                  <a:cubicBezTo>
                    <a:pt x="105" y="76"/>
                    <a:pt x="105" y="76"/>
                    <a:pt x="105" y="76"/>
                  </a:cubicBezTo>
                  <a:cubicBezTo>
                    <a:pt x="105" y="77"/>
                    <a:pt x="105" y="78"/>
                    <a:pt x="105" y="79"/>
                  </a:cubicBezTo>
                  <a:cubicBezTo>
                    <a:pt x="105" y="80"/>
                    <a:pt x="106" y="81"/>
                    <a:pt x="107" y="82"/>
                  </a:cubicBezTo>
                  <a:cubicBezTo>
                    <a:pt x="106" y="82"/>
                    <a:pt x="106" y="82"/>
                    <a:pt x="105" y="82"/>
                  </a:cubicBezTo>
                  <a:cubicBezTo>
                    <a:pt x="104" y="82"/>
                    <a:pt x="103" y="81"/>
                    <a:pt x="102" y="81"/>
                  </a:cubicBezTo>
                  <a:cubicBezTo>
                    <a:pt x="100" y="80"/>
                    <a:pt x="97" y="81"/>
                    <a:pt x="95" y="82"/>
                  </a:cubicBezTo>
                  <a:cubicBezTo>
                    <a:pt x="94" y="82"/>
                    <a:pt x="93" y="83"/>
                    <a:pt x="91" y="83"/>
                  </a:cubicBezTo>
                  <a:cubicBezTo>
                    <a:pt x="90" y="84"/>
                    <a:pt x="88" y="85"/>
                    <a:pt x="88" y="88"/>
                  </a:cubicBezTo>
                  <a:cubicBezTo>
                    <a:pt x="88" y="89"/>
                    <a:pt x="88" y="91"/>
                    <a:pt x="89" y="92"/>
                  </a:cubicBezTo>
                  <a:cubicBezTo>
                    <a:pt x="87" y="92"/>
                    <a:pt x="86" y="94"/>
                    <a:pt x="84" y="95"/>
                  </a:cubicBezTo>
                  <a:cubicBezTo>
                    <a:pt x="84" y="95"/>
                    <a:pt x="83" y="96"/>
                    <a:pt x="83" y="97"/>
                  </a:cubicBezTo>
                  <a:cubicBezTo>
                    <a:pt x="83" y="97"/>
                    <a:pt x="83" y="97"/>
                    <a:pt x="83" y="97"/>
                  </a:cubicBezTo>
                  <a:cubicBezTo>
                    <a:pt x="83" y="97"/>
                    <a:pt x="83" y="97"/>
                    <a:pt x="83" y="97"/>
                  </a:cubicBezTo>
                  <a:cubicBezTo>
                    <a:pt x="82" y="97"/>
                    <a:pt x="83" y="97"/>
                    <a:pt x="82" y="97"/>
                  </a:cubicBezTo>
                  <a:cubicBezTo>
                    <a:pt x="82" y="98"/>
                    <a:pt x="82" y="98"/>
                    <a:pt x="82" y="98"/>
                  </a:cubicBezTo>
                  <a:cubicBezTo>
                    <a:pt x="82" y="98"/>
                    <a:pt x="82" y="98"/>
                    <a:pt x="82" y="98"/>
                  </a:cubicBezTo>
                  <a:cubicBezTo>
                    <a:pt x="81" y="100"/>
                    <a:pt x="81" y="101"/>
                    <a:pt x="81" y="102"/>
                  </a:cubicBezTo>
                  <a:cubicBezTo>
                    <a:pt x="81" y="103"/>
                    <a:pt x="81" y="104"/>
                    <a:pt x="81" y="104"/>
                  </a:cubicBezTo>
                  <a:cubicBezTo>
                    <a:pt x="78" y="102"/>
                    <a:pt x="76" y="99"/>
                    <a:pt x="73" y="96"/>
                  </a:cubicBezTo>
                  <a:cubicBezTo>
                    <a:pt x="75" y="101"/>
                    <a:pt x="78" y="105"/>
                    <a:pt x="82" y="109"/>
                  </a:cubicBezTo>
                  <a:cubicBezTo>
                    <a:pt x="83" y="111"/>
                    <a:pt x="83" y="113"/>
                    <a:pt x="84" y="114"/>
                  </a:cubicBezTo>
                  <a:cubicBezTo>
                    <a:pt x="83" y="115"/>
                    <a:pt x="83" y="116"/>
                    <a:pt x="82" y="117"/>
                  </a:cubicBezTo>
                  <a:cubicBezTo>
                    <a:pt x="81" y="118"/>
                    <a:pt x="79" y="118"/>
                    <a:pt x="78" y="118"/>
                  </a:cubicBezTo>
                  <a:cubicBezTo>
                    <a:pt x="79" y="118"/>
                    <a:pt x="81" y="118"/>
                    <a:pt x="83" y="118"/>
                  </a:cubicBezTo>
                  <a:cubicBezTo>
                    <a:pt x="83" y="118"/>
                    <a:pt x="83" y="118"/>
                    <a:pt x="83" y="118"/>
                  </a:cubicBezTo>
                  <a:cubicBezTo>
                    <a:pt x="82" y="120"/>
                    <a:pt x="79" y="122"/>
                    <a:pt x="76" y="123"/>
                  </a:cubicBezTo>
                  <a:cubicBezTo>
                    <a:pt x="72" y="123"/>
                    <a:pt x="69" y="123"/>
                    <a:pt x="65" y="123"/>
                  </a:cubicBezTo>
                  <a:cubicBezTo>
                    <a:pt x="68" y="124"/>
                    <a:pt x="72" y="125"/>
                    <a:pt x="76" y="125"/>
                  </a:cubicBezTo>
                  <a:cubicBezTo>
                    <a:pt x="80" y="125"/>
                    <a:pt x="84" y="123"/>
                    <a:pt x="87" y="120"/>
                  </a:cubicBezTo>
                  <a:cubicBezTo>
                    <a:pt x="88" y="119"/>
                    <a:pt x="88" y="118"/>
                    <a:pt x="88" y="116"/>
                  </a:cubicBezTo>
                  <a:cubicBezTo>
                    <a:pt x="89" y="117"/>
                    <a:pt x="89" y="115"/>
                    <a:pt x="89" y="114"/>
                  </a:cubicBezTo>
                  <a:cubicBezTo>
                    <a:pt x="90" y="115"/>
                    <a:pt x="92" y="115"/>
                    <a:pt x="93" y="116"/>
                  </a:cubicBezTo>
                  <a:cubicBezTo>
                    <a:pt x="93" y="117"/>
                    <a:pt x="95" y="118"/>
                    <a:pt x="95" y="119"/>
                  </a:cubicBezTo>
                  <a:cubicBezTo>
                    <a:pt x="95" y="120"/>
                    <a:pt x="95" y="120"/>
                    <a:pt x="95" y="121"/>
                  </a:cubicBezTo>
                  <a:cubicBezTo>
                    <a:pt x="94" y="121"/>
                    <a:pt x="93" y="121"/>
                    <a:pt x="93" y="121"/>
                  </a:cubicBezTo>
                  <a:cubicBezTo>
                    <a:pt x="89" y="123"/>
                    <a:pt x="87" y="126"/>
                    <a:pt x="85" y="129"/>
                  </a:cubicBezTo>
                  <a:cubicBezTo>
                    <a:pt x="83" y="128"/>
                    <a:pt x="82" y="127"/>
                    <a:pt x="80" y="126"/>
                  </a:cubicBezTo>
                  <a:cubicBezTo>
                    <a:pt x="81" y="127"/>
                    <a:pt x="83" y="129"/>
                    <a:pt x="84" y="130"/>
                  </a:cubicBezTo>
                  <a:cubicBezTo>
                    <a:pt x="84" y="130"/>
                    <a:pt x="84" y="130"/>
                    <a:pt x="83" y="131"/>
                  </a:cubicBezTo>
                  <a:cubicBezTo>
                    <a:pt x="81" y="134"/>
                    <a:pt x="80" y="138"/>
                    <a:pt x="78" y="141"/>
                  </a:cubicBezTo>
                  <a:cubicBezTo>
                    <a:pt x="77" y="146"/>
                    <a:pt x="75" y="152"/>
                    <a:pt x="75" y="157"/>
                  </a:cubicBezTo>
                  <a:cubicBezTo>
                    <a:pt x="71" y="158"/>
                    <a:pt x="67" y="159"/>
                    <a:pt x="64" y="158"/>
                  </a:cubicBezTo>
                  <a:cubicBezTo>
                    <a:pt x="67" y="160"/>
                    <a:pt x="71" y="160"/>
                    <a:pt x="74" y="160"/>
                  </a:cubicBezTo>
                  <a:cubicBezTo>
                    <a:pt x="74" y="161"/>
                    <a:pt x="74" y="162"/>
                    <a:pt x="74" y="163"/>
                  </a:cubicBezTo>
                  <a:cubicBezTo>
                    <a:pt x="74" y="163"/>
                    <a:pt x="74" y="164"/>
                    <a:pt x="74" y="164"/>
                  </a:cubicBezTo>
                  <a:cubicBezTo>
                    <a:pt x="73" y="164"/>
                    <a:pt x="71" y="164"/>
                    <a:pt x="70" y="164"/>
                  </a:cubicBezTo>
                  <a:cubicBezTo>
                    <a:pt x="68" y="165"/>
                    <a:pt x="66" y="166"/>
                    <a:pt x="65" y="168"/>
                  </a:cubicBezTo>
                  <a:cubicBezTo>
                    <a:pt x="63" y="169"/>
                    <a:pt x="63" y="172"/>
                    <a:pt x="64" y="173"/>
                  </a:cubicBezTo>
                  <a:cubicBezTo>
                    <a:pt x="62" y="173"/>
                    <a:pt x="60" y="174"/>
                    <a:pt x="58" y="174"/>
                  </a:cubicBezTo>
                  <a:cubicBezTo>
                    <a:pt x="57" y="175"/>
                    <a:pt x="55" y="175"/>
                    <a:pt x="55" y="177"/>
                  </a:cubicBezTo>
                  <a:cubicBezTo>
                    <a:pt x="53" y="178"/>
                    <a:pt x="54" y="180"/>
                    <a:pt x="54" y="182"/>
                  </a:cubicBezTo>
                  <a:cubicBezTo>
                    <a:pt x="55" y="184"/>
                    <a:pt x="57" y="185"/>
                    <a:pt x="58" y="187"/>
                  </a:cubicBezTo>
                  <a:cubicBezTo>
                    <a:pt x="60" y="188"/>
                    <a:pt x="61" y="189"/>
                    <a:pt x="62" y="189"/>
                  </a:cubicBezTo>
                  <a:cubicBezTo>
                    <a:pt x="61" y="192"/>
                    <a:pt x="60" y="194"/>
                    <a:pt x="59" y="197"/>
                  </a:cubicBezTo>
                  <a:cubicBezTo>
                    <a:pt x="58" y="199"/>
                    <a:pt x="58" y="201"/>
                    <a:pt x="58" y="205"/>
                  </a:cubicBezTo>
                  <a:cubicBezTo>
                    <a:pt x="58" y="208"/>
                    <a:pt x="60" y="212"/>
                    <a:pt x="61" y="213"/>
                  </a:cubicBezTo>
                  <a:cubicBezTo>
                    <a:pt x="62" y="215"/>
                    <a:pt x="63" y="216"/>
                    <a:pt x="63" y="216"/>
                  </a:cubicBezTo>
                  <a:cubicBezTo>
                    <a:pt x="62" y="216"/>
                    <a:pt x="60" y="215"/>
                    <a:pt x="59" y="213"/>
                  </a:cubicBezTo>
                  <a:cubicBezTo>
                    <a:pt x="57" y="211"/>
                    <a:pt x="56" y="207"/>
                    <a:pt x="55" y="204"/>
                  </a:cubicBezTo>
                  <a:cubicBezTo>
                    <a:pt x="55" y="207"/>
                    <a:pt x="56" y="211"/>
                    <a:pt x="57" y="214"/>
                  </a:cubicBezTo>
                  <a:cubicBezTo>
                    <a:pt x="59" y="217"/>
                    <a:pt x="61" y="219"/>
                    <a:pt x="63" y="220"/>
                  </a:cubicBezTo>
                  <a:cubicBezTo>
                    <a:pt x="62" y="221"/>
                    <a:pt x="61" y="221"/>
                    <a:pt x="60" y="220"/>
                  </a:cubicBezTo>
                  <a:cubicBezTo>
                    <a:pt x="58" y="219"/>
                    <a:pt x="56" y="217"/>
                    <a:pt x="54" y="215"/>
                  </a:cubicBezTo>
                  <a:cubicBezTo>
                    <a:pt x="55" y="218"/>
                    <a:pt x="56" y="220"/>
                    <a:pt x="59" y="222"/>
                  </a:cubicBezTo>
                  <a:cubicBezTo>
                    <a:pt x="60" y="223"/>
                    <a:pt x="62" y="223"/>
                    <a:pt x="64" y="223"/>
                  </a:cubicBezTo>
                  <a:cubicBezTo>
                    <a:pt x="64" y="223"/>
                    <a:pt x="65" y="222"/>
                    <a:pt x="65" y="222"/>
                  </a:cubicBezTo>
                  <a:cubicBezTo>
                    <a:pt x="65" y="223"/>
                    <a:pt x="66" y="223"/>
                    <a:pt x="66" y="223"/>
                  </a:cubicBezTo>
                  <a:cubicBezTo>
                    <a:pt x="66" y="224"/>
                    <a:pt x="66" y="225"/>
                    <a:pt x="65" y="226"/>
                  </a:cubicBezTo>
                  <a:cubicBezTo>
                    <a:pt x="64" y="228"/>
                    <a:pt x="61" y="231"/>
                    <a:pt x="58" y="236"/>
                  </a:cubicBezTo>
                  <a:cubicBezTo>
                    <a:pt x="57" y="237"/>
                    <a:pt x="57" y="239"/>
                    <a:pt x="56" y="240"/>
                  </a:cubicBezTo>
                  <a:cubicBezTo>
                    <a:pt x="51" y="239"/>
                    <a:pt x="46" y="236"/>
                    <a:pt x="42" y="233"/>
                  </a:cubicBezTo>
                  <a:cubicBezTo>
                    <a:pt x="45" y="237"/>
                    <a:pt x="50" y="242"/>
                    <a:pt x="56" y="244"/>
                  </a:cubicBezTo>
                  <a:cubicBezTo>
                    <a:pt x="56" y="246"/>
                    <a:pt x="56" y="248"/>
                    <a:pt x="56" y="250"/>
                  </a:cubicBezTo>
                  <a:cubicBezTo>
                    <a:pt x="57" y="251"/>
                    <a:pt x="57" y="252"/>
                    <a:pt x="57" y="254"/>
                  </a:cubicBezTo>
                  <a:cubicBezTo>
                    <a:pt x="55" y="255"/>
                    <a:pt x="52" y="254"/>
                    <a:pt x="49" y="252"/>
                  </a:cubicBezTo>
                  <a:cubicBezTo>
                    <a:pt x="46" y="250"/>
                    <a:pt x="43" y="246"/>
                    <a:pt x="46" y="245"/>
                  </a:cubicBezTo>
                  <a:cubicBezTo>
                    <a:pt x="47" y="244"/>
                    <a:pt x="49" y="243"/>
                    <a:pt x="51" y="244"/>
                  </a:cubicBezTo>
                  <a:cubicBezTo>
                    <a:pt x="52" y="244"/>
                    <a:pt x="52" y="244"/>
                    <a:pt x="52" y="245"/>
                  </a:cubicBezTo>
                  <a:cubicBezTo>
                    <a:pt x="52" y="246"/>
                    <a:pt x="52" y="247"/>
                    <a:pt x="51" y="248"/>
                  </a:cubicBezTo>
                  <a:cubicBezTo>
                    <a:pt x="52" y="247"/>
                    <a:pt x="53" y="247"/>
                    <a:pt x="53" y="245"/>
                  </a:cubicBezTo>
                  <a:cubicBezTo>
                    <a:pt x="53" y="244"/>
                    <a:pt x="52" y="243"/>
                    <a:pt x="51" y="242"/>
                  </a:cubicBezTo>
                  <a:cubicBezTo>
                    <a:pt x="49" y="241"/>
                    <a:pt x="47" y="241"/>
                    <a:pt x="44" y="242"/>
                  </a:cubicBezTo>
                  <a:cubicBezTo>
                    <a:pt x="43" y="243"/>
                    <a:pt x="42" y="244"/>
                    <a:pt x="42" y="245"/>
                  </a:cubicBezTo>
                  <a:cubicBezTo>
                    <a:pt x="41" y="247"/>
                    <a:pt x="42" y="248"/>
                    <a:pt x="42" y="250"/>
                  </a:cubicBezTo>
                  <a:cubicBezTo>
                    <a:pt x="43" y="252"/>
                    <a:pt x="44" y="254"/>
                    <a:pt x="46" y="256"/>
                  </a:cubicBezTo>
                  <a:cubicBezTo>
                    <a:pt x="47" y="257"/>
                    <a:pt x="49" y="259"/>
                    <a:pt x="52" y="260"/>
                  </a:cubicBezTo>
                  <a:cubicBezTo>
                    <a:pt x="54" y="260"/>
                    <a:pt x="55" y="261"/>
                    <a:pt x="57" y="261"/>
                  </a:cubicBezTo>
                  <a:cubicBezTo>
                    <a:pt x="57" y="261"/>
                    <a:pt x="57" y="261"/>
                    <a:pt x="57" y="262"/>
                  </a:cubicBezTo>
                  <a:cubicBezTo>
                    <a:pt x="56" y="263"/>
                    <a:pt x="56" y="264"/>
                    <a:pt x="54" y="265"/>
                  </a:cubicBezTo>
                  <a:cubicBezTo>
                    <a:pt x="53" y="264"/>
                    <a:pt x="52" y="264"/>
                    <a:pt x="50" y="264"/>
                  </a:cubicBezTo>
                  <a:cubicBezTo>
                    <a:pt x="49" y="264"/>
                    <a:pt x="48" y="265"/>
                    <a:pt x="47" y="265"/>
                  </a:cubicBezTo>
                  <a:cubicBezTo>
                    <a:pt x="47" y="265"/>
                    <a:pt x="47" y="265"/>
                    <a:pt x="47" y="265"/>
                  </a:cubicBezTo>
                  <a:cubicBezTo>
                    <a:pt x="47" y="265"/>
                    <a:pt x="47" y="265"/>
                    <a:pt x="47" y="265"/>
                  </a:cubicBezTo>
                  <a:cubicBezTo>
                    <a:pt x="47" y="266"/>
                    <a:pt x="46" y="267"/>
                    <a:pt x="46" y="268"/>
                  </a:cubicBezTo>
                  <a:cubicBezTo>
                    <a:pt x="46" y="270"/>
                    <a:pt x="47" y="271"/>
                    <a:pt x="48" y="272"/>
                  </a:cubicBezTo>
                  <a:cubicBezTo>
                    <a:pt x="47" y="271"/>
                    <a:pt x="46" y="270"/>
                    <a:pt x="45" y="268"/>
                  </a:cubicBezTo>
                  <a:cubicBezTo>
                    <a:pt x="46" y="271"/>
                    <a:pt x="47" y="274"/>
                    <a:pt x="50" y="276"/>
                  </a:cubicBezTo>
                  <a:cubicBezTo>
                    <a:pt x="48" y="278"/>
                    <a:pt x="46" y="281"/>
                    <a:pt x="45" y="284"/>
                  </a:cubicBezTo>
                  <a:cubicBezTo>
                    <a:pt x="44" y="287"/>
                    <a:pt x="43" y="290"/>
                    <a:pt x="43" y="294"/>
                  </a:cubicBezTo>
                  <a:cubicBezTo>
                    <a:pt x="41" y="294"/>
                    <a:pt x="38" y="292"/>
                    <a:pt x="37" y="288"/>
                  </a:cubicBezTo>
                  <a:cubicBezTo>
                    <a:pt x="36" y="287"/>
                    <a:pt x="36" y="287"/>
                    <a:pt x="36" y="287"/>
                  </a:cubicBezTo>
                  <a:cubicBezTo>
                    <a:pt x="36" y="286"/>
                    <a:pt x="36" y="286"/>
                    <a:pt x="36" y="286"/>
                  </a:cubicBezTo>
                  <a:cubicBezTo>
                    <a:pt x="37" y="286"/>
                    <a:pt x="37" y="286"/>
                    <a:pt x="38" y="286"/>
                  </a:cubicBezTo>
                  <a:cubicBezTo>
                    <a:pt x="40" y="286"/>
                    <a:pt x="41" y="287"/>
                    <a:pt x="42" y="289"/>
                  </a:cubicBezTo>
                  <a:cubicBezTo>
                    <a:pt x="42" y="287"/>
                    <a:pt x="40" y="285"/>
                    <a:pt x="38" y="285"/>
                  </a:cubicBezTo>
                  <a:cubicBezTo>
                    <a:pt x="37" y="284"/>
                    <a:pt x="36" y="285"/>
                    <a:pt x="35" y="285"/>
                  </a:cubicBezTo>
                  <a:cubicBezTo>
                    <a:pt x="34" y="285"/>
                    <a:pt x="34" y="285"/>
                    <a:pt x="34" y="285"/>
                  </a:cubicBezTo>
                  <a:cubicBezTo>
                    <a:pt x="34" y="285"/>
                    <a:pt x="34" y="285"/>
                    <a:pt x="34" y="285"/>
                  </a:cubicBezTo>
                  <a:cubicBezTo>
                    <a:pt x="34" y="286"/>
                    <a:pt x="35" y="284"/>
                    <a:pt x="34" y="286"/>
                  </a:cubicBezTo>
                  <a:cubicBezTo>
                    <a:pt x="34" y="286"/>
                    <a:pt x="34" y="286"/>
                    <a:pt x="34" y="286"/>
                  </a:cubicBezTo>
                  <a:cubicBezTo>
                    <a:pt x="34" y="286"/>
                    <a:pt x="34" y="286"/>
                    <a:pt x="34" y="286"/>
                  </a:cubicBezTo>
                  <a:cubicBezTo>
                    <a:pt x="34" y="287"/>
                    <a:pt x="34" y="287"/>
                    <a:pt x="34" y="287"/>
                  </a:cubicBezTo>
                  <a:cubicBezTo>
                    <a:pt x="34" y="287"/>
                    <a:pt x="34" y="287"/>
                    <a:pt x="34" y="287"/>
                  </a:cubicBezTo>
                  <a:cubicBezTo>
                    <a:pt x="34" y="288"/>
                    <a:pt x="34" y="288"/>
                    <a:pt x="34" y="289"/>
                  </a:cubicBezTo>
                  <a:cubicBezTo>
                    <a:pt x="35" y="291"/>
                    <a:pt x="35" y="293"/>
                    <a:pt x="37" y="295"/>
                  </a:cubicBezTo>
                  <a:cubicBezTo>
                    <a:pt x="38" y="297"/>
                    <a:pt x="41" y="298"/>
                    <a:pt x="43" y="298"/>
                  </a:cubicBezTo>
                  <a:cubicBezTo>
                    <a:pt x="43" y="299"/>
                    <a:pt x="44" y="299"/>
                    <a:pt x="44" y="299"/>
                  </a:cubicBezTo>
                  <a:cubicBezTo>
                    <a:pt x="41" y="301"/>
                    <a:pt x="39" y="302"/>
                    <a:pt x="36" y="301"/>
                  </a:cubicBezTo>
                  <a:cubicBezTo>
                    <a:pt x="35" y="301"/>
                    <a:pt x="33" y="301"/>
                    <a:pt x="32" y="299"/>
                  </a:cubicBezTo>
                  <a:cubicBezTo>
                    <a:pt x="30" y="298"/>
                    <a:pt x="29" y="297"/>
                    <a:pt x="28" y="295"/>
                  </a:cubicBezTo>
                  <a:cubicBezTo>
                    <a:pt x="28" y="294"/>
                    <a:pt x="28" y="292"/>
                    <a:pt x="30" y="291"/>
                  </a:cubicBezTo>
                  <a:cubicBezTo>
                    <a:pt x="31" y="291"/>
                    <a:pt x="32" y="291"/>
                    <a:pt x="32" y="292"/>
                  </a:cubicBezTo>
                  <a:cubicBezTo>
                    <a:pt x="33" y="293"/>
                    <a:pt x="33" y="294"/>
                    <a:pt x="33" y="295"/>
                  </a:cubicBezTo>
                  <a:cubicBezTo>
                    <a:pt x="33" y="294"/>
                    <a:pt x="33" y="293"/>
                    <a:pt x="33" y="292"/>
                  </a:cubicBezTo>
                  <a:cubicBezTo>
                    <a:pt x="33" y="290"/>
                    <a:pt x="31" y="289"/>
                    <a:pt x="30" y="290"/>
                  </a:cubicBezTo>
                  <a:cubicBezTo>
                    <a:pt x="27" y="290"/>
                    <a:pt x="25" y="293"/>
                    <a:pt x="25" y="296"/>
                  </a:cubicBezTo>
                  <a:cubicBezTo>
                    <a:pt x="26" y="299"/>
                    <a:pt x="27" y="301"/>
                    <a:pt x="29" y="303"/>
                  </a:cubicBezTo>
                  <a:cubicBezTo>
                    <a:pt x="30" y="304"/>
                    <a:pt x="33" y="306"/>
                    <a:pt x="35" y="307"/>
                  </a:cubicBezTo>
                  <a:cubicBezTo>
                    <a:pt x="39" y="308"/>
                    <a:pt x="42" y="307"/>
                    <a:pt x="45" y="306"/>
                  </a:cubicBezTo>
                  <a:cubicBezTo>
                    <a:pt x="46" y="309"/>
                    <a:pt x="47" y="311"/>
                    <a:pt x="48" y="313"/>
                  </a:cubicBezTo>
                  <a:cubicBezTo>
                    <a:pt x="48" y="316"/>
                    <a:pt x="49" y="318"/>
                    <a:pt x="48" y="320"/>
                  </a:cubicBezTo>
                  <a:cubicBezTo>
                    <a:pt x="48" y="320"/>
                    <a:pt x="48" y="320"/>
                    <a:pt x="47" y="321"/>
                  </a:cubicBezTo>
                  <a:cubicBezTo>
                    <a:pt x="42" y="324"/>
                    <a:pt x="34" y="323"/>
                    <a:pt x="29" y="319"/>
                  </a:cubicBezTo>
                  <a:cubicBezTo>
                    <a:pt x="31" y="321"/>
                    <a:pt x="34" y="323"/>
                    <a:pt x="38" y="325"/>
                  </a:cubicBezTo>
                  <a:cubicBezTo>
                    <a:pt x="40" y="326"/>
                    <a:pt x="44" y="326"/>
                    <a:pt x="47" y="325"/>
                  </a:cubicBezTo>
                  <a:cubicBezTo>
                    <a:pt x="46" y="327"/>
                    <a:pt x="45" y="328"/>
                    <a:pt x="43" y="330"/>
                  </a:cubicBezTo>
                  <a:cubicBezTo>
                    <a:pt x="45" y="329"/>
                    <a:pt x="48" y="327"/>
                    <a:pt x="49" y="324"/>
                  </a:cubicBezTo>
                  <a:cubicBezTo>
                    <a:pt x="50" y="324"/>
                    <a:pt x="52" y="323"/>
                    <a:pt x="53" y="323"/>
                  </a:cubicBezTo>
                  <a:cubicBezTo>
                    <a:pt x="53" y="323"/>
                    <a:pt x="53" y="323"/>
                    <a:pt x="53" y="324"/>
                  </a:cubicBezTo>
                  <a:cubicBezTo>
                    <a:pt x="53" y="324"/>
                    <a:pt x="52" y="324"/>
                    <a:pt x="52" y="325"/>
                  </a:cubicBezTo>
                  <a:cubicBezTo>
                    <a:pt x="49" y="330"/>
                    <a:pt x="44" y="338"/>
                    <a:pt x="43" y="345"/>
                  </a:cubicBezTo>
                  <a:cubicBezTo>
                    <a:pt x="41" y="358"/>
                    <a:pt x="44" y="371"/>
                    <a:pt x="48" y="379"/>
                  </a:cubicBezTo>
                  <a:cubicBezTo>
                    <a:pt x="50" y="383"/>
                    <a:pt x="51" y="385"/>
                    <a:pt x="52" y="389"/>
                  </a:cubicBezTo>
                  <a:cubicBezTo>
                    <a:pt x="54" y="393"/>
                    <a:pt x="55" y="395"/>
                    <a:pt x="56" y="397"/>
                  </a:cubicBezTo>
                  <a:cubicBezTo>
                    <a:pt x="59" y="401"/>
                    <a:pt x="62" y="404"/>
                    <a:pt x="64" y="407"/>
                  </a:cubicBezTo>
                  <a:cubicBezTo>
                    <a:pt x="67" y="412"/>
                    <a:pt x="67" y="419"/>
                    <a:pt x="69" y="424"/>
                  </a:cubicBezTo>
                  <a:cubicBezTo>
                    <a:pt x="70" y="428"/>
                    <a:pt x="71" y="432"/>
                    <a:pt x="72" y="434"/>
                  </a:cubicBezTo>
                  <a:cubicBezTo>
                    <a:pt x="75" y="441"/>
                    <a:pt x="78" y="445"/>
                    <a:pt x="81" y="450"/>
                  </a:cubicBezTo>
                  <a:cubicBezTo>
                    <a:pt x="83" y="453"/>
                    <a:pt x="85" y="456"/>
                    <a:pt x="87" y="459"/>
                  </a:cubicBezTo>
                  <a:cubicBezTo>
                    <a:pt x="105" y="485"/>
                    <a:pt x="120" y="515"/>
                    <a:pt x="133" y="546"/>
                  </a:cubicBezTo>
                  <a:cubicBezTo>
                    <a:pt x="138" y="559"/>
                    <a:pt x="144" y="570"/>
                    <a:pt x="149" y="582"/>
                  </a:cubicBezTo>
                  <a:cubicBezTo>
                    <a:pt x="153" y="594"/>
                    <a:pt x="153" y="602"/>
                    <a:pt x="151" y="616"/>
                  </a:cubicBezTo>
                  <a:cubicBezTo>
                    <a:pt x="150" y="622"/>
                    <a:pt x="151" y="628"/>
                    <a:pt x="149" y="633"/>
                  </a:cubicBezTo>
                  <a:cubicBezTo>
                    <a:pt x="148" y="638"/>
                    <a:pt x="146" y="642"/>
                    <a:pt x="144" y="647"/>
                  </a:cubicBezTo>
                  <a:cubicBezTo>
                    <a:pt x="139" y="656"/>
                    <a:pt x="136" y="666"/>
                    <a:pt x="132" y="675"/>
                  </a:cubicBezTo>
                  <a:cubicBezTo>
                    <a:pt x="129" y="679"/>
                    <a:pt x="128" y="684"/>
                    <a:pt x="126" y="689"/>
                  </a:cubicBezTo>
                  <a:cubicBezTo>
                    <a:pt x="120" y="703"/>
                    <a:pt x="112" y="717"/>
                    <a:pt x="107" y="730"/>
                  </a:cubicBezTo>
                  <a:cubicBezTo>
                    <a:pt x="105" y="736"/>
                    <a:pt x="104" y="741"/>
                    <a:pt x="102" y="746"/>
                  </a:cubicBezTo>
                  <a:cubicBezTo>
                    <a:pt x="100" y="751"/>
                    <a:pt x="98" y="755"/>
                    <a:pt x="97" y="760"/>
                  </a:cubicBezTo>
                  <a:cubicBezTo>
                    <a:pt x="92" y="780"/>
                    <a:pt x="90" y="810"/>
                    <a:pt x="91" y="832"/>
                  </a:cubicBezTo>
                  <a:cubicBezTo>
                    <a:pt x="92" y="850"/>
                    <a:pt x="95" y="871"/>
                    <a:pt x="94" y="890"/>
                  </a:cubicBezTo>
                  <a:cubicBezTo>
                    <a:pt x="92" y="909"/>
                    <a:pt x="88" y="931"/>
                    <a:pt x="84" y="946"/>
                  </a:cubicBezTo>
                  <a:cubicBezTo>
                    <a:pt x="83" y="953"/>
                    <a:pt x="82" y="959"/>
                    <a:pt x="80" y="965"/>
                  </a:cubicBezTo>
                  <a:cubicBezTo>
                    <a:pt x="78" y="973"/>
                    <a:pt x="76" y="981"/>
                    <a:pt x="74" y="988"/>
                  </a:cubicBezTo>
                  <a:cubicBezTo>
                    <a:pt x="70" y="1001"/>
                    <a:pt x="65" y="1017"/>
                    <a:pt x="60" y="1032"/>
                  </a:cubicBezTo>
                  <a:cubicBezTo>
                    <a:pt x="58" y="1039"/>
                    <a:pt x="56" y="1047"/>
                    <a:pt x="53" y="1055"/>
                  </a:cubicBezTo>
                  <a:cubicBezTo>
                    <a:pt x="50" y="1064"/>
                    <a:pt x="46" y="1073"/>
                    <a:pt x="46" y="1078"/>
                  </a:cubicBezTo>
                  <a:cubicBezTo>
                    <a:pt x="47" y="1081"/>
                    <a:pt x="50" y="1084"/>
                    <a:pt x="53" y="1087"/>
                  </a:cubicBezTo>
                  <a:cubicBezTo>
                    <a:pt x="59" y="1093"/>
                    <a:pt x="63" y="1096"/>
                    <a:pt x="72" y="1094"/>
                  </a:cubicBezTo>
                  <a:cubicBezTo>
                    <a:pt x="74" y="1096"/>
                    <a:pt x="77" y="1096"/>
                    <a:pt x="80" y="1097"/>
                  </a:cubicBezTo>
                  <a:cubicBezTo>
                    <a:pt x="84" y="1097"/>
                    <a:pt x="81" y="1104"/>
                    <a:pt x="85" y="1103"/>
                  </a:cubicBezTo>
                  <a:cubicBezTo>
                    <a:pt x="91" y="1105"/>
                    <a:pt x="98" y="1105"/>
                    <a:pt x="104" y="1107"/>
                  </a:cubicBezTo>
                  <a:cubicBezTo>
                    <a:pt x="102" y="1128"/>
                    <a:pt x="104" y="1151"/>
                    <a:pt x="101" y="1170"/>
                  </a:cubicBezTo>
                  <a:cubicBezTo>
                    <a:pt x="99" y="1184"/>
                    <a:pt x="94" y="1195"/>
                    <a:pt x="89" y="1206"/>
                  </a:cubicBezTo>
                  <a:cubicBezTo>
                    <a:pt x="88" y="1209"/>
                    <a:pt x="86" y="1213"/>
                    <a:pt x="85" y="1215"/>
                  </a:cubicBezTo>
                  <a:cubicBezTo>
                    <a:pt x="85" y="1215"/>
                    <a:pt x="84" y="1216"/>
                    <a:pt x="83" y="1216"/>
                  </a:cubicBezTo>
                  <a:cubicBezTo>
                    <a:pt x="82" y="1219"/>
                    <a:pt x="80" y="1223"/>
                    <a:pt x="78" y="1227"/>
                  </a:cubicBezTo>
                  <a:cubicBezTo>
                    <a:pt x="77" y="1230"/>
                    <a:pt x="74" y="1233"/>
                    <a:pt x="72" y="1236"/>
                  </a:cubicBezTo>
                  <a:cubicBezTo>
                    <a:pt x="57" y="1267"/>
                    <a:pt x="42" y="1304"/>
                    <a:pt x="40" y="1347"/>
                  </a:cubicBezTo>
                  <a:cubicBezTo>
                    <a:pt x="40" y="1357"/>
                    <a:pt x="39" y="1368"/>
                    <a:pt x="39" y="1378"/>
                  </a:cubicBezTo>
                  <a:cubicBezTo>
                    <a:pt x="40" y="1388"/>
                    <a:pt x="41" y="1398"/>
                    <a:pt x="41" y="1408"/>
                  </a:cubicBezTo>
                  <a:cubicBezTo>
                    <a:pt x="42" y="1440"/>
                    <a:pt x="42" y="1474"/>
                    <a:pt x="41" y="1504"/>
                  </a:cubicBezTo>
                  <a:cubicBezTo>
                    <a:pt x="41" y="1513"/>
                    <a:pt x="40" y="1523"/>
                    <a:pt x="38" y="1532"/>
                  </a:cubicBezTo>
                  <a:cubicBezTo>
                    <a:pt x="37" y="1534"/>
                    <a:pt x="36" y="1536"/>
                    <a:pt x="35" y="1537"/>
                  </a:cubicBezTo>
                  <a:cubicBezTo>
                    <a:pt x="33" y="1543"/>
                    <a:pt x="32" y="1549"/>
                    <a:pt x="31" y="1553"/>
                  </a:cubicBezTo>
                  <a:cubicBezTo>
                    <a:pt x="30" y="1557"/>
                    <a:pt x="28" y="1559"/>
                    <a:pt x="27" y="1561"/>
                  </a:cubicBezTo>
                  <a:cubicBezTo>
                    <a:pt x="26" y="1563"/>
                    <a:pt x="25" y="1565"/>
                    <a:pt x="24" y="1566"/>
                  </a:cubicBezTo>
                  <a:cubicBezTo>
                    <a:pt x="22" y="1570"/>
                    <a:pt x="22" y="1574"/>
                    <a:pt x="20" y="1578"/>
                  </a:cubicBezTo>
                  <a:cubicBezTo>
                    <a:pt x="19" y="1580"/>
                    <a:pt x="18" y="1581"/>
                    <a:pt x="17" y="1582"/>
                  </a:cubicBezTo>
                  <a:cubicBezTo>
                    <a:pt x="11" y="1591"/>
                    <a:pt x="8" y="1600"/>
                    <a:pt x="7" y="1613"/>
                  </a:cubicBezTo>
                  <a:cubicBezTo>
                    <a:pt x="4" y="1617"/>
                    <a:pt x="3" y="1623"/>
                    <a:pt x="2" y="1629"/>
                  </a:cubicBezTo>
                  <a:cubicBezTo>
                    <a:pt x="2" y="1631"/>
                    <a:pt x="2" y="1635"/>
                    <a:pt x="1" y="1638"/>
                  </a:cubicBezTo>
                  <a:cubicBezTo>
                    <a:pt x="1" y="1646"/>
                    <a:pt x="0" y="1648"/>
                    <a:pt x="3" y="1652"/>
                  </a:cubicBezTo>
                  <a:cubicBezTo>
                    <a:pt x="7" y="1657"/>
                    <a:pt x="11" y="1660"/>
                    <a:pt x="13" y="1664"/>
                  </a:cubicBezTo>
                  <a:cubicBezTo>
                    <a:pt x="16" y="1669"/>
                    <a:pt x="17" y="1674"/>
                    <a:pt x="19" y="1679"/>
                  </a:cubicBezTo>
                  <a:cubicBezTo>
                    <a:pt x="20" y="1680"/>
                    <a:pt x="21" y="1681"/>
                    <a:pt x="22" y="1682"/>
                  </a:cubicBezTo>
                  <a:cubicBezTo>
                    <a:pt x="25" y="1688"/>
                    <a:pt x="26" y="1693"/>
                    <a:pt x="30" y="1696"/>
                  </a:cubicBezTo>
                  <a:cubicBezTo>
                    <a:pt x="33" y="1698"/>
                    <a:pt x="35" y="1701"/>
                    <a:pt x="37" y="1702"/>
                  </a:cubicBezTo>
                  <a:cubicBezTo>
                    <a:pt x="39" y="1704"/>
                    <a:pt x="44" y="1705"/>
                    <a:pt x="47" y="1706"/>
                  </a:cubicBezTo>
                  <a:cubicBezTo>
                    <a:pt x="50" y="1706"/>
                    <a:pt x="54" y="1707"/>
                    <a:pt x="57" y="1707"/>
                  </a:cubicBezTo>
                  <a:cubicBezTo>
                    <a:pt x="71" y="1710"/>
                    <a:pt x="86" y="1711"/>
                    <a:pt x="102" y="1710"/>
                  </a:cubicBezTo>
                  <a:cubicBezTo>
                    <a:pt x="106" y="1710"/>
                    <a:pt x="110" y="1710"/>
                    <a:pt x="113" y="1709"/>
                  </a:cubicBezTo>
                  <a:cubicBezTo>
                    <a:pt x="116" y="1708"/>
                    <a:pt x="118" y="1706"/>
                    <a:pt x="121" y="1705"/>
                  </a:cubicBezTo>
                  <a:cubicBezTo>
                    <a:pt x="123" y="1688"/>
                    <a:pt x="125" y="1675"/>
                    <a:pt x="123" y="1660"/>
                  </a:cubicBezTo>
                  <a:cubicBezTo>
                    <a:pt x="123" y="1656"/>
                    <a:pt x="122" y="1651"/>
                    <a:pt x="122" y="1647"/>
                  </a:cubicBezTo>
                  <a:cubicBezTo>
                    <a:pt x="121" y="1643"/>
                    <a:pt x="118" y="1639"/>
                    <a:pt x="116" y="1635"/>
                  </a:cubicBezTo>
                  <a:cubicBezTo>
                    <a:pt x="114" y="1630"/>
                    <a:pt x="112" y="1625"/>
                    <a:pt x="110" y="1621"/>
                  </a:cubicBezTo>
                  <a:cubicBezTo>
                    <a:pt x="107" y="1614"/>
                    <a:pt x="103" y="1607"/>
                    <a:pt x="101" y="1601"/>
                  </a:cubicBezTo>
                  <a:cubicBezTo>
                    <a:pt x="100" y="1598"/>
                    <a:pt x="100" y="1595"/>
                    <a:pt x="100" y="1592"/>
                  </a:cubicBezTo>
                  <a:cubicBezTo>
                    <a:pt x="98" y="1588"/>
                    <a:pt x="93" y="1584"/>
                    <a:pt x="92" y="1579"/>
                  </a:cubicBezTo>
                  <a:cubicBezTo>
                    <a:pt x="91" y="1572"/>
                    <a:pt x="93" y="1565"/>
                    <a:pt x="93" y="1557"/>
                  </a:cubicBezTo>
                  <a:cubicBezTo>
                    <a:pt x="93" y="1551"/>
                    <a:pt x="91" y="1546"/>
                    <a:pt x="90" y="1541"/>
                  </a:cubicBezTo>
                  <a:cubicBezTo>
                    <a:pt x="90" y="1537"/>
                    <a:pt x="90" y="1531"/>
                    <a:pt x="90" y="1526"/>
                  </a:cubicBezTo>
                  <a:cubicBezTo>
                    <a:pt x="91" y="1514"/>
                    <a:pt x="94" y="1502"/>
                    <a:pt x="96" y="1491"/>
                  </a:cubicBezTo>
                  <a:cubicBezTo>
                    <a:pt x="103" y="1457"/>
                    <a:pt x="114" y="1428"/>
                    <a:pt x="124" y="1396"/>
                  </a:cubicBezTo>
                  <a:cubicBezTo>
                    <a:pt x="130" y="1377"/>
                    <a:pt x="138" y="1357"/>
                    <a:pt x="143" y="1339"/>
                  </a:cubicBezTo>
                  <a:cubicBezTo>
                    <a:pt x="144" y="1335"/>
                    <a:pt x="145" y="1330"/>
                    <a:pt x="146" y="1326"/>
                  </a:cubicBezTo>
                  <a:cubicBezTo>
                    <a:pt x="148" y="1318"/>
                    <a:pt x="151" y="1310"/>
                    <a:pt x="153" y="1302"/>
                  </a:cubicBezTo>
                  <a:cubicBezTo>
                    <a:pt x="154" y="1297"/>
                    <a:pt x="156" y="1292"/>
                    <a:pt x="158" y="1287"/>
                  </a:cubicBezTo>
                  <a:cubicBezTo>
                    <a:pt x="160" y="1281"/>
                    <a:pt x="161" y="1276"/>
                    <a:pt x="163" y="1271"/>
                  </a:cubicBezTo>
                  <a:cubicBezTo>
                    <a:pt x="165" y="1266"/>
                    <a:pt x="169" y="1262"/>
                    <a:pt x="171" y="1257"/>
                  </a:cubicBezTo>
                  <a:cubicBezTo>
                    <a:pt x="177" y="1248"/>
                    <a:pt x="180" y="1236"/>
                    <a:pt x="184" y="1226"/>
                  </a:cubicBezTo>
                  <a:cubicBezTo>
                    <a:pt x="186" y="1222"/>
                    <a:pt x="189" y="1218"/>
                    <a:pt x="190" y="1215"/>
                  </a:cubicBezTo>
                  <a:cubicBezTo>
                    <a:pt x="190" y="1214"/>
                    <a:pt x="190" y="1213"/>
                    <a:pt x="190" y="1213"/>
                  </a:cubicBezTo>
                  <a:cubicBezTo>
                    <a:pt x="190" y="1212"/>
                    <a:pt x="192" y="1211"/>
                    <a:pt x="192" y="1211"/>
                  </a:cubicBezTo>
                  <a:cubicBezTo>
                    <a:pt x="192" y="1209"/>
                    <a:pt x="192" y="1206"/>
                    <a:pt x="193" y="1204"/>
                  </a:cubicBezTo>
                  <a:cubicBezTo>
                    <a:pt x="194" y="1196"/>
                    <a:pt x="195" y="1191"/>
                    <a:pt x="197" y="1185"/>
                  </a:cubicBezTo>
                  <a:cubicBezTo>
                    <a:pt x="204" y="1160"/>
                    <a:pt x="214" y="1139"/>
                    <a:pt x="221" y="1115"/>
                  </a:cubicBezTo>
                  <a:cubicBezTo>
                    <a:pt x="236" y="1115"/>
                    <a:pt x="251" y="1115"/>
                    <a:pt x="265" y="1115"/>
                  </a:cubicBezTo>
                  <a:cubicBezTo>
                    <a:pt x="267" y="1136"/>
                    <a:pt x="267" y="1154"/>
                    <a:pt x="269" y="1173"/>
                  </a:cubicBezTo>
                  <a:cubicBezTo>
                    <a:pt x="269" y="1179"/>
                    <a:pt x="271" y="1185"/>
                    <a:pt x="271" y="1191"/>
                  </a:cubicBezTo>
                  <a:cubicBezTo>
                    <a:pt x="272" y="1202"/>
                    <a:pt x="269" y="1210"/>
                    <a:pt x="268" y="1218"/>
                  </a:cubicBezTo>
                  <a:cubicBezTo>
                    <a:pt x="267" y="1224"/>
                    <a:pt x="266" y="1230"/>
                    <a:pt x="264" y="1236"/>
                  </a:cubicBezTo>
                  <a:cubicBezTo>
                    <a:pt x="258" y="1273"/>
                    <a:pt x="258" y="1314"/>
                    <a:pt x="265" y="1350"/>
                  </a:cubicBezTo>
                  <a:cubicBezTo>
                    <a:pt x="269" y="1367"/>
                    <a:pt x="274" y="1385"/>
                    <a:pt x="277" y="1401"/>
                  </a:cubicBezTo>
                  <a:cubicBezTo>
                    <a:pt x="278" y="1407"/>
                    <a:pt x="279" y="1414"/>
                    <a:pt x="280" y="1420"/>
                  </a:cubicBezTo>
                  <a:cubicBezTo>
                    <a:pt x="283" y="1438"/>
                    <a:pt x="286" y="1456"/>
                    <a:pt x="288" y="1474"/>
                  </a:cubicBezTo>
                  <a:cubicBezTo>
                    <a:pt x="290" y="1485"/>
                    <a:pt x="293" y="1506"/>
                    <a:pt x="289" y="1515"/>
                  </a:cubicBezTo>
                  <a:cubicBezTo>
                    <a:pt x="289" y="1516"/>
                    <a:pt x="287" y="1517"/>
                    <a:pt x="286" y="1519"/>
                  </a:cubicBezTo>
                  <a:cubicBezTo>
                    <a:pt x="287" y="1527"/>
                    <a:pt x="282" y="1534"/>
                    <a:pt x="281" y="1542"/>
                  </a:cubicBezTo>
                  <a:cubicBezTo>
                    <a:pt x="280" y="1547"/>
                    <a:pt x="279" y="1551"/>
                    <a:pt x="279" y="1555"/>
                  </a:cubicBezTo>
                  <a:cubicBezTo>
                    <a:pt x="278" y="1560"/>
                    <a:pt x="279" y="1565"/>
                    <a:pt x="278" y="1569"/>
                  </a:cubicBezTo>
                  <a:cubicBezTo>
                    <a:pt x="278" y="1571"/>
                    <a:pt x="277" y="1572"/>
                    <a:pt x="276" y="1574"/>
                  </a:cubicBezTo>
                  <a:cubicBezTo>
                    <a:pt x="273" y="1584"/>
                    <a:pt x="277" y="1597"/>
                    <a:pt x="277" y="1608"/>
                  </a:cubicBezTo>
                  <a:cubicBezTo>
                    <a:pt x="283" y="1613"/>
                    <a:pt x="290" y="1613"/>
                    <a:pt x="297" y="1613"/>
                  </a:cubicBezTo>
                  <a:cubicBezTo>
                    <a:pt x="321" y="1616"/>
                    <a:pt x="344" y="1616"/>
                    <a:pt x="368" y="1619"/>
                  </a:cubicBezTo>
                  <a:cubicBezTo>
                    <a:pt x="399" y="1623"/>
                    <a:pt x="432" y="1627"/>
                    <a:pt x="462" y="1624"/>
                  </a:cubicBezTo>
                  <a:cubicBezTo>
                    <a:pt x="471" y="1624"/>
                    <a:pt x="480" y="1621"/>
                    <a:pt x="488" y="1619"/>
                  </a:cubicBezTo>
                  <a:cubicBezTo>
                    <a:pt x="492" y="1617"/>
                    <a:pt x="496" y="1617"/>
                    <a:pt x="500" y="1614"/>
                  </a:cubicBezTo>
                  <a:cubicBezTo>
                    <a:pt x="503" y="1612"/>
                    <a:pt x="505" y="1609"/>
                    <a:pt x="508" y="1607"/>
                  </a:cubicBezTo>
                  <a:cubicBezTo>
                    <a:pt x="509" y="1595"/>
                    <a:pt x="510" y="1580"/>
                    <a:pt x="507" y="1569"/>
                  </a:cubicBezTo>
                  <a:cubicBezTo>
                    <a:pt x="497" y="1560"/>
                    <a:pt x="478" y="1563"/>
                    <a:pt x="464" y="1561"/>
                  </a:cubicBezTo>
                  <a:cubicBezTo>
                    <a:pt x="460" y="1561"/>
                    <a:pt x="455" y="1559"/>
                    <a:pt x="451" y="1558"/>
                  </a:cubicBezTo>
                  <a:cubicBezTo>
                    <a:pt x="447" y="1558"/>
                    <a:pt x="443" y="1556"/>
                    <a:pt x="440" y="1555"/>
                  </a:cubicBezTo>
                  <a:cubicBezTo>
                    <a:pt x="430" y="1553"/>
                    <a:pt x="418" y="1549"/>
                    <a:pt x="411" y="1546"/>
                  </a:cubicBezTo>
                  <a:cubicBezTo>
                    <a:pt x="405" y="1543"/>
                    <a:pt x="401" y="1540"/>
                    <a:pt x="396" y="1537"/>
                  </a:cubicBezTo>
                  <a:cubicBezTo>
                    <a:pt x="390" y="1533"/>
                    <a:pt x="383" y="1529"/>
                    <a:pt x="377" y="1526"/>
                  </a:cubicBezTo>
                  <a:cubicBezTo>
                    <a:pt x="376" y="1524"/>
                    <a:pt x="376" y="1521"/>
                    <a:pt x="374" y="1520"/>
                  </a:cubicBezTo>
                  <a:cubicBezTo>
                    <a:pt x="370" y="1519"/>
                    <a:pt x="369" y="1518"/>
                    <a:pt x="368" y="1517"/>
                  </a:cubicBezTo>
                  <a:cubicBezTo>
                    <a:pt x="367" y="1516"/>
                    <a:pt x="365" y="1514"/>
                    <a:pt x="364" y="1512"/>
                  </a:cubicBezTo>
                  <a:cubicBezTo>
                    <a:pt x="362" y="1508"/>
                    <a:pt x="360" y="1504"/>
                    <a:pt x="358" y="1501"/>
                  </a:cubicBezTo>
                  <a:cubicBezTo>
                    <a:pt x="355" y="1495"/>
                    <a:pt x="354" y="1489"/>
                    <a:pt x="352" y="1482"/>
                  </a:cubicBezTo>
                  <a:cubicBezTo>
                    <a:pt x="351" y="1477"/>
                    <a:pt x="350" y="1472"/>
                    <a:pt x="349" y="1468"/>
                  </a:cubicBezTo>
                  <a:cubicBezTo>
                    <a:pt x="346" y="1448"/>
                    <a:pt x="350" y="1425"/>
                    <a:pt x="352" y="1405"/>
                  </a:cubicBezTo>
                  <a:cubicBezTo>
                    <a:pt x="355" y="1385"/>
                    <a:pt x="357" y="1365"/>
                    <a:pt x="358" y="1344"/>
                  </a:cubicBezTo>
                  <a:cubicBezTo>
                    <a:pt x="361" y="1314"/>
                    <a:pt x="363" y="1282"/>
                    <a:pt x="360" y="1254"/>
                  </a:cubicBezTo>
                  <a:cubicBezTo>
                    <a:pt x="359" y="1245"/>
                    <a:pt x="357" y="1237"/>
                    <a:pt x="357" y="1229"/>
                  </a:cubicBezTo>
                  <a:cubicBezTo>
                    <a:pt x="357" y="1224"/>
                    <a:pt x="359" y="1219"/>
                    <a:pt x="360" y="1213"/>
                  </a:cubicBezTo>
                  <a:cubicBezTo>
                    <a:pt x="361" y="1208"/>
                    <a:pt x="362" y="1202"/>
                    <a:pt x="363" y="1197"/>
                  </a:cubicBezTo>
                  <a:cubicBezTo>
                    <a:pt x="366" y="1187"/>
                    <a:pt x="369" y="1176"/>
                    <a:pt x="369" y="1164"/>
                  </a:cubicBezTo>
                  <a:cubicBezTo>
                    <a:pt x="370" y="1159"/>
                    <a:pt x="369" y="1153"/>
                    <a:pt x="369" y="1147"/>
                  </a:cubicBezTo>
                  <a:cubicBezTo>
                    <a:pt x="370" y="1138"/>
                    <a:pt x="372" y="1129"/>
                    <a:pt x="374" y="1120"/>
                  </a:cubicBezTo>
                  <a:cubicBezTo>
                    <a:pt x="375" y="1110"/>
                    <a:pt x="377" y="1101"/>
                    <a:pt x="379" y="1092"/>
                  </a:cubicBezTo>
                  <a:cubicBezTo>
                    <a:pt x="383" y="1075"/>
                    <a:pt x="386" y="1058"/>
                    <a:pt x="390" y="1041"/>
                  </a:cubicBezTo>
                  <a:cubicBezTo>
                    <a:pt x="399" y="1006"/>
                    <a:pt x="409" y="971"/>
                    <a:pt x="411" y="934"/>
                  </a:cubicBezTo>
                  <a:cubicBezTo>
                    <a:pt x="412" y="915"/>
                    <a:pt x="410" y="896"/>
                    <a:pt x="409" y="878"/>
                  </a:cubicBezTo>
                  <a:cubicBezTo>
                    <a:pt x="408" y="864"/>
                    <a:pt x="407" y="850"/>
                    <a:pt x="406" y="838"/>
                  </a:cubicBezTo>
                  <a:cubicBezTo>
                    <a:pt x="405" y="834"/>
                    <a:pt x="405" y="829"/>
                    <a:pt x="404" y="824"/>
                  </a:cubicBezTo>
                  <a:cubicBezTo>
                    <a:pt x="403" y="818"/>
                    <a:pt x="398" y="811"/>
                    <a:pt x="398" y="804"/>
                  </a:cubicBezTo>
                  <a:cubicBezTo>
                    <a:pt x="398" y="801"/>
                    <a:pt x="399" y="797"/>
                    <a:pt x="400" y="793"/>
                  </a:cubicBezTo>
                  <a:cubicBezTo>
                    <a:pt x="400" y="789"/>
                    <a:pt x="400" y="785"/>
                    <a:pt x="401" y="781"/>
                  </a:cubicBezTo>
                  <a:cubicBezTo>
                    <a:pt x="401" y="773"/>
                    <a:pt x="400" y="763"/>
                    <a:pt x="401" y="757"/>
                  </a:cubicBezTo>
                  <a:cubicBezTo>
                    <a:pt x="402" y="753"/>
                    <a:pt x="406" y="750"/>
                    <a:pt x="407" y="746"/>
                  </a:cubicBezTo>
                  <a:cubicBezTo>
                    <a:pt x="409" y="734"/>
                    <a:pt x="405" y="719"/>
                    <a:pt x="410" y="712"/>
                  </a:cubicBezTo>
                  <a:cubicBezTo>
                    <a:pt x="412" y="711"/>
                    <a:pt x="410" y="707"/>
                    <a:pt x="411" y="704"/>
                  </a:cubicBezTo>
                  <a:cubicBezTo>
                    <a:pt x="411" y="702"/>
                    <a:pt x="412" y="706"/>
                    <a:pt x="413" y="705"/>
                  </a:cubicBezTo>
                  <a:cubicBezTo>
                    <a:pt x="416" y="706"/>
                    <a:pt x="414" y="702"/>
                    <a:pt x="417" y="703"/>
                  </a:cubicBezTo>
                  <a:cubicBezTo>
                    <a:pt x="419" y="698"/>
                    <a:pt x="419" y="688"/>
                    <a:pt x="417" y="684"/>
                  </a:cubicBezTo>
                  <a:cubicBezTo>
                    <a:pt x="414" y="680"/>
                    <a:pt x="412" y="687"/>
                    <a:pt x="411" y="686"/>
                  </a:cubicBezTo>
                  <a:cubicBezTo>
                    <a:pt x="410" y="681"/>
                    <a:pt x="411" y="676"/>
                    <a:pt x="411" y="671"/>
                  </a:cubicBezTo>
                  <a:cubicBezTo>
                    <a:pt x="410" y="668"/>
                    <a:pt x="409" y="665"/>
                    <a:pt x="408" y="661"/>
                  </a:cubicBezTo>
                  <a:cubicBezTo>
                    <a:pt x="408" y="656"/>
                    <a:pt x="408" y="651"/>
                    <a:pt x="407" y="646"/>
                  </a:cubicBezTo>
                  <a:cubicBezTo>
                    <a:pt x="407" y="641"/>
                    <a:pt x="406" y="636"/>
                    <a:pt x="406" y="631"/>
                  </a:cubicBezTo>
                  <a:cubicBezTo>
                    <a:pt x="403" y="610"/>
                    <a:pt x="401" y="590"/>
                    <a:pt x="400" y="570"/>
                  </a:cubicBezTo>
                  <a:cubicBezTo>
                    <a:pt x="399" y="565"/>
                    <a:pt x="400" y="559"/>
                    <a:pt x="399" y="554"/>
                  </a:cubicBezTo>
                  <a:cubicBezTo>
                    <a:pt x="398" y="549"/>
                    <a:pt x="397" y="544"/>
                    <a:pt x="396" y="539"/>
                  </a:cubicBezTo>
                  <a:cubicBezTo>
                    <a:pt x="396" y="536"/>
                    <a:pt x="397" y="532"/>
                    <a:pt x="397" y="528"/>
                  </a:cubicBezTo>
                  <a:cubicBezTo>
                    <a:pt x="398" y="525"/>
                    <a:pt x="398" y="521"/>
                    <a:pt x="399" y="518"/>
                  </a:cubicBezTo>
                  <a:close/>
                  <a:moveTo>
                    <a:pt x="332" y="217"/>
                  </a:moveTo>
                  <a:cubicBezTo>
                    <a:pt x="332" y="218"/>
                    <a:pt x="332" y="218"/>
                    <a:pt x="332" y="218"/>
                  </a:cubicBezTo>
                  <a:cubicBezTo>
                    <a:pt x="332" y="218"/>
                    <a:pt x="332" y="218"/>
                    <a:pt x="332" y="217"/>
                  </a:cubicBezTo>
                  <a:cubicBezTo>
                    <a:pt x="331" y="217"/>
                    <a:pt x="331" y="217"/>
                    <a:pt x="331" y="217"/>
                  </a:cubicBezTo>
                  <a:cubicBezTo>
                    <a:pt x="332" y="217"/>
                    <a:pt x="332" y="217"/>
                    <a:pt x="332" y="217"/>
                  </a:cubicBezTo>
                  <a:close/>
                  <a:moveTo>
                    <a:pt x="325" y="232"/>
                  </a:moveTo>
                  <a:cubicBezTo>
                    <a:pt x="325" y="231"/>
                    <a:pt x="324" y="229"/>
                    <a:pt x="324" y="227"/>
                  </a:cubicBezTo>
                  <a:cubicBezTo>
                    <a:pt x="324" y="225"/>
                    <a:pt x="324" y="223"/>
                    <a:pt x="323" y="221"/>
                  </a:cubicBezTo>
                  <a:cubicBezTo>
                    <a:pt x="323" y="222"/>
                    <a:pt x="323" y="222"/>
                    <a:pt x="323" y="222"/>
                  </a:cubicBezTo>
                  <a:cubicBezTo>
                    <a:pt x="324" y="224"/>
                    <a:pt x="324" y="227"/>
                    <a:pt x="325" y="230"/>
                  </a:cubicBezTo>
                  <a:cubicBezTo>
                    <a:pt x="325" y="231"/>
                    <a:pt x="325" y="231"/>
                    <a:pt x="325" y="232"/>
                  </a:cubicBezTo>
                  <a:close/>
                  <a:moveTo>
                    <a:pt x="324" y="223"/>
                  </a:moveTo>
                  <a:cubicBezTo>
                    <a:pt x="324" y="221"/>
                    <a:pt x="323" y="218"/>
                    <a:pt x="323" y="216"/>
                  </a:cubicBezTo>
                  <a:cubicBezTo>
                    <a:pt x="323" y="216"/>
                    <a:pt x="323" y="216"/>
                    <a:pt x="323" y="216"/>
                  </a:cubicBezTo>
                  <a:cubicBezTo>
                    <a:pt x="324" y="217"/>
                    <a:pt x="325" y="219"/>
                    <a:pt x="326" y="220"/>
                  </a:cubicBezTo>
                  <a:cubicBezTo>
                    <a:pt x="326" y="220"/>
                    <a:pt x="326" y="220"/>
                    <a:pt x="326" y="221"/>
                  </a:cubicBezTo>
                  <a:cubicBezTo>
                    <a:pt x="326" y="221"/>
                    <a:pt x="326" y="221"/>
                    <a:pt x="326" y="221"/>
                  </a:cubicBezTo>
                  <a:cubicBezTo>
                    <a:pt x="326" y="221"/>
                    <a:pt x="326" y="222"/>
                    <a:pt x="326" y="223"/>
                  </a:cubicBezTo>
                  <a:cubicBezTo>
                    <a:pt x="326" y="223"/>
                    <a:pt x="325" y="223"/>
                    <a:pt x="324" y="223"/>
                  </a:cubicBezTo>
                  <a:close/>
                  <a:moveTo>
                    <a:pt x="328" y="200"/>
                  </a:moveTo>
                  <a:cubicBezTo>
                    <a:pt x="328" y="200"/>
                    <a:pt x="328" y="200"/>
                    <a:pt x="328" y="200"/>
                  </a:cubicBezTo>
                  <a:cubicBezTo>
                    <a:pt x="328" y="199"/>
                    <a:pt x="328" y="199"/>
                    <a:pt x="327" y="198"/>
                  </a:cubicBezTo>
                  <a:cubicBezTo>
                    <a:pt x="328" y="198"/>
                    <a:pt x="328" y="198"/>
                    <a:pt x="328" y="198"/>
                  </a:cubicBezTo>
                  <a:cubicBezTo>
                    <a:pt x="328" y="199"/>
                    <a:pt x="328" y="199"/>
                    <a:pt x="328" y="200"/>
                  </a:cubicBezTo>
                  <a:close/>
                  <a:moveTo>
                    <a:pt x="327" y="99"/>
                  </a:moveTo>
                  <a:cubicBezTo>
                    <a:pt x="326" y="93"/>
                    <a:pt x="330" y="98"/>
                    <a:pt x="327" y="99"/>
                  </a:cubicBezTo>
                  <a:close/>
                  <a:moveTo>
                    <a:pt x="333" y="195"/>
                  </a:moveTo>
                  <a:cubicBezTo>
                    <a:pt x="334" y="194"/>
                    <a:pt x="334" y="193"/>
                    <a:pt x="334" y="193"/>
                  </a:cubicBezTo>
                  <a:cubicBezTo>
                    <a:pt x="334" y="193"/>
                    <a:pt x="334" y="193"/>
                    <a:pt x="334" y="193"/>
                  </a:cubicBezTo>
                  <a:cubicBezTo>
                    <a:pt x="334" y="193"/>
                    <a:pt x="334" y="194"/>
                    <a:pt x="333" y="195"/>
                  </a:cubicBezTo>
                  <a:close/>
                  <a:moveTo>
                    <a:pt x="333" y="170"/>
                  </a:moveTo>
                  <a:cubicBezTo>
                    <a:pt x="333" y="170"/>
                    <a:pt x="333" y="170"/>
                    <a:pt x="333" y="170"/>
                  </a:cubicBezTo>
                  <a:cubicBezTo>
                    <a:pt x="334" y="171"/>
                    <a:pt x="334" y="171"/>
                    <a:pt x="335" y="172"/>
                  </a:cubicBezTo>
                  <a:cubicBezTo>
                    <a:pt x="335" y="173"/>
                    <a:pt x="335" y="173"/>
                    <a:pt x="335" y="174"/>
                  </a:cubicBezTo>
                  <a:cubicBezTo>
                    <a:pt x="334" y="173"/>
                    <a:pt x="333" y="172"/>
                    <a:pt x="333" y="170"/>
                  </a:cubicBezTo>
                  <a:close/>
                  <a:moveTo>
                    <a:pt x="338" y="149"/>
                  </a:moveTo>
                  <a:cubicBezTo>
                    <a:pt x="337" y="149"/>
                    <a:pt x="338" y="151"/>
                    <a:pt x="337" y="151"/>
                  </a:cubicBezTo>
                  <a:cubicBezTo>
                    <a:pt x="336" y="151"/>
                    <a:pt x="335" y="149"/>
                    <a:pt x="338" y="149"/>
                  </a:cubicBezTo>
                  <a:close/>
                  <a:moveTo>
                    <a:pt x="337" y="156"/>
                  </a:moveTo>
                  <a:cubicBezTo>
                    <a:pt x="337" y="156"/>
                    <a:pt x="336" y="157"/>
                    <a:pt x="336" y="157"/>
                  </a:cubicBezTo>
                  <a:cubicBezTo>
                    <a:pt x="336" y="158"/>
                    <a:pt x="335" y="159"/>
                    <a:pt x="334" y="160"/>
                  </a:cubicBezTo>
                  <a:cubicBezTo>
                    <a:pt x="334" y="158"/>
                    <a:pt x="332" y="153"/>
                    <a:pt x="334" y="154"/>
                  </a:cubicBezTo>
                  <a:cubicBezTo>
                    <a:pt x="335" y="154"/>
                    <a:pt x="336" y="155"/>
                    <a:pt x="337" y="156"/>
                  </a:cubicBezTo>
                  <a:close/>
                  <a:moveTo>
                    <a:pt x="335" y="141"/>
                  </a:moveTo>
                  <a:cubicBezTo>
                    <a:pt x="334" y="141"/>
                    <a:pt x="334" y="141"/>
                    <a:pt x="334" y="140"/>
                  </a:cubicBezTo>
                  <a:cubicBezTo>
                    <a:pt x="334" y="140"/>
                    <a:pt x="334" y="141"/>
                    <a:pt x="335" y="141"/>
                  </a:cubicBezTo>
                  <a:close/>
                  <a:moveTo>
                    <a:pt x="333" y="154"/>
                  </a:moveTo>
                  <a:cubicBezTo>
                    <a:pt x="332" y="154"/>
                    <a:pt x="332" y="154"/>
                    <a:pt x="331" y="154"/>
                  </a:cubicBezTo>
                  <a:cubicBezTo>
                    <a:pt x="329" y="145"/>
                    <a:pt x="335" y="151"/>
                    <a:pt x="333" y="154"/>
                  </a:cubicBezTo>
                  <a:close/>
                  <a:moveTo>
                    <a:pt x="331" y="101"/>
                  </a:moveTo>
                  <a:cubicBezTo>
                    <a:pt x="332" y="102"/>
                    <a:pt x="332" y="108"/>
                    <a:pt x="331" y="110"/>
                  </a:cubicBezTo>
                  <a:cubicBezTo>
                    <a:pt x="327" y="108"/>
                    <a:pt x="330" y="100"/>
                    <a:pt x="331" y="101"/>
                  </a:cubicBezTo>
                  <a:close/>
                  <a:moveTo>
                    <a:pt x="322" y="72"/>
                  </a:moveTo>
                  <a:cubicBezTo>
                    <a:pt x="323" y="72"/>
                    <a:pt x="323" y="72"/>
                    <a:pt x="323" y="72"/>
                  </a:cubicBezTo>
                  <a:cubicBezTo>
                    <a:pt x="327" y="74"/>
                    <a:pt x="329" y="76"/>
                    <a:pt x="328" y="78"/>
                  </a:cubicBezTo>
                  <a:cubicBezTo>
                    <a:pt x="328" y="79"/>
                    <a:pt x="328" y="80"/>
                    <a:pt x="328" y="81"/>
                  </a:cubicBezTo>
                  <a:cubicBezTo>
                    <a:pt x="324" y="79"/>
                    <a:pt x="320" y="75"/>
                    <a:pt x="320" y="73"/>
                  </a:cubicBezTo>
                  <a:cubicBezTo>
                    <a:pt x="322" y="72"/>
                    <a:pt x="316" y="70"/>
                    <a:pt x="322" y="72"/>
                  </a:cubicBezTo>
                  <a:close/>
                  <a:moveTo>
                    <a:pt x="320" y="233"/>
                  </a:moveTo>
                  <a:cubicBezTo>
                    <a:pt x="320" y="234"/>
                    <a:pt x="320" y="234"/>
                    <a:pt x="320" y="235"/>
                  </a:cubicBezTo>
                  <a:cubicBezTo>
                    <a:pt x="320" y="236"/>
                    <a:pt x="321" y="237"/>
                    <a:pt x="321" y="238"/>
                  </a:cubicBezTo>
                  <a:cubicBezTo>
                    <a:pt x="321" y="238"/>
                    <a:pt x="320" y="238"/>
                    <a:pt x="320" y="237"/>
                  </a:cubicBezTo>
                  <a:cubicBezTo>
                    <a:pt x="320" y="237"/>
                    <a:pt x="319" y="237"/>
                    <a:pt x="319" y="236"/>
                  </a:cubicBezTo>
                  <a:cubicBezTo>
                    <a:pt x="319" y="235"/>
                    <a:pt x="319" y="234"/>
                    <a:pt x="320" y="233"/>
                  </a:cubicBezTo>
                  <a:close/>
                  <a:moveTo>
                    <a:pt x="313" y="250"/>
                  </a:moveTo>
                  <a:cubicBezTo>
                    <a:pt x="313" y="249"/>
                    <a:pt x="313" y="249"/>
                    <a:pt x="314" y="249"/>
                  </a:cubicBezTo>
                  <a:cubicBezTo>
                    <a:pt x="314" y="249"/>
                    <a:pt x="314" y="250"/>
                    <a:pt x="314" y="250"/>
                  </a:cubicBezTo>
                  <a:cubicBezTo>
                    <a:pt x="313" y="250"/>
                    <a:pt x="313" y="250"/>
                    <a:pt x="313" y="250"/>
                  </a:cubicBezTo>
                  <a:cubicBezTo>
                    <a:pt x="313" y="250"/>
                    <a:pt x="313" y="250"/>
                    <a:pt x="313" y="250"/>
                  </a:cubicBezTo>
                  <a:close/>
                  <a:moveTo>
                    <a:pt x="314" y="252"/>
                  </a:moveTo>
                  <a:cubicBezTo>
                    <a:pt x="314" y="252"/>
                    <a:pt x="314" y="252"/>
                    <a:pt x="314" y="253"/>
                  </a:cubicBezTo>
                  <a:cubicBezTo>
                    <a:pt x="314" y="253"/>
                    <a:pt x="313" y="253"/>
                    <a:pt x="313" y="254"/>
                  </a:cubicBezTo>
                  <a:cubicBezTo>
                    <a:pt x="313" y="254"/>
                    <a:pt x="313" y="254"/>
                    <a:pt x="313" y="254"/>
                  </a:cubicBezTo>
                  <a:cubicBezTo>
                    <a:pt x="313" y="253"/>
                    <a:pt x="313" y="252"/>
                    <a:pt x="314" y="252"/>
                  </a:cubicBezTo>
                  <a:close/>
                  <a:moveTo>
                    <a:pt x="308" y="237"/>
                  </a:moveTo>
                  <a:cubicBezTo>
                    <a:pt x="308" y="237"/>
                    <a:pt x="308" y="238"/>
                    <a:pt x="308" y="238"/>
                  </a:cubicBezTo>
                  <a:cubicBezTo>
                    <a:pt x="308" y="237"/>
                    <a:pt x="308" y="237"/>
                    <a:pt x="308" y="237"/>
                  </a:cubicBezTo>
                  <a:close/>
                  <a:moveTo>
                    <a:pt x="153" y="22"/>
                  </a:moveTo>
                  <a:cubicBezTo>
                    <a:pt x="154" y="22"/>
                    <a:pt x="154" y="23"/>
                    <a:pt x="155" y="23"/>
                  </a:cubicBezTo>
                  <a:cubicBezTo>
                    <a:pt x="154" y="23"/>
                    <a:pt x="154" y="22"/>
                    <a:pt x="153" y="22"/>
                  </a:cubicBezTo>
                  <a:close/>
                  <a:moveTo>
                    <a:pt x="306" y="261"/>
                  </a:moveTo>
                  <a:cubicBezTo>
                    <a:pt x="307" y="262"/>
                    <a:pt x="307" y="262"/>
                    <a:pt x="307" y="262"/>
                  </a:cubicBezTo>
                  <a:cubicBezTo>
                    <a:pt x="307" y="262"/>
                    <a:pt x="307" y="262"/>
                    <a:pt x="307" y="262"/>
                  </a:cubicBezTo>
                  <a:cubicBezTo>
                    <a:pt x="306" y="263"/>
                    <a:pt x="306" y="263"/>
                    <a:pt x="306" y="264"/>
                  </a:cubicBezTo>
                  <a:cubicBezTo>
                    <a:pt x="305" y="264"/>
                    <a:pt x="305" y="264"/>
                    <a:pt x="305" y="264"/>
                  </a:cubicBezTo>
                  <a:cubicBezTo>
                    <a:pt x="305" y="263"/>
                    <a:pt x="306" y="262"/>
                    <a:pt x="306" y="261"/>
                  </a:cubicBezTo>
                  <a:close/>
                  <a:moveTo>
                    <a:pt x="303" y="268"/>
                  </a:moveTo>
                  <a:cubicBezTo>
                    <a:pt x="303" y="268"/>
                    <a:pt x="303" y="267"/>
                    <a:pt x="303" y="267"/>
                  </a:cubicBezTo>
                  <a:cubicBezTo>
                    <a:pt x="303" y="267"/>
                    <a:pt x="303" y="267"/>
                    <a:pt x="303" y="267"/>
                  </a:cubicBezTo>
                  <a:cubicBezTo>
                    <a:pt x="303" y="268"/>
                    <a:pt x="303" y="269"/>
                    <a:pt x="303" y="270"/>
                  </a:cubicBezTo>
                  <a:cubicBezTo>
                    <a:pt x="303" y="270"/>
                    <a:pt x="302" y="270"/>
                    <a:pt x="302" y="270"/>
                  </a:cubicBezTo>
                  <a:cubicBezTo>
                    <a:pt x="303" y="269"/>
                    <a:pt x="303" y="268"/>
                    <a:pt x="303" y="268"/>
                  </a:cubicBezTo>
                  <a:close/>
                  <a:moveTo>
                    <a:pt x="301" y="274"/>
                  </a:moveTo>
                  <a:cubicBezTo>
                    <a:pt x="302" y="274"/>
                    <a:pt x="303" y="275"/>
                    <a:pt x="303" y="275"/>
                  </a:cubicBezTo>
                  <a:cubicBezTo>
                    <a:pt x="303" y="276"/>
                    <a:pt x="304" y="277"/>
                    <a:pt x="305" y="278"/>
                  </a:cubicBezTo>
                  <a:cubicBezTo>
                    <a:pt x="307" y="282"/>
                    <a:pt x="311" y="284"/>
                    <a:pt x="315" y="285"/>
                  </a:cubicBezTo>
                  <a:cubicBezTo>
                    <a:pt x="315" y="285"/>
                    <a:pt x="315" y="286"/>
                    <a:pt x="315" y="286"/>
                  </a:cubicBezTo>
                  <a:cubicBezTo>
                    <a:pt x="312" y="286"/>
                    <a:pt x="310" y="286"/>
                    <a:pt x="307" y="286"/>
                  </a:cubicBezTo>
                  <a:cubicBezTo>
                    <a:pt x="306" y="286"/>
                    <a:pt x="305" y="285"/>
                    <a:pt x="304" y="285"/>
                  </a:cubicBezTo>
                  <a:cubicBezTo>
                    <a:pt x="304" y="285"/>
                    <a:pt x="304" y="285"/>
                    <a:pt x="304" y="285"/>
                  </a:cubicBezTo>
                  <a:cubicBezTo>
                    <a:pt x="301" y="282"/>
                    <a:pt x="301" y="278"/>
                    <a:pt x="301" y="274"/>
                  </a:cubicBezTo>
                  <a:close/>
                  <a:moveTo>
                    <a:pt x="252" y="271"/>
                  </a:moveTo>
                  <a:cubicBezTo>
                    <a:pt x="252" y="271"/>
                    <a:pt x="252" y="271"/>
                    <a:pt x="252" y="271"/>
                  </a:cubicBezTo>
                  <a:cubicBezTo>
                    <a:pt x="252" y="271"/>
                    <a:pt x="252" y="271"/>
                    <a:pt x="252" y="271"/>
                  </a:cubicBezTo>
                  <a:cubicBezTo>
                    <a:pt x="252" y="271"/>
                    <a:pt x="252" y="271"/>
                    <a:pt x="252" y="271"/>
                  </a:cubicBezTo>
                  <a:close/>
                  <a:moveTo>
                    <a:pt x="262" y="288"/>
                  </a:moveTo>
                  <a:cubicBezTo>
                    <a:pt x="262" y="287"/>
                    <a:pt x="262" y="287"/>
                    <a:pt x="262" y="287"/>
                  </a:cubicBezTo>
                  <a:cubicBezTo>
                    <a:pt x="263" y="287"/>
                    <a:pt x="263" y="287"/>
                    <a:pt x="263" y="287"/>
                  </a:cubicBezTo>
                  <a:cubicBezTo>
                    <a:pt x="263" y="287"/>
                    <a:pt x="263" y="287"/>
                    <a:pt x="263" y="287"/>
                  </a:cubicBezTo>
                  <a:cubicBezTo>
                    <a:pt x="263" y="287"/>
                    <a:pt x="263" y="287"/>
                    <a:pt x="263" y="288"/>
                  </a:cubicBezTo>
                  <a:cubicBezTo>
                    <a:pt x="262" y="288"/>
                    <a:pt x="262" y="288"/>
                    <a:pt x="262" y="288"/>
                  </a:cubicBezTo>
                  <a:close/>
                  <a:moveTo>
                    <a:pt x="265" y="280"/>
                  </a:moveTo>
                  <a:cubicBezTo>
                    <a:pt x="266" y="280"/>
                    <a:pt x="266" y="279"/>
                    <a:pt x="266" y="278"/>
                  </a:cubicBezTo>
                  <a:cubicBezTo>
                    <a:pt x="266" y="278"/>
                    <a:pt x="266" y="278"/>
                    <a:pt x="266" y="278"/>
                  </a:cubicBezTo>
                  <a:cubicBezTo>
                    <a:pt x="266" y="279"/>
                    <a:pt x="266" y="280"/>
                    <a:pt x="265" y="280"/>
                  </a:cubicBezTo>
                  <a:close/>
                  <a:moveTo>
                    <a:pt x="272" y="275"/>
                  </a:moveTo>
                  <a:cubicBezTo>
                    <a:pt x="272" y="275"/>
                    <a:pt x="272" y="275"/>
                    <a:pt x="272" y="275"/>
                  </a:cubicBezTo>
                  <a:cubicBezTo>
                    <a:pt x="272" y="275"/>
                    <a:pt x="272" y="275"/>
                    <a:pt x="272" y="275"/>
                  </a:cubicBezTo>
                  <a:cubicBezTo>
                    <a:pt x="272" y="275"/>
                    <a:pt x="272" y="275"/>
                    <a:pt x="272" y="275"/>
                  </a:cubicBezTo>
                  <a:close/>
                  <a:moveTo>
                    <a:pt x="277" y="282"/>
                  </a:moveTo>
                  <a:cubicBezTo>
                    <a:pt x="278" y="282"/>
                    <a:pt x="278" y="281"/>
                    <a:pt x="278" y="280"/>
                  </a:cubicBezTo>
                  <a:cubicBezTo>
                    <a:pt x="279" y="279"/>
                    <a:pt x="279" y="279"/>
                    <a:pt x="279" y="278"/>
                  </a:cubicBezTo>
                  <a:cubicBezTo>
                    <a:pt x="280" y="278"/>
                    <a:pt x="280" y="278"/>
                    <a:pt x="281" y="278"/>
                  </a:cubicBezTo>
                  <a:cubicBezTo>
                    <a:pt x="280" y="280"/>
                    <a:pt x="279" y="281"/>
                    <a:pt x="277" y="282"/>
                  </a:cubicBezTo>
                  <a:close/>
                  <a:moveTo>
                    <a:pt x="294" y="284"/>
                  </a:moveTo>
                  <a:cubicBezTo>
                    <a:pt x="294" y="283"/>
                    <a:pt x="295" y="283"/>
                    <a:pt x="295" y="282"/>
                  </a:cubicBezTo>
                  <a:cubicBezTo>
                    <a:pt x="295" y="283"/>
                    <a:pt x="295" y="283"/>
                    <a:pt x="295" y="284"/>
                  </a:cubicBezTo>
                  <a:cubicBezTo>
                    <a:pt x="295" y="284"/>
                    <a:pt x="295" y="284"/>
                    <a:pt x="295" y="284"/>
                  </a:cubicBezTo>
                  <a:cubicBezTo>
                    <a:pt x="294" y="284"/>
                    <a:pt x="294" y="284"/>
                    <a:pt x="294" y="284"/>
                  </a:cubicBezTo>
                  <a:close/>
                  <a:moveTo>
                    <a:pt x="295" y="267"/>
                  </a:moveTo>
                  <a:cubicBezTo>
                    <a:pt x="295" y="267"/>
                    <a:pt x="295" y="268"/>
                    <a:pt x="295" y="268"/>
                  </a:cubicBezTo>
                  <a:cubicBezTo>
                    <a:pt x="295" y="268"/>
                    <a:pt x="295" y="269"/>
                    <a:pt x="295" y="269"/>
                  </a:cubicBezTo>
                  <a:cubicBezTo>
                    <a:pt x="294" y="269"/>
                    <a:pt x="294" y="269"/>
                    <a:pt x="294" y="267"/>
                  </a:cubicBezTo>
                  <a:cubicBezTo>
                    <a:pt x="294" y="266"/>
                    <a:pt x="295" y="264"/>
                    <a:pt x="295" y="263"/>
                  </a:cubicBezTo>
                  <a:cubicBezTo>
                    <a:pt x="295" y="264"/>
                    <a:pt x="295" y="266"/>
                    <a:pt x="295" y="267"/>
                  </a:cubicBezTo>
                  <a:close/>
                  <a:moveTo>
                    <a:pt x="296" y="46"/>
                  </a:moveTo>
                  <a:cubicBezTo>
                    <a:pt x="295" y="46"/>
                    <a:pt x="295" y="46"/>
                    <a:pt x="294" y="45"/>
                  </a:cubicBezTo>
                  <a:cubicBezTo>
                    <a:pt x="294" y="44"/>
                    <a:pt x="296" y="44"/>
                    <a:pt x="296" y="46"/>
                  </a:cubicBezTo>
                  <a:close/>
                  <a:moveTo>
                    <a:pt x="250" y="15"/>
                  </a:moveTo>
                  <a:cubicBezTo>
                    <a:pt x="252" y="16"/>
                    <a:pt x="255" y="16"/>
                    <a:pt x="255" y="19"/>
                  </a:cubicBezTo>
                  <a:cubicBezTo>
                    <a:pt x="252" y="18"/>
                    <a:pt x="248" y="18"/>
                    <a:pt x="245" y="16"/>
                  </a:cubicBezTo>
                  <a:cubicBezTo>
                    <a:pt x="245" y="14"/>
                    <a:pt x="249" y="15"/>
                    <a:pt x="250" y="15"/>
                  </a:cubicBezTo>
                  <a:close/>
                  <a:moveTo>
                    <a:pt x="247" y="12"/>
                  </a:moveTo>
                  <a:cubicBezTo>
                    <a:pt x="248" y="12"/>
                    <a:pt x="248" y="12"/>
                    <a:pt x="248" y="12"/>
                  </a:cubicBezTo>
                  <a:cubicBezTo>
                    <a:pt x="247" y="13"/>
                    <a:pt x="245" y="14"/>
                    <a:pt x="244" y="14"/>
                  </a:cubicBezTo>
                  <a:cubicBezTo>
                    <a:pt x="244" y="13"/>
                    <a:pt x="244" y="13"/>
                    <a:pt x="243" y="12"/>
                  </a:cubicBezTo>
                  <a:cubicBezTo>
                    <a:pt x="245" y="12"/>
                    <a:pt x="246" y="12"/>
                    <a:pt x="247" y="12"/>
                  </a:cubicBezTo>
                  <a:close/>
                  <a:moveTo>
                    <a:pt x="222" y="6"/>
                  </a:moveTo>
                  <a:cubicBezTo>
                    <a:pt x="223" y="6"/>
                    <a:pt x="223" y="6"/>
                    <a:pt x="224" y="6"/>
                  </a:cubicBezTo>
                  <a:cubicBezTo>
                    <a:pt x="224" y="6"/>
                    <a:pt x="224" y="6"/>
                    <a:pt x="224" y="6"/>
                  </a:cubicBezTo>
                  <a:cubicBezTo>
                    <a:pt x="224" y="6"/>
                    <a:pt x="224" y="6"/>
                    <a:pt x="224" y="6"/>
                  </a:cubicBezTo>
                  <a:cubicBezTo>
                    <a:pt x="225" y="6"/>
                    <a:pt x="226" y="6"/>
                    <a:pt x="227" y="7"/>
                  </a:cubicBezTo>
                  <a:cubicBezTo>
                    <a:pt x="228" y="7"/>
                    <a:pt x="228" y="7"/>
                    <a:pt x="229" y="8"/>
                  </a:cubicBezTo>
                  <a:cubicBezTo>
                    <a:pt x="229" y="8"/>
                    <a:pt x="228" y="8"/>
                    <a:pt x="228" y="8"/>
                  </a:cubicBezTo>
                  <a:cubicBezTo>
                    <a:pt x="228" y="9"/>
                    <a:pt x="222" y="8"/>
                    <a:pt x="218" y="8"/>
                  </a:cubicBezTo>
                  <a:cubicBezTo>
                    <a:pt x="218" y="8"/>
                    <a:pt x="218" y="8"/>
                    <a:pt x="218" y="8"/>
                  </a:cubicBezTo>
                  <a:cubicBezTo>
                    <a:pt x="219" y="7"/>
                    <a:pt x="221" y="6"/>
                    <a:pt x="222" y="6"/>
                  </a:cubicBezTo>
                  <a:close/>
                  <a:moveTo>
                    <a:pt x="208" y="16"/>
                  </a:moveTo>
                  <a:cubicBezTo>
                    <a:pt x="208" y="15"/>
                    <a:pt x="207" y="15"/>
                    <a:pt x="207" y="15"/>
                  </a:cubicBezTo>
                  <a:cubicBezTo>
                    <a:pt x="207" y="15"/>
                    <a:pt x="208" y="15"/>
                    <a:pt x="208" y="15"/>
                  </a:cubicBezTo>
                  <a:cubicBezTo>
                    <a:pt x="208" y="15"/>
                    <a:pt x="208" y="16"/>
                    <a:pt x="208" y="16"/>
                  </a:cubicBezTo>
                  <a:close/>
                  <a:moveTo>
                    <a:pt x="208" y="10"/>
                  </a:moveTo>
                  <a:cubicBezTo>
                    <a:pt x="208" y="11"/>
                    <a:pt x="208" y="11"/>
                    <a:pt x="208" y="12"/>
                  </a:cubicBezTo>
                  <a:cubicBezTo>
                    <a:pt x="206" y="12"/>
                    <a:pt x="205" y="12"/>
                    <a:pt x="205" y="11"/>
                  </a:cubicBezTo>
                  <a:cubicBezTo>
                    <a:pt x="206" y="11"/>
                    <a:pt x="207" y="10"/>
                    <a:pt x="208" y="10"/>
                  </a:cubicBezTo>
                  <a:close/>
                  <a:moveTo>
                    <a:pt x="197" y="16"/>
                  </a:moveTo>
                  <a:cubicBezTo>
                    <a:pt x="197" y="16"/>
                    <a:pt x="198" y="16"/>
                    <a:pt x="198" y="17"/>
                  </a:cubicBezTo>
                  <a:cubicBezTo>
                    <a:pt x="198" y="17"/>
                    <a:pt x="197" y="17"/>
                    <a:pt x="197" y="17"/>
                  </a:cubicBezTo>
                  <a:cubicBezTo>
                    <a:pt x="197" y="16"/>
                    <a:pt x="197" y="16"/>
                    <a:pt x="197" y="16"/>
                  </a:cubicBezTo>
                  <a:close/>
                  <a:moveTo>
                    <a:pt x="192" y="13"/>
                  </a:moveTo>
                  <a:cubicBezTo>
                    <a:pt x="192" y="13"/>
                    <a:pt x="192" y="13"/>
                    <a:pt x="191" y="13"/>
                  </a:cubicBezTo>
                  <a:cubicBezTo>
                    <a:pt x="191" y="13"/>
                    <a:pt x="191" y="13"/>
                    <a:pt x="191" y="12"/>
                  </a:cubicBezTo>
                  <a:cubicBezTo>
                    <a:pt x="192" y="13"/>
                    <a:pt x="192" y="13"/>
                    <a:pt x="192" y="13"/>
                  </a:cubicBezTo>
                  <a:close/>
                  <a:moveTo>
                    <a:pt x="176" y="12"/>
                  </a:moveTo>
                  <a:cubicBezTo>
                    <a:pt x="174" y="12"/>
                    <a:pt x="174" y="11"/>
                    <a:pt x="173" y="11"/>
                  </a:cubicBezTo>
                  <a:cubicBezTo>
                    <a:pt x="175" y="10"/>
                    <a:pt x="177" y="10"/>
                    <a:pt x="178" y="10"/>
                  </a:cubicBezTo>
                  <a:cubicBezTo>
                    <a:pt x="179" y="10"/>
                    <a:pt x="180" y="10"/>
                    <a:pt x="181" y="10"/>
                  </a:cubicBezTo>
                  <a:cubicBezTo>
                    <a:pt x="181" y="11"/>
                    <a:pt x="177" y="12"/>
                    <a:pt x="176" y="12"/>
                  </a:cubicBezTo>
                  <a:close/>
                  <a:moveTo>
                    <a:pt x="179" y="5"/>
                  </a:moveTo>
                  <a:cubicBezTo>
                    <a:pt x="179" y="5"/>
                    <a:pt x="178" y="5"/>
                    <a:pt x="178" y="5"/>
                  </a:cubicBezTo>
                  <a:cubicBezTo>
                    <a:pt x="175" y="5"/>
                    <a:pt x="173" y="6"/>
                    <a:pt x="171" y="7"/>
                  </a:cubicBezTo>
                  <a:cubicBezTo>
                    <a:pt x="173" y="5"/>
                    <a:pt x="176" y="4"/>
                    <a:pt x="179" y="5"/>
                  </a:cubicBezTo>
                  <a:close/>
                  <a:moveTo>
                    <a:pt x="168" y="11"/>
                  </a:moveTo>
                  <a:cubicBezTo>
                    <a:pt x="168" y="11"/>
                    <a:pt x="169" y="11"/>
                    <a:pt x="170" y="11"/>
                  </a:cubicBezTo>
                  <a:cubicBezTo>
                    <a:pt x="170" y="11"/>
                    <a:pt x="170" y="11"/>
                    <a:pt x="170" y="12"/>
                  </a:cubicBezTo>
                  <a:cubicBezTo>
                    <a:pt x="169" y="15"/>
                    <a:pt x="168" y="13"/>
                    <a:pt x="166" y="15"/>
                  </a:cubicBezTo>
                  <a:cubicBezTo>
                    <a:pt x="165" y="16"/>
                    <a:pt x="165" y="17"/>
                    <a:pt x="163" y="18"/>
                  </a:cubicBezTo>
                  <a:cubicBezTo>
                    <a:pt x="162" y="19"/>
                    <a:pt x="162" y="20"/>
                    <a:pt x="162" y="21"/>
                  </a:cubicBezTo>
                  <a:cubicBezTo>
                    <a:pt x="161" y="21"/>
                    <a:pt x="161" y="21"/>
                    <a:pt x="161" y="21"/>
                  </a:cubicBezTo>
                  <a:cubicBezTo>
                    <a:pt x="164" y="18"/>
                    <a:pt x="166" y="15"/>
                    <a:pt x="168" y="11"/>
                  </a:cubicBezTo>
                  <a:close/>
                  <a:moveTo>
                    <a:pt x="80" y="194"/>
                  </a:moveTo>
                  <a:cubicBezTo>
                    <a:pt x="81" y="194"/>
                    <a:pt x="81" y="194"/>
                    <a:pt x="81" y="194"/>
                  </a:cubicBezTo>
                  <a:cubicBezTo>
                    <a:pt x="81" y="195"/>
                    <a:pt x="81" y="195"/>
                    <a:pt x="80" y="195"/>
                  </a:cubicBezTo>
                  <a:cubicBezTo>
                    <a:pt x="80" y="195"/>
                    <a:pt x="80" y="195"/>
                    <a:pt x="80" y="194"/>
                  </a:cubicBezTo>
                  <a:close/>
                  <a:moveTo>
                    <a:pt x="84" y="215"/>
                  </a:moveTo>
                  <a:cubicBezTo>
                    <a:pt x="84" y="215"/>
                    <a:pt x="84" y="215"/>
                    <a:pt x="84" y="215"/>
                  </a:cubicBezTo>
                  <a:cubicBezTo>
                    <a:pt x="85" y="214"/>
                    <a:pt x="85" y="214"/>
                    <a:pt x="85" y="213"/>
                  </a:cubicBezTo>
                  <a:cubicBezTo>
                    <a:pt x="86" y="214"/>
                    <a:pt x="87" y="215"/>
                    <a:pt x="84" y="215"/>
                  </a:cubicBezTo>
                  <a:close/>
                  <a:moveTo>
                    <a:pt x="96" y="144"/>
                  </a:moveTo>
                  <a:cubicBezTo>
                    <a:pt x="98" y="144"/>
                    <a:pt x="99" y="146"/>
                    <a:pt x="98" y="147"/>
                  </a:cubicBezTo>
                  <a:cubicBezTo>
                    <a:pt x="96" y="148"/>
                    <a:pt x="96" y="145"/>
                    <a:pt x="96" y="144"/>
                  </a:cubicBezTo>
                  <a:close/>
                  <a:moveTo>
                    <a:pt x="99" y="135"/>
                  </a:moveTo>
                  <a:cubicBezTo>
                    <a:pt x="101" y="135"/>
                    <a:pt x="102" y="137"/>
                    <a:pt x="101" y="139"/>
                  </a:cubicBezTo>
                  <a:cubicBezTo>
                    <a:pt x="99" y="138"/>
                    <a:pt x="99" y="136"/>
                    <a:pt x="99" y="135"/>
                  </a:cubicBezTo>
                  <a:close/>
                  <a:moveTo>
                    <a:pt x="109" y="71"/>
                  </a:moveTo>
                  <a:cubicBezTo>
                    <a:pt x="108" y="71"/>
                    <a:pt x="108" y="71"/>
                    <a:pt x="108" y="71"/>
                  </a:cubicBezTo>
                  <a:cubicBezTo>
                    <a:pt x="108" y="70"/>
                    <a:pt x="108" y="68"/>
                    <a:pt x="109" y="68"/>
                  </a:cubicBezTo>
                  <a:cubicBezTo>
                    <a:pt x="110" y="67"/>
                    <a:pt x="110" y="71"/>
                    <a:pt x="109" y="71"/>
                  </a:cubicBezTo>
                  <a:close/>
                  <a:moveTo>
                    <a:pt x="112" y="78"/>
                  </a:moveTo>
                  <a:cubicBezTo>
                    <a:pt x="112" y="79"/>
                    <a:pt x="112" y="79"/>
                    <a:pt x="113" y="80"/>
                  </a:cubicBezTo>
                  <a:cubicBezTo>
                    <a:pt x="114" y="82"/>
                    <a:pt x="112" y="81"/>
                    <a:pt x="111" y="81"/>
                  </a:cubicBezTo>
                  <a:cubicBezTo>
                    <a:pt x="110" y="79"/>
                    <a:pt x="109" y="78"/>
                    <a:pt x="109" y="77"/>
                  </a:cubicBezTo>
                  <a:cubicBezTo>
                    <a:pt x="110" y="77"/>
                    <a:pt x="111" y="78"/>
                    <a:pt x="112" y="78"/>
                  </a:cubicBezTo>
                  <a:close/>
                  <a:moveTo>
                    <a:pt x="110" y="103"/>
                  </a:moveTo>
                  <a:cubicBezTo>
                    <a:pt x="110" y="103"/>
                    <a:pt x="109" y="104"/>
                    <a:pt x="108" y="104"/>
                  </a:cubicBezTo>
                  <a:cubicBezTo>
                    <a:pt x="108" y="104"/>
                    <a:pt x="108" y="104"/>
                    <a:pt x="108" y="104"/>
                  </a:cubicBezTo>
                  <a:cubicBezTo>
                    <a:pt x="108" y="104"/>
                    <a:pt x="108" y="104"/>
                    <a:pt x="108" y="104"/>
                  </a:cubicBezTo>
                  <a:cubicBezTo>
                    <a:pt x="108" y="103"/>
                    <a:pt x="109" y="103"/>
                    <a:pt x="110" y="103"/>
                  </a:cubicBezTo>
                  <a:close/>
                  <a:moveTo>
                    <a:pt x="140" y="37"/>
                  </a:moveTo>
                  <a:cubicBezTo>
                    <a:pt x="141" y="39"/>
                    <a:pt x="137" y="38"/>
                    <a:pt x="136" y="37"/>
                  </a:cubicBezTo>
                  <a:cubicBezTo>
                    <a:pt x="137" y="37"/>
                    <a:pt x="138" y="36"/>
                    <a:pt x="139" y="36"/>
                  </a:cubicBezTo>
                  <a:cubicBezTo>
                    <a:pt x="140" y="36"/>
                    <a:pt x="140" y="37"/>
                    <a:pt x="140" y="37"/>
                  </a:cubicBezTo>
                  <a:close/>
                  <a:moveTo>
                    <a:pt x="133" y="31"/>
                  </a:moveTo>
                  <a:cubicBezTo>
                    <a:pt x="134" y="30"/>
                    <a:pt x="135" y="29"/>
                    <a:pt x="136" y="28"/>
                  </a:cubicBezTo>
                  <a:cubicBezTo>
                    <a:pt x="136" y="28"/>
                    <a:pt x="137" y="28"/>
                    <a:pt x="137" y="28"/>
                  </a:cubicBezTo>
                  <a:cubicBezTo>
                    <a:pt x="136" y="29"/>
                    <a:pt x="136" y="29"/>
                    <a:pt x="136" y="30"/>
                  </a:cubicBezTo>
                  <a:cubicBezTo>
                    <a:pt x="136" y="31"/>
                    <a:pt x="136" y="32"/>
                    <a:pt x="136" y="32"/>
                  </a:cubicBezTo>
                  <a:cubicBezTo>
                    <a:pt x="135" y="32"/>
                    <a:pt x="134" y="33"/>
                    <a:pt x="134" y="33"/>
                  </a:cubicBezTo>
                  <a:cubicBezTo>
                    <a:pt x="133" y="33"/>
                    <a:pt x="132" y="33"/>
                    <a:pt x="131" y="33"/>
                  </a:cubicBezTo>
                  <a:cubicBezTo>
                    <a:pt x="132" y="32"/>
                    <a:pt x="133" y="32"/>
                    <a:pt x="133" y="31"/>
                  </a:cubicBezTo>
                  <a:close/>
                  <a:moveTo>
                    <a:pt x="134" y="45"/>
                  </a:moveTo>
                  <a:cubicBezTo>
                    <a:pt x="133" y="47"/>
                    <a:pt x="131" y="45"/>
                    <a:pt x="131" y="43"/>
                  </a:cubicBezTo>
                  <a:cubicBezTo>
                    <a:pt x="132" y="42"/>
                    <a:pt x="135" y="42"/>
                    <a:pt x="134" y="45"/>
                  </a:cubicBezTo>
                  <a:close/>
                  <a:moveTo>
                    <a:pt x="120" y="58"/>
                  </a:moveTo>
                  <a:cubicBezTo>
                    <a:pt x="120" y="57"/>
                    <a:pt x="123" y="57"/>
                    <a:pt x="125" y="57"/>
                  </a:cubicBezTo>
                  <a:cubicBezTo>
                    <a:pt x="125" y="59"/>
                    <a:pt x="121" y="59"/>
                    <a:pt x="120" y="58"/>
                  </a:cubicBezTo>
                  <a:close/>
                  <a:moveTo>
                    <a:pt x="121" y="51"/>
                  </a:moveTo>
                  <a:cubicBezTo>
                    <a:pt x="121" y="51"/>
                    <a:pt x="121" y="51"/>
                    <a:pt x="122" y="51"/>
                  </a:cubicBezTo>
                  <a:cubicBezTo>
                    <a:pt x="121" y="54"/>
                    <a:pt x="118" y="55"/>
                    <a:pt x="115" y="57"/>
                  </a:cubicBezTo>
                  <a:cubicBezTo>
                    <a:pt x="114" y="58"/>
                    <a:pt x="107" y="62"/>
                    <a:pt x="107" y="62"/>
                  </a:cubicBezTo>
                  <a:cubicBezTo>
                    <a:pt x="107" y="58"/>
                    <a:pt x="110" y="56"/>
                    <a:pt x="111" y="52"/>
                  </a:cubicBezTo>
                  <a:cubicBezTo>
                    <a:pt x="111" y="52"/>
                    <a:pt x="111" y="52"/>
                    <a:pt x="111" y="52"/>
                  </a:cubicBezTo>
                  <a:cubicBezTo>
                    <a:pt x="114" y="52"/>
                    <a:pt x="117" y="52"/>
                    <a:pt x="121" y="51"/>
                  </a:cubicBezTo>
                  <a:close/>
                  <a:moveTo>
                    <a:pt x="116" y="49"/>
                  </a:moveTo>
                  <a:cubicBezTo>
                    <a:pt x="117" y="49"/>
                    <a:pt x="118" y="49"/>
                    <a:pt x="118" y="49"/>
                  </a:cubicBezTo>
                  <a:cubicBezTo>
                    <a:pt x="119" y="49"/>
                    <a:pt x="119" y="49"/>
                    <a:pt x="120" y="49"/>
                  </a:cubicBezTo>
                  <a:cubicBezTo>
                    <a:pt x="120" y="49"/>
                    <a:pt x="120" y="49"/>
                    <a:pt x="120" y="49"/>
                  </a:cubicBezTo>
                  <a:cubicBezTo>
                    <a:pt x="117" y="51"/>
                    <a:pt x="114" y="51"/>
                    <a:pt x="111" y="52"/>
                  </a:cubicBezTo>
                  <a:cubicBezTo>
                    <a:pt x="113" y="50"/>
                    <a:pt x="114" y="49"/>
                    <a:pt x="116" y="49"/>
                  </a:cubicBezTo>
                  <a:close/>
                  <a:moveTo>
                    <a:pt x="105" y="66"/>
                  </a:moveTo>
                  <a:cubicBezTo>
                    <a:pt x="105" y="64"/>
                    <a:pt x="104" y="63"/>
                    <a:pt x="104" y="62"/>
                  </a:cubicBezTo>
                  <a:cubicBezTo>
                    <a:pt x="104" y="58"/>
                    <a:pt x="105" y="53"/>
                    <a:pt x="108" y="51"/>
                  </a:cubicBezTo>
                  <a:cubicBezTo>
                    <a:pt x="109" y="49"/>
                    <a:pt x="111" y="49"/>
                    <a:pt x="113" y="48"/>
                  </a:cubicBezTo>
                  <a:cubicBezTo>
                    <a:pt x="108" y="52"/>
                    <a:pt x="105" y="59"/>
                    <a:pt x="105" y="66"/>
                  </a:cubicBezTo>
                  <a:close/>
                  <a:moveTo>
                    <a:pt x="106" y="120"/>
                  </a:moveTo>
                  <a:cubicBezTo>
                    <a:pt x="106" y="120"/>
                    <a:pt x="106" y="120"/>
                    <a:pt x="106" y="120"/>
                  </a:cubicBezTo>
                  <a:cubicBezTo>
                    <a:pt x="106" y="120"/>
                    <a:pt x="106" y="120"/>
                    <a:pt x="106" y="120"/>
                  </a:cubicBezTo>
                  <a:cubicBezTo>
                    <a:pt x="106" y="120"/>
                    <a:pt x="106" y="120"/>
                    <a:pt x="106" y="120"/>
                  </a:cubicBezTo>
                  <a:close/>
                  <a:moveTo>
                    <a:pt x="104" y="110"/>
                  </a:moveTo>
                  <a:cubicBezTo>
                    <a:pt x="104" y="110"/>
                    <a:pt x="104" y="110"/>
                    <a:pt x="103" y="110"/>
                  </a:cubicBezTo>
                  <a:cubicBezTo>
                    <a:pt x="104" y="110"/>
                    <a:pt x="104" y="109"/>
                    <a:pt x="104" y="109"/>
                  </a:cubicBezTo>
                  <a:cubicBezTo>
                    <a:pt x="104" y="109"/>
                    <a:pt x="104" y="108"/>
                    <a:pt x="105" y="107"/>
                  </a:cubicBezTo>
                  <a:cubicBezTo>
                    <a:pt x="106" y="108"/>
                    <a:pt x="106" y="110"/>
                    <a:pt x="104" y="110"/>
                  </a:cubicBezTo>
                  <a:close/>
                  <a:moveTo>
                    <a:pt x="105" y="88"/>
                  </a:moveTo>
                  <a:cubicBezTo>
                    <a:pt x="105" y="88"/>
                    <a:pt x="105" y="88"/>
                    <a:pt x="105" y="88"/>
                  </a:cubicBezTo>
                  <a:cubicBezTo>
                    <a:pt x="105" y="88"/>
                    <a:pt x="105" y="89"/>
                    <a:pt x="105" y="89"/>
                  </a:cubicBezTo>
                  <a:cubicBezTo>
                    <a:pt x="103" y="89"/>
                    <a:pt x="100" y="89"/>
                    <a:pt x="98" y="89"/>
                  </a:cubicBezTo>
                  <a:cubicBezTo>
                    <a:pt x="97" y="89"/>
                    <a:pt x="96" y="88"/>
                    <a:pt x="96" y="88"/>
                  </a:cubicBezTo>
                  <a:cubicBezTo>
                    <a:pt x="98" y="87"/>
                    <a:pt x="102" y="88"/>
                    <a:pt x="105" y="88"/>
                  </a:cubicBezTo>
                  <a:close/>
                  <a:moveTo>
                    <a:pt x="89" y="110"/>
                  </a:moveTo>
                  <a:cubicBezTo>
                    <a:pt x="89" y="110"/>
                    <a:pt x="89" y="110"/>
                    <a:pt x="89" y="110"/>
                  </a:cubicBezTo>
                  <a:cubicBezTo>
                    <a:pt x="89" y="107"/>
                    <a:pt x="89" y="105"/>
                    <a:pt x="89" y="104"/>
                  </a:cubicBezTo>
                  <a:cubicBezTo>
                    <a:pt x="90" y="103"/>
                    <a:pt x="90" y="102"/>
                    <a:pt x="90" y="100"/>
                  </a:cubicBezTo>
                  <a:cubicBezTo>
                    <a:pt x="91" y="100"/>
                    <a:pt x="92" y="99"/>
                    <a:pt x="93" y="99"/>
                  </a:cubicBezTo>
                  <a:cubicBezTo>
                    <a:pt x="94" y="99"/>
                    <a:pt x="94" y="100"/>
                    <a:pt x="94" y="100"/>
                  </a:cubicBezTo>
                  <a:cubicBezTo>
                    <a:pt x="94" y="99"/>
                    <a:pt x="94" y="99"/>
                    <a:pt x="94" y="99"/>
                  </a:cubicBezTo>
                  <a:cubicBezTo>
                    <a:pt x="95" y="99"/>
                    <a:pt x="95" y="99"/>
                    <a:pt x="96" y="99"/>
                  </a:cubicBezTo>
                  <a:cubicBezTo>
                    <a:pt x="98" y="99"/>
                    <a:pt x="99" y="100"/>
                    <a:pt x="101" y="101"/>
                  </a:cubicBezTo>
                  <a:cubicBezTo>
                    <a:pt x="100" y="102"/>
                    <a:pt x="100" y="103"/>
                    <a:pt x="100" y="104"/>
                  </a:cubicBezTo>
                  <a:cubicBezTo>
                    <a:pt x="100" y="104"/>
                    <a:pt x="99" y="105"/>
                    <a:pt x="99" y="106"/>
                  </a:cubicBezTo>
                  <a:cubicBezTo>
                    <a:pt x="98" y="106"/>
                    <a:pt x="98" y="106"/>
                    <a:pt x="98" y="107"/>
                  </a:cubicBezTo>
                  <a:cubicBezTo>
                    <a:pt x="98" y="107"/>
                    <a:pt x="98" y="108"/>
                    <a:pt x="98" y="109"/>
                  </a:cubicBezTo>
                  <a:cubicBezTo>
                    <a:pt x="98" y="110"/>
                    <a:pt x="97" y="111"/>
                    <a:pt x="97" y="112"/>
                  </a:cubicBezTo>
                  <a:cubicBezTo>
                    <a:pt x="94" y="112"/>
                    <a:pt x="92" y="111"/>
                    <a:pt x="89" y="110"/>
                  </a:cubicBezTo>
                  <a:close/>
                  <a:moveTo>
                    <a:pt x="93" y="135"/>
                  </a:moveTo>
                  <a:cubicBezTo>
                    <a:pt x="94" y="135"/>
                    <a:pt x="94" y="135"/>
                    <a:pt x="94" y="135"/>
                  </a:cubicBezTo>
                  <a:cubicBezTo>
                    <a:pt x="94" y="135"/>
                    <a:pt x="94" y="135"/>
                    <a:pt x="93" y="136"/>
                  </a:cubicBezTo>
                  <a:cubicBezTo>
                    <a:pt x="93" y="136"/>
                    <a:pt x="93" y="136"/>
                    <a:pt x="93" y="136"/>
                  </a:cubicBezTo>
                  <a:cubicBezTo>
                    <a:pt x="93" y="135"/>
                    <a:pt x="93" y="135"/>
                    <a:pt x="93" y="135"/>
                  </a:cubicBezTo>
                  <a:close/>
                  <a:moveTo>
                    <a:pt x="92" y="137"/>
                  </a:moveTo>
                  <a:cubicBezTo>
                    <a:pt x="92" y="137"/>
                    <a:pt x="93" y="137"/>
                    <a:pt x="93" y="137"/>
                  </a:cubicBezTo>
                  <a:cubicBezTo>
                    <a:pt x="93" y="139"/>
                    <a:pt x="92" y="140"/>
                    <a:pt x="93" y="142"/>
                  </a:cubicBezTo>
                  <a:cubicBezTo>
                    <a:pt x="91" y="142"/>
                    <a:pt x="91" y="141"/>
                    <a:pt x="90" y="140"/>
                  </a:cubicBezTo>
                  <a:cubicBezTo>
                    <a:pt x="90" y="140"/>
                    <a:pt x="90" y="140"/>
                    <a:pt x="90" y="140"/>
                  </a:cubicBezTo>
                  <a:cubicBezTo>
                    <a:pt x="90" y="139"/>
                    <a:pt x="91" y="138"/>
                    <a:pt x="92" y="137"/>
                  </a:cubicBezTo>
                  <a:close/>
                  <a:moveTo>
                    <a:pt x="89" y="141"/>
                  </a:moveTo>
                  <a:cubicBezTo>
                    <a:pt x="90" y="144"/>
                    <a:pt x="92" y="146"/>
                    <a:pt x="93" y="149"/>
                  </a:cubicBezTo>
                  <a:cubicBezTo>
                    <a:pt x="94" y="149"/>
                    <a:pt x="97" y="150"/>
                    <a:pt x="95" y="151"/>
                  </a:cubicBezTo>
                  <a:cubicBezTo>
                    <a:pt x="95" y="152"/>
                    <a:pt x="94" y="152"/>
                    <a:pt x="93" y="151"/>
                  </a:cubicBezTo>
                  <a:cubicBezTo>
                    <a:pt x="93" y="150"/>
                    <a:pt x="92" y="150"/>
                    <a:pt x="92" y="149"/>
                  </a:cubicBezTo>
                  <a:cubicBezTo>
                    <a:pt x="91" y="146"/>
                    <a:pt x="89" y="144"/>
                    <a:pt x="89" y="143"/>
                  </a:cubicBezTo>
                  <a:cubicBezTo>
                    <a:pt x="89" y="143"/>
                    <a:pt x="89" y="142"/>
                    <a:pt x="89" y="142"/>
                  </a:cubicBezTo>
                  <a:cubicBezTo>
                    <a:pt x="89" y="142"/>
                    <a:pt x="89" y="142"/>
                    <a:pt x="89" y="141"/>
                  </a:cubicBezTo>
                  <a:close/>
                  <a:moveTo>
                    <a:pt x="88" y="157"/>
                  </a:moveTo>
                  <a:cubicBezTo>
                    <a:pt x="88" y="157"/>
                    <a:pt x="88" y="157"/>
                    <a:pt x="88" y="157"/>
                  </a:cubicBezTo>
                  <a:cubicBezTo>
                    <a:pt x="88" y="157"/>
                    <a:pt x="87" y="157"/>
                    <a:pt x="86" y="157"/>
                  </a:cubicBezTo>
                  <a:cubicBezTo>
                    <a:pt x="87" y="157"/>
                    <a:pt x="87" y="157"/>
                    <a:pt x="88" y="157"/>
                  </a:cubicBezTo>
                  <a:cubicBezTo>
                    <a:pt x="88" y="157"/>
                    <a:pt x="88" y="157"/>
                    <a:pt x="88" y="157"/>
                  </a:cubicBezTo>
                  <a:close/>
                  <a:moveTo>
                    <a:pt x="85" y="150"/>
                  </a:moveTo>
                  <a:cubicBezTo>
                    <a:pt x="86" y="150"/>
                    <a:pt x="86" y="151"/>
                    <a:pt x="87" y="152"/>
                  </a:cubicBezTo>
                  <a:cubicBezTo>
                    <a:pt x="87" y="152"/>
                    <a:pt x="88" y="153"/>
                    <a:pt x="88" y="154"/>
                  </a:cubicBezTo>
                  <a:cubicBezTo>
                    <a:pt x="88" y="154"/>
                    <a:pt x="88" y="154"/>
                    <a:pt x="88" y="154"/>
                  </a:cubicBezTo>
                  <a:cubicBezTo>
                    <a:pt x="87" y="154"/>
                    <a:pt x="85" y="154"/>
                    <a:pt x="84" y="154"/>
                  </a:cubicBezTo>
                  <a:cubicBezTo>
                    <a:pt x="84" y="153"/>
                    <a:pt x="85" y="151"/>
                    <a:pt x="85" y="150"/>
                  </a:cubicBezTo>
                  <a:close/>
                  <a:moveTo>
                    <a:pt x="75" y="178"/>
                  </a:moveTo>
                  <a:cubicBezTo>
                    <a:pt x="76" y="177"/>
                    <a:pt x="77" y="176"/>
                    <a:pt x="78" y="175"/>
                  </a:cubicBezTo>
                  <a:cubicBezTo>
                    <a:pt x="80" y="171"/>
                    <a:pt x="81" y="168"/>
                    <a:pt x="82" y="164"/>
                  </a:cubicBezTo>
                  <a:cubicBezTo>
                    <a:pt x="82" y="163"/>
                    <a:pt x="82" y="161"/>
                    <a:pt x="82" y="160"/>
                  </a:cubicBezTo>
                  <a:cubicBezTo>
                    <a:pt x="83" y="160"/>
                    <a:pt x="84" y="161"/>
                    <a:pt x="85" y="161"/>
                  </a:cubicBezTo>
                  <a:cubicBezTo>
                    <a:pt x="86" y="161"/>
                    <a:pt x="87" y="161"/>
                    <a:pt x="89" y="162"/>
                  </a:cubicBezTo>
                  <a:cubicBezTo>
                    <a:pt x="89" y="162"/>
                    <a:pt x="90" y="162"/>
                    <a:pt x="90" y="161"/>
                  </a:cubicBezTo>
                  <a:cubicBezTo>
                    <a:pt x="90" y="162"/>
                    <a:pt x="90" y="162"/>
                    <a:pt x="89" y="162"/>
                  </a:cubicBezTo>
                  <a:cubicBezTo>
                    <a:pt x="94" y="162"/>
                    <a:pt x="85" y="175"/>
                    <a:pt x="84" y="175"/>
                  </a:cubicBezTo>
                  <a:cubicBezTo>
                    <a:pt x="82" y="177"/>
                    <a:pt x="81" y="178"/>
                    <a:pt x="80" y="179"/>
                  </a:cubicBezTo>
                  <a:cubicBezTo>
                    <a:pt x="79" y="179"/>
                    <a:pt x="77" y="179"/>
                    <a:pt x="76" y="179"/>
                  </a:cubicBezTo>
                  <a:cubicBezTo>
                    <a:pt x="75" y="179"/>
                    <a:pt x="74" y="180"/>
                    <a:pt x="73" y="180"/>
                  </a:cubicBezTo>
                  <a:cubicBezTo>
                    <a:pt x="73" y="180"/>
                    <a:pt x="73" y="179"/>
                    <a:pt x="74" y="179"/>
                  </a:cubicBezTo>
                  <a:cubicBezTo>
                    <a:pt x="74" y="178"/>
                    <a:pt x="75" y="178"/>
                    <a:pt x="75" y="178"/>
                  </a:cubicBezTo>
                  <a:close/>
                  <a:moveTo>
                    <a:pt x="68" y="169"/>
                  </a:moveTo>
                  <a:cubicBezTo>
                    <a:pt x="68" y="168"/>
                    <a:pt x="69" y="167"/>
                    <a:pt x="71" y="167"/>
                  </a:cubicBezTo>
                  <a:cubicBezTo>
                    <a:pt x="72" y="166"/>
                    <a:pt x="73" y="166"/>
                    <a:pt x="74" y="166"/>
                  </a:cubicBezTo>
                  <a:cubicBezTo>
                    <a:pt x="74" y="168"/>
                    <a:pt x="73" y="170"/>
                    <a:pt x="73" y="172"/>
                  </a:cubicBezTo>
                  <a:cubicBezTo>
                    <a:pt x="72" y="173"/>
                    <a:pt x="72" y="174"/>
                    <a:pt x="71" y="174"/>
                  </a:cubicBezTo>
                  <a:cubicBezTo>
                    <a:pt x="71" y="174"/>
                    <a:pt x="69" y="173"/>
                    <a:pt x="68" y="172"/>
                  </a:cubicBezTo>
                  <a:cubicBezTo>
                    <a:pt x="67" y="171"/>
                    <a:pt x="67" y="171"/>
                    <a:pt x="68" y="169"/>
                  </a:cubicBezTo>
                  <a:close/>
                  <a:moveTo>
                    <a:pt x="62" y="182"/>
                  </a:moveTo>
                  <a:cubicBezTo>
                    <a:pt x="61" y="181"/>
                    <a:pt x="59" y="180"/>
                    <a:pt x="59" y="179"/>
                  </a:cubicBezTo>
                  <a:cubicBezTo>
                    <a:pt x="59" y="179"/>
                    <a:pt x="59" y="179"/>
                    <a:pt x="59" y="179"/>
                  </a:cubicBezTo>
                  <a:cubicBezTo>
                    <a:pt x="59" y="179"/>
                    <a:pt x="59" y="179"/>
                    <a:pt x="60" y="178"/>
                  </a:cubicBezTo>
                  <a:cubicBezTo>
                    <a:pt x="61" y="177"/>
                    <a:pt x="64" y="177"/>
                    <a:pt x="66" y="176"/>
                  </a:cubicBezTo>
                  <a:cubicBezTo>
                    <a:pt x="67" y="178"/>
                    <a:pt x="69" y="178"/>
                    <a:pt x="71" y="179"/>
                  </a:cubicBezTo>
                  <a:cubicBezTo>
                    <a:pt x="71" y="179"/>
                    <a:pt x="72" y="179"/>
                    <a:pt x="72" y="179"/>
                  </a:cubicBezTo>
                  <a:cubicBezTo>
                    <a:pt x="72" y="179"/>
                    <a:pt x="72" y="180"/>
                    <a:pt x="72" y="181"/>
                  </a:cubicBezTo>
                  <a:cubicBezTo>
                    <a:pt x="70" y="181"/>
                    <a:pt x="68" y="183"/>
                    <a:pt x="66" y="184"/>
                  </a:cubicBezTo>
                  <a:cubicBezTo>
                    <a:pt x="65" y="183"/>
                    <a:pt x="63" y="183"/>
                    <a:pt x="62" y="182"/>
                  </a:cubicBezTo>
                  <a:close/>
                  <a:moveTo>
                    <a:pt x="69" y="235"/>
                  </a:moveTo>
                  <a:cubicBezTo>
                    <a:pt x="68" y="236"/>
                    <a:pt x="68" y="237"/>
                    <a:pt x="68" y="238"/>
                  </a:cubicBezTo>
                  <a:cubicBezTo>
                    <a:pt x="67" y="239"/>
                    <a:pt x="66" y="239"/>
                    <a:pt x="64" y="240"/>
                  </a:cubicBezTo>
                  <a:cubicBezTo>
                    <a:pt x="66" y="238"/>
                    <a:pt x="67" y="237"/>
                    <a:pt x="69" y="235"/>
                  </a:cubicBezTo>
                  <a:close/>
                  <a:moveTo>
                    <a:pt x="62" y="250"/>
                  </a:moveTo>
                  <a:cubicBezTo>
                    <a:pt x="62" y="248"/>
                    <a:pt x="62" y="246"/>
                    <a:pt x="62" y="245"/>
                  </a:cubicBezTo>
                  <a:cubicBezTo>
                    <a:pt x="63" y="245"/>
                    <a:pt x="64" y="245"/>
                    <a:pt x="65" y="244"/>
                  </a:cubicBezTo>
                  <a:cubicBezTo>
                    <a:pt x="65" y="245"/>
                    <a:pt x="63" y="247"/>
                    <a:pt x="63" y="248"/>
                  </a:cubicBezTo>
                  <a:cubicBezTo>
                    <a:pt x="63" y="249"/>
                    <a:pt x="62" y="250"/>
                    <a:pt x="62" y="250"/>
                  </a:cubicBezTo>
                  <a:cubicBezTo>
                    <a:pt x="62" y="250"/>
                    <a:pt x="62" y="250"/>
                    <a:pt x="62" y="250"/>
                  </a:cubicBezTo>
                  <a:close/>
                  <a:moveTo>
                    <a:pt x="50" y="265"/>
                  </a:moveTo>
                  <a:cubicBezTo>
                    <a:pt x="51" y="265"/>
                    <a:pt x="53" y="265"/>
                    <a:pt x="54" y="265"/>
                  </a:cubicBezTo>
                  <a:cubicBezTo>
                    <a:pt x="53" y="265"/>
                    <a:pt x="51" y="266"/>
                    <a:pt x="49" y="266"/>
                  </a:cubicBezTo>
                  <a:cubicBezTo>
                    <a:pt x="50" y="265"/>
                    <a:pt x="50" y="265"/>
                    <a:pt x="50" y="265"/>
                  </a:cubicBezTo>
                  <a:close/>
                  <a:moveTo>
                    <a:pt x="48" y="268"/>
                  </a:moveTo>
                  <a:cubicBezTo>
                    <a:pt x="48" y="267"/>
                    <a:pt x="48" y="267"/>
                    <a:pt x="49" y="266"/>
                  </a:cubicBezTo>
                  <a:cubicBezTo>
                    <a:pt x="50" y="266"/>
                    <a:pt x="52" y="267"/>
                    <a:pt x="53" y="267"/>
                  </a:cubicBezTo>
                  <a:cubicBezTo>
                    <a:pt x="55" y="267"/>
                    <a:pt x="57" y="266"/>
                    <a:pt x="58" y="264"/>
                  </a:cubicBezTo>
                  <a:cubicBezTo>
                    <a:pt x="58" y="266"/>
                    <a:pt x="57" y="268"/>
                    <a:pt x="56" y="270"/>
                  </a:cubicBezTo>
                  <a:cubicBezTo>
                    <a:pt x="56" y="270"/>
                    <a:pt x="55" y="270"/>
                    <a:pt x="55" y="270"/>
                  </a:cubicBezTo>
                  <a:cubicBezTo>
                    <a:pt x="53" y="271"/>
                    <a:pt x="52" y="271"/>
                    <a:pt x="53" y="272"/>
                  </a:cubicBezTo>
                  <a:cubicBezTo>
                    <a:pt x="52" y="272"/>
                    <a:pt x="51" y="272"/>
                    <a:pt x="51" y="271"/>
                  </a:cubicBezTo>
                  <a:cubicBezTo>
                    <a:pt x="50" y="270"/>
                    <a:pt x="49" y="269"/>
                    <a:pt x="48" y="268"/>
                  </a:cubicBezTo>
                  <a:close/>
                  <a:moveTo>
                    <a:pt x="52" y="317"/>
                  </a:moveTo>
                  <a:cubicBezTo>
                    <a:pt x="52" y="316"/>
                    <a:pt x="52" y="314"/>
                    <a:pt x="52" y="313"/>
                  </a:cubicBezTo>
                  <a:cubicBezTo>
                    <a:pt x="51" y="310"/>
                    <a:pt x="51" y="307"/>
                    <a:pt x="50" y="304"/>
                  </a:cubicBezTo>
                  <a:cubicBezTo>
                    <a:pt x="51" y="303"/>
                    <a:pt x="52" y="303"/>
                    <a:pt x="53" y="302"/>
                  </a:cubicBezTo>
                  <a:cubicBezTo>
                    <a:pt x="53" y="302"/>
                    <a:pt x="53" y="303"/>
                    <a:pt x="53" y="303"/>
                  </a:cubicBezTo>
                  <a:cubicBezTo>
                    <a:pt x="53" y="308"/>
                    <a:pt x="53" y="312"/>
                    <a:pt x="53" y="316"/>
                  </a:cubicBezTo>
                  <a:cubicBezTo>
                    <a:pt x="52" y="316"/>
                    <a:pt x="52" y="317"/>
                    <a:pt x="52" y="317"/>
                  </a:cubicBezTo>
                  <a:close/>
                </a:path>
              </a:pathLst>
            </a:custGeom>
            <a:grpFill/>
            <a:ln>
              <a:solidFill>
                <a:schemeClr val="tx1">
                  <a:lumMod val="75000"/>
                  <a:lumOff val="25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8"/>
            <p:cNvSpPr>
              <a:spLocks/>
            </p:cNvSpPr>
            <p:nvPr/>
          </p:nvSpPr>
          <p:spPr bwMode="auto">
            <a:xfrm>
              <a:off x="3350111" y="6164836"/>
              <a:ext cx="1085" cy="543"/>
            </a:xfrm>
            <a:custGeom>
              <a:avLst/>
              <a:gdLst>
                <a:gd name="T0" fmla="*/ 0 w 2"/>
                <a:gd name="T1" fmla="*/ 1 h 2"/>
                <a:gd name="T2" fmla="*/ 1 w 2"/>
                <a:gd name="T3" fmla="*/ 2 h 2"/>
                <a:gd name="T4" fmla="*/ 0 w 2"/>
                <a:gd name="T5" fmla="*/ 1 h 2"/>
              </a:gdLst>
              <a:ahLst/>
              <a:cxnLst>
                <a:cxn ang="0">
                  <a:pos x="T0" y="T1"/>
                </a:cxn>
                <a:cxn ang="0">
                  <a:pos x="T2" y="T3"/>
                </a:cxn>
                <a:cxn ang="0">
                  <a:pos x="T4" y="T5"/>
                </a:cxn>
              </a:cxnLst>
              <a:rect l="0" t="0" r="r" b="b"/>
              <a:pathLst>
                <a:path w="2" h="2">
                  <a:moveTo>
                    <a:pt x="0" y="1"/>
                  </a:moveTo>
                  <a:cubicBezTo>
                    <a:pt x="0" y="1"/>
                    <a:pt x="0" y="2"/>
                    <a:pt x="1" y="2"/>
                  </a:cubicBezTo>
                  <a:cubicBezTo>
                    <a:pt x="1" y="2"/>
                    <a:pt x="2" y="0"/>
                    <a:pt x="0" y="1"/>
                  </a:cubicBezTo>
                  <a:close/>
                </a:path>
              </a:pathLst>
            </a:custGeom>
            <a:grpFill/>
            <a:ln>
              <a:solidFill>
                <a:schemeClr val="tx1">
                  <a:lumMod val="75000"/>
                  <a:lumOff val="25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9"/>
            <p:cNvSpPr>
              <a:spLocks noEditPoints="1"/>
            </p:cNvSpPr>
            <p:nvPr/>
          </p:nvSpPr>
          <p:spPr bwMode="auto">
            <a:xfrm>
              <a:off x="4853937" y="6044356"/>
              <a:ext cx="229563" cy="706055"/>
            </a:xfrm>
            <a:custGeom>
              <a:avLst/>
              <a:gdLst>
                <a:gd name="T0" fmla="*/ 487 w 567"/>
                <a:gd name="T1" fmla="*/ 415 h 1745"/>
                <a:gd name="T2" fmla="*/ 303 w 567"/>
                <a:gd name="T3" fmla="*/ 294 h 1745"/>
                <a:gd name="T4" fmla="*/ 311 w 567"/>
                <a:gd name="T5" fmla="*/ 209 h 1745"/>
                <a:gd name="T6" fmla="*/ 319 w 567"/>
                <a:gd name="T7" fmla="*/ 204 h 1745"/>
                <a:gd name="T8" fmla="*/ 317 w 567"/>
                <a:gd name="T9" fmla="*/ 185 h 1745"/>
                <a:gd name="T10" fmla="*/ 310 w 567"/>
                <a:gd name="T11" fmla="*/ 156 h 1745"/>
                <a:gd name="T12" fmla="*/ 321 w 567"/>
                <a:gd name="T13" fmla="*/ 158 h 1745"/>
                <a:gd name="T14" fmla="*/ 300 w 567"/>
                <a:gd name="T15" fmla="*/ 117 h 1745"/>
                <a:gd name="T16" fmla="*/ 322 w 567"/>
                <a:gd name="T17" fmla="*/ 115 h 1745"/>
                <a:gd name="T18" fmla="*/ 303 w 567"/>
                <a:gd name="T19" fmla="*/ 84 h 1745"/>
                <a:gd name="T20" fmla="*/ 305 w 567"/>
                <a:gd name="T21" fmla="*/ 69 h 1745"/>
                <a:gd name="T22" fmla="*/ 287 w 567"/>
                <a:gd name="T23" fmla="*/ 61 h 1745"/>
                <a:gd name="T24" fmla="*/ 292 w 567"/>
                <a:gd name="T25" fmla="*/ 52 h 1745"/>
                <a:gd name="T26" fmla="*/ 271 w 567"/>
                <a:gd name="T27" fmla="*/ 39 h 1745"/>
                <a:gd name="T28" fmla="*/ 242 w 567"/>
                <a:gd name="T29" fmla="*/ 40 h 1745"/>
                <a:gd name="T30" fmla="*/ 230 w 567"/>
                <a:gd name="T31" fmla="*/ 40 h 1745"/>
                <a:gd name="T32" fmla="*/ 220 w 567"/>
                <a:gd name="T33" fmla="*/ 44 h 1745"/>
                <a:gd name="T34" fmla="*/ 228 w 567"/>
                <a:gd name="T35" fmla="*/ 19 h 1745"/>
                <a:gd name="T36" fmla="*/ 194 w 567"/>
                <a:gd name="T37" fmla="*/ 49 h 1745"/>
                <a:gd name="T38" fmla="*/ 195 w 567"/>
                <a:gd name="T39" fmla="*/ 32 h 1745"/>
                <a:gd name="T40" fmla="*/ 181 w 567"/>
                <a:gd name="T41" fmla="*/ 14 h 1745"/>
                <a:gd name="T42" fmla="*/ 173 w 567"/>
                <a:gd name="T43" fmla="*/ 43 h 1745"/>
                <a:gd name="T44" fmla="*/ 161 w 567"/>
                <a:gd name="T45" fmla="*/ 38 h 1745"/>
                <a:gd name="T46" fmla="*/ 144 w 567"/>
                <a:gd name="T47" fmla="*/ 42 h 1745"/>
                <a:gd name="T48" fmla="*/ 138 w 567"/>
                <a:gd name="T49" fmla="*/ 58 h 1745"/>
                <a:gd name="T50" fmla="*/ 138 w 567"/>
                <a:gd name="T51" fmla="*/ 65 h 1745"/>
                <a:gd name="T52" fmla="*/ 112 w 567"/>
                <a:gd name="T53" fmla="*/ 73 h 1745"/>
                <a:gd name="T54" fmla="*/ 115 w 567"/>
                <a:gd name="T55" fmla="*/ 78 h 1745"/>
                <a:gd name="T56" fmla="*/ 117 w 567"/>
                <a:gd name="T57" fmla="*/ 92 h 1745"/>
                <a:gd name="T58" fmla="*/ 97 w 567"/>
                <a:gd name="T59" fmla="*/ 104 h 1745"/>
                <a:gd name="T60" fmla="*/ 102 w 567"/>
                <a:gd name="T61" fmla="*/ 124 h 1745"/>
                <a:gd name="T62" fmla="*/ 89 w 567"/>
                <a:gd name="T63" fmla="*/ 143 h 1745"/>
                <a:gd name="T64" fmla="*/ 102 w 567"/>
                <a:gd name="T65" fmla="*/ 150 h 1745"/>
                <a:gd name="T66" fmla="*/ 115 w 567"/>
                <a:gd name="T67" fmla="*/ 153 h 1745"/>
                <a:gd name="T68" fmla="*/ 116 w 567"/>
                <a:gd name="T69" fmla="*/ 173 h 1745"/>
                <a:gd name="T70" fmla="*/ 121 w 567"/>
                <a:gd name="T71" fmla="*/ 198 h 1745"/>
                <a:gd name="T72" fmla="*/ 126 w 567"/>
                <a:gd name="T73" fmla="*/ 227 h 1745"/>
                <a:gd name="T74" fmla="*/ 132 w 567"/>
                <a:gd name="T75" fmla="*/ 232 h 1745"/>
                <a:gd name="T76" fmla="*/ 139 w 567"/>
                <a:gd name="T77" fmla="*/ 225 h 1745"/>
                <a:gd name="T78" fmla="*/ 150 w 567"/>
                <a:gd name="T79" fmla="*/ 237 h 1745"/>
                <a:gd name="T80" fmla="*/ 156 w 567"/>
                <a:gd name="T81" fmla="*/ 241 h 1745"/>
                <a:gd name="T82" fmla="*/ 161 w 567"/>
                <a:gd name="T83" fmla="*/ 244 h 1745"/>
                <a:gd name="T84" fmla="*/ 184 w 567"/>
                <a:gd name="T85" fmla="*/ 328 h 1745"/>
                <a:gd name="T86" fmla="*/ 58 w 567"/>
                <a:gd name="T87" fmla="*/ 518 h 1745"/>
                <a:gd name="T88" fmla="*/ 83 w 567"/>
                <a:gd name="T89" fmla="*/ 666 h 1745"/>
                <a:gd name="T90" fmla="*/ 0 w 567"/>
                <a:gd name="T91" fmla="*/ 1040 h 1745"/>
                <a:gd name="T92" fmla="*/ 67 w 567"/>
                <a:gd name="T93" fmla="*/ 1299 h 1745"/>
                <a:gd name="T94" fmla="*/ 15 w 567"/>
                <a:gd name="T95" fmla="*/ 1719 h 1745"/>
                <a:gd name="T96" fmla="*/ 152 w 567"/>
                <a:gd name="T97" fmla="*/ 1461 h 1745"/>
                <a:gd name="T98" fmla="*/ 344 w 567"/>
                <a:gd name="T99" fmla="*/ 1215 h 1745"/>
                <a:gd name="T100" fmla="*/ 440 w 567"/>
                <a:gd name="T101" fmla="*/ 1726 h 1745"/>
                <a:gd name="T102" fmla="*/ 538 w 567"/>
                <a:gd name="T103" fmla="*/ 1648 h 1745"/>
                <a:gd name="T104" fmla="*/ 476 w 567"/>
                <a:gd name="T105" fmla="*/ 1063 h 1745"/>
                <a:gd name="T106" fmla="*/ 531 w 567"/>
                <a:gd name="T107" fmla="*/ 629 h 1745"/>
                <a:gd name="T108" fmla="*/ 191 w 567"/>
                <a:gd name="T109" fmla="*/ 9 h 1745"/>
                <a:gd name="T110" fmla="*/ 123 w 567"/>
                <a:gd name="T111" fmla="*/ 223 h 1745"/>
                <a:gd name="T112" fmla="*/ 130 w 567"/>
                <a:gd name="T113" fmla="*/ 581 h 1745"/>
                <a:gd name="T114" fmla="*/ 276 w 567"/>
                <a:gd name="T115" fmla="*/ 83 h 1745"/>
                <a:gd name="T116" fmla="*/ 224 w 567"/>
                <a:gd name="T117" fmla="*/ 39 h 1745"/>
                <a:gd name="T118" fmla="*/ 131 w 567"/>
                <a:gd name="T119" fmla="*/ 99 h 1745"/>
                <a:gd name="T120" fmla="*/ 419 w 567"/>
                <a:gd name="T121" fmla="*/ 678 h 1745"/>
                <a:gd name="T122" fmla="*/ 464 w 567"/>
                <a:gd name="T123" fmla="*/ 521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7" h="1745">
                  <a:moveTo>
                    <a:pt x="565" y="565"/>
                  </a:moveTo>
                  <a:cubicBezTo>
                    <a:pt x="561" y="562"/>
                    <a:pt x="560" y="556"/>
                    <a:pt x="557" y="552"/>
                  </a:cubicBezTo>
                  <a:cubicBezTo>
                    <a:pt x="549" y="540"/>
                    <a:pt x="543" y="525"/>
                    <a:pt x="535" y="513"/>
                  </a:cubicBezTo>
                  <a:cubicBezTo>
                    <a:pt x="531" y="505"/>
                    <a:pt x="526" y="497"/>
                    <a:pt x="522" y="490"/>
                  </a:cubicBezTo>
                  <a:cubicBezTo>
                    <a:pt x="520" y="487"/>
                    <a:pt x="518" y="484"/>
                    <a:pt x="516" y="481"/>
                  </a:cubicBezTo>
                  <a:cubicBezTo>
                    <a:pt x="516" y="479"/>
                    <a:pt x="515" y="479"/>
                    <a:pt x="514" y="478"/>
                  </a:cubicBezTo>
                  <a:cubicBezTo>
                    <a:pt x="513" y="477"/>
                    <a:pt x="513" y="475"/>
                    <a:pt x="512" y="474"/>
                  </a:cubicBezTo>
                  <a:cubicBezTo>
                    <a:pt x="511" y="473"/>
                    <a:pt x="510" y="473"/>
                    <a:pt x="510" y="471"/>
                  </a:cubicBezTo>
                  <a:cubicBezTo>
                    <a:pt x="509" y="470"/>
                    <a:pt x="509" y="469"/>
                    <a:pt x="508" y="468"/>
                  </a:cubicBezTo>
                  <a:cubicBezTo>
                    <a:pt x="502" y="459"/>
                    <a:pt x="498" y="450"/>
                    <a:pt x="495" y="439"/>
                  </a:cubicBezTo>
                  <a:cubicBezTo>
                    <a:pt x="492" y="432"/>
                    <a:pt x="489" y="423"/>
                    <a:pt x="487" y="415"/>
                  </a:cubicBezTo>
                  <a:cubicBezTo>
                    <a:pt x="480" y="401"/>
                    <a:pt x="475" y="385"/>
                    <a:pt x="470" y="369"/>
                  </a:cubicBezTo>
                  <a:cubicBezTo>
                    <a:pt x="465" y="362"/>
                    <a:pt x="461" y="354"/>
                    <a:pt x="456" y="348"/>
                  </a:cubicBezTo>
                  <a:cubicBezTo>
                    <a:pt x="451" y="343"/>
                    <a:pt x="444" y="339"/>
                    <a:pt x="439" y="334"/>
                  </a:cubicBezTo>
                  <a:cubicBezTo>
                    <a:pt x="435" y="334"/>
                    <a:pt x="433" y="332"/>
                    <a:pt x="429" y="331"/>
                  </a:cubicBezTo>
                  <a:cubicBezTo>
                    <a:pt x="425" y="330"/>
                    <a:pt x="421" y="330"/>
                    <a:pt x="418" y="329"/>
                  </a:cubicBezTo>
                  <a:cubicBezTo>
                    <a:pt x="410" y="328"/>
                    <a:pt x="404" y="325"/>
                    <a:pt x="396" y="324"/>
                  </a:cubicBezTo>
                  <a:cubicBezTo>
                    <a:pt x="384" y="323"/>
                    <a:pt x="372" y="325"/>
                    <a:pt x="358" y="323"/>
                  </a:cubicBezTo>
                  <a:cubicBezTo>
                    <a:pt x="354" y="322"/>
                    <a:pt x="350" y="321"/>
                    <a:pt x="346" y="320"/>
                  </a:cubicBezTo>
                  <a:cubicBezTo>
                    <a:pt x="342" y="319"/>
                    <a:pt x="344" y="324"/>
                    <a:pt x="340" y="323"/>
                  </a:cubicBezTo>
                  <a:cubicBezTo>
                    <a:pt x="328" y="316"/>
                    <a:pt x="316" y="309"/>
                    <a:pt x="307" y="299"/>
                  </a:cubicBezTo>
                  <a:cubicBezTo>
                    <a:pt x="306" y="297"/>
                    <a:pt x="305" y="295"/>
                    <a:pt x="303" y="294"/>
                  </a:cubicBezTo>
                  <a:cubicBezTo>
                    <a:pt x="302" y="289"/>
                    <a:pt x="300" y="285"/>
                    <a:pt x="298" y="280"/>
                  </a:cubicBezTo>
                  <a:cubicBezTo>
                    <a:pt x="297" y="265"/>
                    <a:pt x="293" y="253"/>
                    <a:pt x="292" y="238"/>
                  </a:cubicBezTo>
                  <a:cubicBezTo>
                    <a:pt x="295" y="228"/>
                    <a:pt x="298" y="215"/>
                    <a:pt x="296" y="202"/>
                  </a:cubicBezTo>
                  <a:cubicBezTo>
                    <a:pt x="298" y="205"/>
                    <a:pt x="300" y="208"/>
                    <a:pt x="302" y="210"/>
                  </a:cubicBezTo>
                  <a:cubicBezTo>
                    <a:pt x="304" y="212"/>
                    <a:pt x="306" y="214"/>
                    <a:pt x="308" y="216"/>
                  </a:cubicBezTo>
                  <a:cubicBezTo>
                    <a:pt x="308" y="216"/>
                    <a:pt x="308" y="216"/>
                    <a:pt x="308" y="216"/>
                  </a:cubicBezTo>
                  <a:cubicBezTo>
                    <a:pt x="308" y="216"/>
                    <a:pt x="308" y="216"/>
                    <a:pt x="308" y="217"/>
                  </a:cubicBezTo>
                  <a:cubicBezTo>
                    <a:pt x="311" y="219"/>
                    <a:pt x="314" y="221"/>
                    <a:pt x="316" y="224"/>
                  </a:cubicBezTo>
                  <a:cubicBezTo>
                    <a:pt x="315" y="221"/>
                    <a:pt x="313" y="219"/>
                    <a:pt x="310" y="216"/>
                  </a:cubicBezTo>
                  <a:cubicBezTo>
                    <a:pt x="310" y="212"/>
                    <a:pt x="307" y="208"/>
                    <a:pt x="308" y="205"/>
                  </a:cubicBezTo>
                  <a:cubicBezTo>
                    <a:pt x="309" y="205"/>
                    <a:pt x="310" y="207"/>
                    <a:pt x="311" y="209"/>
                  </a:cubicBezTo>
                  <a:cubicBezTo>
                    <a:pt x="311" y="209"/>
                    <a:pt x="311" y="210"/>
                    <a:pt x="311" y="210"/>
                  </a:cubicBezTo>
                  <a:cubicBezTo>
                    <a:pt x="313" y="213"/>
                    <a:pt x="314" y="215"/>
                    <a:pt x="316" y="217"/>
                  </a:cubicBezTo>
                  <a:cubicBezTo>
                    <a:pt x="319" y="219"/>
                    <a:pt x="322" y="220"/>
                    <a:pt x="324" y="219"/>
                  </a:cubicBezTo>
                  <a:cubicBezTo>
                    <a:pt x="322" y="219"/>
                    <a:pt x="319" y="218"/>
                    <a:pt x="317" y="216"/>
                  </a:cubicBezTo>
                  <a:cubicBezTo>
                    <a:pt x="316" y="214"/>
                    <a:pt x="315" y="212"/>
                    <a:pt x="314" y="209"/>
                  </a:cubicBezTo>
                  <a:cubicBezTo>
                    <a:pt x="313" y="206"/>
                    <a:pt x="312" y="202"/>
                    <a:pt x="311" y="198"/>
                  </a:cubicBezTo>
                  <a:cubicBezTo>
                    <a:pt x="314" y="203"/>
                    <a:pt x="316" y="210"/>
                    <a:pt x="318" y="215"/>
                  </a:cubicBezTo>
                  <a:cubicBezTo>
                    <a:pt x="317" y="212"/>
                    <a:pt x="317" y="208"/>
                    <a:pt x="316" y="204"/>
                  </a:cubicBezTo>
                  <a:cubicBezTo>
                    <a:pt x="317" y="206"/>
                    <a:pt x="317" y="207"/>
                    <a:pt x="317" y="208"/>
                  </a:cubicBezTo>
                  <a:cubicBezTo>
                    <a:pt x="318" y="207"/>
                    <a:pt x="318" y="206"/>
                    <a:pt x="318" y="205"/>
                  </a:cubicBezTo>
                  <a:cubicBezTo>
                    <a:pt x="318" y="204"/>
                    <a:pt x="319" y="204"/>
                    <a:pt x="319" y="204"/>
                  </a:cubicBezTo>
                  <a:cubicBezTo>
                    <a:pt x="321" y="206"/>
                    <a:pt x="324" y="208"/>
                    <a:pt x="327" y="208"/>
                  </a:cubicBezTo>
                  <a:cubicBezTo>
                    <a:pt x="322" y="207"/>
                    <a:pt x="320" y="203"/>
                    <a:pt x="319" y="199"/>
                  </a:cubicBezTo>
                  <a:cubicBezTo>
                    <a:pt x="319" y="199"/>
                    <a:pt x="318" y="198"/>
                    <a:pt x="318" y="198"/>
                  </a:cubicBezTo>
                  <a:cubicBezTo>
                    <a:pt x="318" y="197"/>
                    <a:pt x="318" y="197"/>
                    <a:pt x="318" y="196"/>
                  </a:cubicBezTo>
                  <a:cubicBezTo>
                    <a:pt x="318" y="195"/>
                    <a:pt x="318" y="194"/>
                    <a:pt x="317" y="192"/>
                  </a:cubicBezTo>
                  <a:cubicBezTo>
                    <a:pt x="317" y="190"/>
                    <a:pt x="316" y="189"/>
                    <a:pt x="315" y="187"/>
                  </a:cubicBezTo>
                  <a:cubicBezTo>
                    <a:pt x="315" y="187"/>
                    <a:pt x="315" y="187"/>
                    <a:pt x="315" y="187"/>
                  </a:cubicBezTo>
                  <a:cubicBezTo>
                    <a:pt x="317" y="190"/>
                    <a:pt x="321" y="193"/>
                    <a:pt x="325" y="194"/>
                  </a:cubicBezTo>
                  <a:cubicBezTo>
                    <a:pt x="321" y="192"/>
                    <a:pt x="318" y="189"/>
                    <a:pt x="316" y="186"/>
                  </a:cubicBezTo>
                  <a:cubicBezTo>
                    <a:pt x="317" y="186"/>
                    <a:pt x="317" y="186"/>
                    <a:pt x="317" y="186"/>
                  </a:cubicBezTo>
                  <a:cubicBezTo>
                    <a:pt x="317" y="186"/>
                    <a:pt x="317" y="185"/>
                    <a:pt x="317" y="185"/>
                  </a:cubicBezTo>
                  <a:cubicBezTo>
                    <a:pt x="319" y="188"/>
                    <a:pt x="323" y="191"/>
                    <a:pt x="326" y="192"/>
                  </a:cubicBezTo>
                  <a:cubicBezTo>
                    <a:pt x="322" y="190"/>
                    <a:pt x="319" y="186"/>
                    <a:pt x="317" y="183"/>
                  </a:cubicBezTo>
                  <a:cubicBezTo>
                    <a:pt x="315" y="179"/>
                    <a:pt x="314" y="174"/>
                    <a:pt x="312" y="170"/>
                  </a:cubicBezTo>
                  <a:cubicBezTo>
                    <a:pt x="312" y="170"/>
                    <a:pt x="311" y="169"/>
                    <a:pt x="311" y="168"/>
                  </a:cubicBezTo>
                  <a:cubicBezTo>
                    <a:pt x="311" y="168"/>
                    <a:pt x="311" y="169"/>
                    <a:pt x="311" y="169"/>
                  </a:cubicBezTo>
                  <a:cubicBezTo>
                    <a:pt x="314" y="172"/>
                    <a:pt x="318" y="174"/>
                    <a:pt x="322" y="175"/>
                  </a:cubicBezTo>
                  <a:cubicBezTo>
                    <a:pt x="319" y="173"/>
                    <a:pt x="315" y="171"/>
                    <a:pt x="313" y="167"/>
                  </a:cubicBezTo>
                  <a:cubicBezTo>
                    <a:pt x="310" y="164"/>
                    <a:pt x="309" y="160"/>
                    <a:pt x="308" y="156"/>
                  </a:cubicBezTo>
                  <a:cubicBezTo>
                    <a:pt x="308" y="156"/>
                    <a:pt x="308" y="155"/>
                    <a:pt x="308" y="155"/>
                  </a:cubicBezTo>
                  <a:cubicBezTo>
                    <a:pt x="309" y="155"/>
                    <a:pt x="309" y="155"/>
                    <a:pt x="310" y="155"/>
                  </a:cubicBezTo>
                  <a:cubicBezTo>
                    <a:pt x="310" y="156"/>
                    <a:pt x="310" y="156"/>
                    <a:pt x="310" y="156"/>
                  </a:cubicBezTo>
                  <a:cubicBezTo>
                    <a:pt x="310" y="156"/>
                    <a:pt x="310" y="156"/>
                    <a:pt x="310" y="156"/>
                  </a:cubicBezTo>
                  <a:cubicBezTo>
                    <a:pt x="311" y="156"/>
                    <a:pt x="311" y="156"/>
                    <a:pt x="311" y="156"/>
                  </a:cubicBezTo>
                  <a:cubicBezTo>
                    <a:pt x="312" y="158"/>
                    <a:pt x="313" y="159"/>
                    <a:pt x="315" y="161"/>
                  </a:cubicBezTo>
                  <a:cubicBezTo>
                    <a:pt x="320" y="167"/>
                    <a:pt x="327" y="174"/>
                    <a:pt x="335" y="174"/>
                  </a:cubicBezTo>
                  <a:cubicBezTo>
                    <a:pt x="328" y="173"/>
                    <a:pt x="324" y="168"/>
                    <a:pt x="320" y="162"/>
                  </a:cubicBezTo>
                  <a:cubicBezTo>
                    <a:pt x="320" y="162"/>
                    <a:pt x="320" y="162"/>
                    <a:pt x="321" y="162"/>
                  </a:cubicBezTo>
                  <a:cubicBezTo>
                    <a:pt x="323" y="163"/>
                    <a:pt x="326" y="165"/>
                    <a:pt x="329" y="165"/>
                  </a:cubicBezTo>
                  <a:cubicBezTo>
                    <a:pt x="326" y="164"/>
                    <a:pt x="324" y="163"/>
                    <a:pt x="323" y="162"/>
                  </a:cubicBezTo>
                  <a:cubicBezTo>
                    <a:pt x="322" y="161"/>
                    <a:pt x="321" y="160"/>
                    <a:pt x="320" y="159"/>
                  </a:cubicBezTo>
                  <a:cubicBezTo>
                    <a:pt x="323" y="161"/>
                    <a:pt x="326" y="163"/>
                    <a:pt x="329" y="163"/>
                  </a:cubicBezTo>
                  <a:cubicBezTo>
                    <a:pt x="326" y="162"/>
                    <a:pt x="324" y="160"/>
                    <a:pt x="321" y="158"/>
                  </a:cubicBezTo>
                  <a:cubicBezTo>
                    <a:pt x="321" y="157"/>
                    <a:pt x="320" y="156"/>
                    <a:pt x="319" y="156"/>
                  </a:cubicBezTo>
                  <a:cubicBezTo>
                    <a:pt x="317" y="153"/>
                    <a:pt x="315" y="150"/>
                    <a:pt x="314" y="147"/>
                  </a:cubicBezTo>
                  <a:cubicBezTo>
                    <a:pt x="310" y="140"/>
                    <a:pt x="306" y="134"/>
                    <a:pt x="303" y="127"/>
                  </a:cubicBezTo>
                  <a:cubicBezTo>
                    <a:pt x="303" y="127"/>
                    <a:pt x="303" y="127"/>
                    <a:pt x="303" y="127"/>
                  </a:cubicBezTo>
                  <a:cubicBezTo>
                    <a:pt x="305" y="128"/>
                    <a:pt x="308" y="129"/>
                    <a:pt x="311" y="130"/>
                  </a:cubicBezTo>
                  <a:cubicBezTo>
                    <a:pt x="307" y="128"/>
                    <a:pt x="304" y="126"/>
                    <a:pt x="301" y="123"/>
                  </a:cubicBezTo>
                  <a:cubicBezTo>
                    <a:pt x="301" y="123"/>
                    <a:pt x="300" y="122"/>
                    <a:pt x="300" y="122"/>
                  </a:cubicBezTo>
                  <a:cubicBezTo>
                    <a:pt x="304" y="124"/>
                    <a:pt x="309" y="125"/>
                    <a:pt x="314" y="124"/>
                  </a:cubicBezTo>
                  <a:cubicBezTo>
                    <a:pt x="307" y="125"/>
                    <a:pt x="302" y="121"/>
                    <a:pt x="298" y="117"/>
                  </a:cubicBezTo>
                  <a:cubicBezTo>
                    <a:pt x="299" y="117"/>
                    <a:pt x="299" y="117"/>
                    <a:pt x="299" y="117"/>
                  </a:cubicBezTo>
                  <a:cubicBezTo>
                    <a:pt x="300" y="117"/>
                    <a:pt x="300" y="117"/>
                    <a:pt x="300" y="117"/>
                  </a:cubicBezTo>
                  <a:cubicBezTo>
                    <a:pt x="300" y="117"/>
                    <a:pt x="300" y="117"/>
                    <a:pt x="300" y="117"/>
                  </a:cubicBezTo>
                  <a:cubicBezTo>
                    <a:pt x="300" y="117"/>
                    <a:pt x="301" y="117"/>
                    <a:pt x="301" y="117"/>
                  </a:cubicBezTo>
                  <a:cubicBezTo>
                    <a:pt x="307" y="120"/>
                    <a:pt x="314" y="122"/>
                    <a:pt x="321" y="124"/>
                  </a:cubicBezTo>
                  <a:cubicBezTo>
                    <a:pt x="312" y="119"/>
                    <a:pt x="303" y="115"/>
                    <a:pt x="295" y="110"/>
                  </a:cubicBezTo>
                  <a:cubicBezTo>
                    <a:pt x="295" y="109"/>
                    <a:pt x="294" y="109"/>
                    <a:pt x="294" y="108"/>
                  </a:cubicBezTo>
                  <a:cubicBezTo>
                    <a:pt x="296" y="108"/>
                    <a:pt x="298" y="110"/>
                    <a:pt x="300" y="110"/>
                  </a:cubicBezTo>
                  <a:cubicBezTo>
                    <a:pt x="300" y="109"/>
                    <a:pt x="299" y="109"/>
                    <a:pt x="299" y="109"/>
                  </a:cubicBezTo>
                  <a:cubicBezTo>
                    <a:pt x="301" y="110"/>
                    <a:pt x="303" y="112"/>
                    <a:pt x="305" y="114"/>
                  </a:cubicBezTo>
                  <a:cubicBezTo>
                    <a:pt x="304" y="112"/>
                    <a:pt x="302" y="110"/>
                    <a:pt x="301" y="109"/>
                  </a:cubicBezTo>
                  <a:cubicBezTo>
                    <a:pt x="302" y="109"/>
                    <a:pt x="304" y="109"/>
                    <a:pt x="305" y="110"/>
                  </a:cubicBezTo>
                  <a:cubicBezTo>
                    <a:pt x="310" y="111"/>
                    <a:pt x="315" y="116"/>
                    <a:pt x="322" y="115"/>
                  </a:cubicBezTo>
                  <a:cubicBezTo>
                    <a:pt x="317" y="115"/>
                    <a:pt x="314" y="112"/>
                    <a:pt x="310" y="109"/>
                  </a:cubicBezTo>
                  <a:cubicBezTo>
                    <a:pt x="312" y="110"/>
                    <a:pt x="314" y="110"/>
                    <a:pt x="317" y="109"/>
                  </a:cubicBezTo>
                  <a:cubicBezTo>
                    <a:pt x="312" y="109"/>
                    <a:pt x="308" y="107"/>
                    <a:pt x="304" y="105"/>
                  </a:cubicBezTo>
                  <a:cubicBezTo>
                    <a:pt x="301" y="103"/>
                    <a:pt x="297" y="101"/>
                    <a:pt x="294" y="99"/>
                  </a:cubicBezTo>
                  <a:cubicBezTo>
                    <a:pt x="295" y="98"/>
                    <a:pt x="297" y="98"/>
                    <a:pt x="299" y="98"/>
                  </a:cubicBezTo>
                  <a:cubicBezTo>
                    <a:pt x="313" y="102"/>
                    <a:pt x="326" y="107"/>
                    <a:pt x="339" y="115"/>
                  </a:cubicBezTo>
                  <a:cubicBezTo>
                    <a:pt x="332" y="109"/>
                    <a:pt x="326" y="104"/>
                    <a:pt x="318" y="100"/>
                  </a:cubicBezTo>
                  <a:cubicBezTo>
                    <a:pt x="323" y="102"/>
                    <a:pt x="328" y="103"/>
                    <a:pt x="333" y="102"/>
                  </a:cubicBezTo>
                  <a:cubicBezTo>
                    <a:pt x="320" y="101"/>
                    <a:pt x="311" y="92"/>
                    <a:pt x="301" y="84"/>
                  </a:cubicBezTo>
                  <a:cubicBezTo>
                    <a:pt x="301" y="84"/>
                    <a:pt x="301" y="84"/>
                    <a:pt x="301" y="84"/>
                  </a:cubicBezTo>
                  <a:cubicBezTo>
                    <a:pt x="302" y="84"/>
                    <a:pt x="302" y="84"/>
                    <a:pt x="303" y="84"/>
                  </a:cubicBezTo>
                  <a:cubicBezTo>
                    <a:pt x="304" y="84"/>
                    <a:pt x="306" y="85"/>
                    <a:pt x="307" y="84"/>
                  </a:cubicBezTo>
                  <a:cubicBezTo>
                    <a:pt x="306" y="84"/>
                    <a:pt x="304" y="83"/>
                    <a:pt x="303" y="83"/>
                  </a:cubicBezTo>
                  <a:cubicBezTo>
                    <a:pt x="312" y="84"/>
                    <a:pt x="320" y="85"/>
                    <a:pt x="328" y="86"/>
                  </a:cubicBezTo>
                  <a:cubicBezTo>
                    <a:pt x="312" y="82"/>
                    <a:pt x="297" y="76"/>
                    <a:pt x="281" y="71"/>
                  </a:cubicBezTo>
                  <a:cubicBezTo>
                    <a:pt x="282" y="71"/>
                    <a:pt x="284" y="71"/>
                    <a:pt x="285" y="71"/>
                  </a:cubicBezTo>
                  <a:cubicBezTo>
                    <a:pt x="292" y="73"/>
                    <a:pt x="299" y="74"/>
                    <a:pt x="305" y="75"/>
                  </a:cubicBezTo>
                  <a:cubicBezTo>
                    <a:pt x="312" y="77"/>
                    <a:pt x="319" y="78"/>
                    <a:pt x="326" y="76"/>
                  </a:cubicBezTo>
                  <a:cubicBezTo>
                    <a:pt x="320" y="77"/>
                    <a:pt x="315" y="75"/>
                    <a:pt x="310" y="73"/>
                  </a:cubicBezTo>
                  <a:cubicBezTo>
                    <a:pt x="310" y="73"/>
                    <a:pt x="309" y="73"/>
                    <a:pt x="309" y="73"/>
                  </a:cubicBezTo>
                  <a:cubicBezTo>
                    <a:pt x="313" y="73"/>
                    <a:pt x="317" y="74"/>
                    <a:pt x="321" y="73"/>
                  </a:cubicBezTo>
                  <a:cubicBezTo>
                    <a:pt x="316" y="73"/>
                    <a:pt x="310" y="71"/>
                    <a:pt x="305" y="69"/>
                  </a:cubicBezTo>
                  <a:cubicBezTo>
                    <a:pt x="305" y="69"/>
                    <a:pt x="305" y="69"/>
                    <a:pt x="305" y="69"/>
                  </a:cubicBezTo>
                  <a:cubicBezTo>
                    <a:pt x="308" y="69"/>
                    <a:pt x="311" y="68"/>
                    <a:pt x="314" y="67"/>
                  </a:cubicBezTo>
                  <a:cubicBezTo>
                    <a:pt x="309" y="68"/>
                    <a:pt x="303" y="68"/>
                    <a:pt x="298" y="67"/>
                  </a:cubicBezTo>
                  <a:cubicBezTo>
                    <a:pt x="297" y="66"/>
                    <a:pt x="296" y="66"/>
                    <a:pt x="295" y="66"/>
                  </a:cubicBezTo>
                  <a:cubicBezTo>
                    <a:pt x="295" y="65"/>
                    <a:pt x="294" y="65"/>
                    <a:pt x="294" y="65"/>
                  </a:cubicBezTo>
                  <a:cubicBezTo>
                    <a:pt x="294" y="65"/>
                    <a:pt x="294" y="65"/>
                    <a:pt x="294" y="65"/>
                  </a:cubicBezTo>
                  <a:cubicBezTo>
                    <a:pt x="293" y="65"/>
                    <a:pt x="291" y="64"/>
                    <a:pt x="290" y="64"/>
                  </a:cubicBezTo>
                  <a:cubicBezTo>
                    <a:pt x="289" y="64"/>
                    <a:pt x="289" y="63"/>
                    <a:pt x="289" y="63"/>
                  </a:cubicBezTo>
                  <a:cubicBezTo>
                    <a:pt x="288" y="63"/>
                    <a:pt x="287" y="62"/>
                    <a:pt x="287" y="62"/>
                  </a:cubicBezTo>
                  <a:cubicBezTo>
                    <a:pt x="287" y="61"/>
                    <a:pt x="287" y="61"/>
                    <a:pt x="287" y="61"/>
                  </a:cubicBezTo>
                  <a:cubicBezTo>
                    <a:pt x="287" y="61"/>
                    <a:pt x="287" y="61"/>
                    <a:pt x="287" y="61"/>
                  </a:cubicBezTo>
                  <a:cubicBezTo>
                    <a:pt x="288" y="60"/>
                    <a:pt x="289" y="60"/>
                    <a:pt x="290" y="60"/>
                  </a:cubicBezTo>
                  <a:cubicBezTo>
                    <a:pt x="293" y="59"/>
                    <a:pt x="296" y="57"/>
                    <a:pt x="298" y="54"/>
                  </a:cubicBezTo>
                  <a:cubicBezTo>
                    <a:pt x="296" y="57"/>
                    <a:pt x="292" y="58"/>
                    <a:pt x="289" y="58"/>
                  </a:cubicBezTo>
                  <a:cubicBezTo>
                    <a:pt x="289" y="58"/>
                    <a:pt x="288" y="58"/>
                    <a:pt x="288" y="58"/>
                  </a:cubicBezTo>
                  <a:cubicBezTo>
                    <a:pt x="286" y="58"/>
                    <a:pt x="285" y="58"/>
                    <a:pt x="283" y="59"/>
                  </a:cubicBezTo>
                  <a:cubicBezTo>
                    <a:pt x="283" y="59"/>
                    <a:pt x="283" y="59"/>
                    <a:pt x="282" y="59"/>
                  </a:cubicBezTo>
                  <a:cubicBezTo>
                    <a:pt x="282" y="58"/>
                    <a:pt x="282" y="57"/>
                    <a:pt x="281" y="57"/>
                  </a:cubicBezTo>
                  <a:cubicBezTo>
                    <a:pt x="280" y="57"/>
                    <a:pt x="278" y="57"/>
                    <a:pt x="277" y="57"/>
                  </a:cubicBezTo>
                  <a:cubicBezTo>
                    <a:pt x="277" y="57"/>
                    <a:pt x="277" y="57"/>
                    <a:pt x="276" y="57"/>
                  </a:cubicBezTo>
                  <a:cubicBezTo>
                    <a:pt x="276" y="57"/>
                    <a:pt x="276" y="57"/>
                    <a:pt x="276" y="57"/>
                  </a:cubicBezTo>
                  <a:cubicBezTo>
                    <a:pt x="282" y="57"/>
                    <a:pt x="287" y="55"/>
                    <a:pt x="292" y="52"/>
                  </a:cubicBezTo>
                  <a:cubicBezTo>
                    <a:pt x="284" y="56"/>
                    <a:pt x="275" y="55"/>
                    <a:pt x="267" y="52"/>
                  </a:cubicBezTo>
                  <a:cubicBezTo>
                    <a:pt x="268" y="52"/>
                    <a:pt x="269" y="52"/>
                    <a:pt x="269" y="51"/>
                  </a:cubicBezTo>
                  <a:cubicBezTo>
                    <a:pt x="269" y="51"/>
                    <a:pt x="270" y="50"/>
                    <a:pt x="272" y="50"/>
                  </a:cubicBezTo>
                  <a:cubicBezTo>
                    <a:pt x="272" y="50"/>
                    <a:pt x="272" y="50"/>
                    <a:pt x="272" y="50"/>
                  </a:cubicBezTo>
                  <a:cubicBezTo>
                    <a:pt x="280" y="47"/>
                    <a:pt x="290" y="44"/>
                    <a:pt x="297" y="38"/>
                  </a:cubicBezTo>
                  <a:cubicBezTo>
                    <a:pt x="292" y="41"/>
                    <a:pt x="287" y="42"/>
                    <a:pt x="282" y="43"/>
                  </a:cubicBezTo>
                  <a:cubicBezTo>
                    <a:pt x="283" y="43"/>
                    <a:pt x="284" y="43"/>
                    <a:pt x="284" y="42"/>
                  </a:cubicBezTo>
                  <a:cubicBezTo>
                    <a:pt x="282" y="43"/>
                    <a:pt x="280" y="43"/>
                    <a:pt x="277" y="44"/>
                  </a:cubicBezTo>
                  <a:cubicBezTo>
                    <a:pt x="273" y="45"/>
                    <a:pt x="268" y="45"/>
                    <a:pt x="263" y="47"/>
                  </a:cubicBezTo>
                  <a:cubicBezTo>
                    <a:pt x="263" y="47"/>
                    <a:pt x="263" y="47"/>
                    <a:pt x="263" y="46"/>
                  </a:cubicBezTo>
                  <a:cubicBezTo>
                    <a:pt x="265" y="43"/>
                    <a:pt x="268" y="41"/>
                    <a:pt x="271" y="39"/>
                  </a:cubicBezTo>
                  <a:cubicBezTo>
                    <a:pt x="272" y="38"/>
                    <a:pt x="274" y="37"/>
                    <a:pt x="275" y="35"/>
                  </a:cubicBezTo>
                  <a:cubicBezTo>
                    <a:pt x="277" y="35"/>
                    <a:pt x="278" y="34"/>
                    <a:pt x="279" y="33"/>
                  </a:cubicBezTo>
                  <a:cubicBezTo>
                    <a:pt x="281" y="31"/>
                    <a:pt x="282" y="30"/>
                    <a:pt x="284" y="28"/>
                  </a:cubicBezTo>
                  <a:cubicBezTo>
                    <a:pt x="278" y="33"/>
                    <a:pt x="270" y="35"/>
                    <a:pt x="263" y="39"/>
                  </a:cubicBezTo>
                  <a:cubicBezTo>
                    <a:pt x="263" y="38"/>
                    <a:pt x="264" y="38"/>
                    <a:pt x="264" y="37"/>
                  </a:cubicBezTo>
                  <a:cubicBezTo>
                    <a:pt x="265" y="37"/>
                    <a:pt x="266" y="36"/>
                    <a:pt x="267" y="35"/>
                  </a:cubicBezTo>
                  <a:cubicBezTo>
                    <a:pt x="269" y="34"/>
                    <a:pt x="271" y="32"/>
                    <a:pt x="272" y="30"/>
                  </a:cubicBezTo>
                  <a:cubicBezTo>
                    <a:pt x="271" y="32"/>
                    <a:pt x="269" y="33"/>
                    <a:pt x="267" y="34"/>
                  </a:cubicBezTo>
                  <a:cubicBezTo>
                    <a:pt x="265" y="35"/>
                    <a:pt x="262" y="36"/>
                    <a:pt x="260" y="37"/>
                  </a:cubicBezTo>
                  <a:cubicBezTo>
                    <a:pt x="256" y="38"/>
                    <a:pt x="251" y="39"/>
                    <a:pt x="247" y="40"/>
                  </a:cubicBezTo>
                  <a:cubicBezTo>
                    <a:pt x="245" y="40"/>
                    <a:pt x="243" y="40"/>
                    <a:pt x="242" y="40"/>
                  </a:cubicBezTo>
                  <a:cubicBezTo>
                    <a:pt x="244" y="38"/>
                    <a:pt x="245" y="35"/>
                    <a:pt x="247" y="33"/>
                  </a:cubicBezTo>
                  <a:cubicBezTo>
                    <a:pt x="247" y="33"/>
                    <a:pt x="247" y="33"/>
                    <a:pt x="247" y="33"/>
                  </a:cubicBezTo>
                  <a:cubicBezTo>
                    <a:pt x="247" y="33"/>
                    <a:pt x="247" y="33"/>
                    <a:pt x="247" y="33"/>
                  </a:cubicBezTo>
                  <a:cubicBezTo>
                    <a:pt x="248" y="32"/>
                    <a:pt x="249" y="31"/>
                    <a:pt x="249" y="30"/>
                  </a:cubicBezTo>
                  <a:cubicBezTo>
                    <a:pt x="249" y="30"/>
                    <a:pt x="249" y="30"/>
                    <a:pt x="249" y="30"/>
                  </a:cubicBezTo>
                  <a:cubicBezTo>
                    <a:pt x="250" y="30"/>
                    <a:pt x="250" y="29"/>
                    <a:pt x="250" y="29"/>
                  </a:cubicBezTo>
                  <a:cubicBezTo>
                    <a:pt x="245" y="35"/>
                    <a:pt x="237" y="37"/>
                    <a:pt x="230" y="42"/>
                  </a:cubicBezTo>
                  <a:cubicBezTo>
                    <a:pt x="233" y="39"/>
                    <a:pt x="236" y="36"/>
                    <a:pt x="238" y="32"/>
                  </a:cubicBezTo>
                  <a:cubicBezTo>
                    <a:pt x="237" y="33"/>
                    <a:pt x="237" y="34"/>
                    <a:pt x="236" y="34"/>
                  </a:cubicBezTo>
                  <a:cubicBezTo>
                    <a:pt x="236" y="34"/>
                    <a:pt x="236" y="34"/>
                    <a:pt x="235" y="34"/>
                  </a:cubicBezTo>
                  <a:cubicBezTo>
                    <a:pt x="233" y="36"/>
                    <a:pt x="232" y="38"/>
                    <a:pt x="230" y="40"/>
                  </a:cubicBezTo>
                  <a:cubicBezTo>
                    <a:pt x="229" y="40"/>
                    <a:pt x="229" y="40"/>
                    <a:pt x="229" y="40"/>
                  </a:cubicBezTo>
                  <a:cubicBezTo>
                    <a:pt x="227" y="42"/>
                    <a:pt x="226" y="43"/>
                    <a:pt x="224" y="45"/>
                  </a:cubicBezTo>
                  <a:cubicBezTo>
                    <a:pt x="224" y="45"/>
                    <a:pt x="224" y="45"/>
                    <a:pt x="224" y="45"/>
                  </a:cubicBezTo>
                  <a:cubicBezTo>
                    <a:pt x="226" y="40"/>
                    <a:pt x="226" y="34"/>
                    <a:pt x="228" y="29"/>
                  </a:cubicBezTo>
                  <a:cubicBezTo>
                    <a:pt x="227" y="30"/>
                    <a:pt x="227" y="30"/>
                    <a:pt x="226" y="31"/>
                  </a:cubicBezTo>
                  <a:cubicBezTo>
                    <a:pt x="226" y="31"/>
                    <a:pt x="226" y="31"/>
                    <a:pt x="226" y="30"/>
                  </a:cubicBezTo>
                  <a:cubicBezTo>
                    <a:pt x="226" y="31"/>
                    <a:pt x="226" y="31"/>
                    <a:pt x="226" y="31"/>
                  </a:cubicBezTo>
                  <a:cubicBezTo>
                    <a:pt x="226" y="31"/>
                    <a:pt x="226" y="32"/>
                    <a:pt x="226" y="32"/>
                  </a:cubicBezTo>
                  <a:cubicBezTo>
                    <a:pt x="225" y="35"/>
                    <a:pt x="224" y="37"/>
                    <a:pt x="222" y="40"/>
                  </a:cubicBezTo>
                  <a:cubicBezTo>
                    <a:pt x="222" y="40"/>
                    <a:pt x="222" y="40"/>
                    <a:pt x="221" y="40"/>
                  </a:cubicBezTo>
                  <a:cubicBezTo>
                    <a:pt x="221" y="41"/>
                    <a:pt x="220" y="42"/>
                    <a:pt x="220" y="44"/>
                  </a:cubicBezTo>
                  <a:cubicBezTo>
                    <a:pt x="219" y="45"/>
                    <a:pt x="219" y="46"/>
                    <a:pt x="218" y="47"/>
                  </a:cubicBezTo>
                  <a:cubicBezTo>
                    <a:pt x="215" y="53"/>
                    <a:pt x="210" y="55"/>
                    <a:pt x="205" y="60"/>
                  </a:cubicBezTo>
                  <a:cubicBezTo>
                    <a:pt x="205" y="59"/>
                    <a:pt x="206" y="57"/>
                    <a:pt x="206" y="56"/>
                  </a:cubicBezTo>
                  <a:cubicBezTo>
                    <a:pt x="207" y="54"/>
                    <a:pt x="208" y="51"/>
                    <a:pt x="209" y="49"/>
                  </a:cubicBezTo>
                  <a:cubicBezTo>
                    <a:pt x="209" y="49"/>
                    <a:pt x="209" y="49"/>
                    <a:pt x="209" y="49"/>
                  </a:cubicBezTo>
                  <a:cubicBezTo>
                    <a:pt x="210" y="47"/>
                    <a:pt x="211" y="45"/>
                    <a:pt x="212" y="44"/>
                  </a:cubicBezTo>
                  <a:cubicBezTo>
                    <a:pt x="214" y="39"/>
                    <a:pt x="217" y="36"/>
                    <a:pt x="219" y="32"/>
                  </a:cubicBezTo>
                  <a:cubicBezTo>
                    <a:pt x="221" y="30"/>
                    <a:pt x="223" y="27"/>
                    <a:pt x="224" y="24"/>
                  </a:cubicBezTo>
                  <a:cubicBezTo>
                    <a:pt x="225" y="23"/>
                    <a:pt x="225" y="23"/>
                    <a:pt x="226" y="22"/>
                  </a:cubicBezTo>
                  <a:cubicBezTo>
                    <a:pt x="227" y="21"/>
                    <a:pt x="227" y="20"/>
                    <a:pt x="228" y="19"/>
                  </a:cubicBezTo>
                  <a:cubicBezTo>
                    <a:pt x="228" y="19"/>
                    <a:pt x="228" y="19"/>
                    <a:pt x="228" y="19"/>
                  </a:cubicBezTo>
                  <a:cubicBezTo>
                    <a:pt x="229" y="17"/>
                    <a:pt x="229" y="15"/>
                    <a:pt x="230" y="13"/>
                  </a:cubicBezTo>
                  <a:cubicBezTo>
                    <a:pt x="228" y="16"/>
                    <a:pt x="226" y="19"/>
                    <a:pt x="224" y="21"/>
                  </a:cubicBezTo>
                  <a:cubicBezTo>
                    <a:pt x="221" y="22"/>
                    <a:pt x="221" y="25"/>
                    <a:pt x="218" y="26"/>
                  </a:cubicBezTo>
                  <a:cubicBezTo>
                    <a:pt x="217" y="27"/>
                    <a:pt x="217" y="26"/>
                    <a:pt x="217" y="26"/>
                  </a:cubicBezTo>
                  <a:cubicBezTo>
                    <a:pt x="216" y="27"/>
                    <a:pt x="215" y="29"/>
                    <a:pt x="214" y="30"/>
                  </a:cubicBezTo>
                  <a:cubicBezTo>
                    <a:pt x="214" y="31"/>
                    <a:pt x="214" y="31"/>
                    <a:pt x="214" y="31"/>
                  </a:cubicBezTo>
                  <a:cubicBezTo>
                    <a:pt x="217" y="25"/>
                    <a:pt x="220" y="19"/>
                    <a:pt x="221" y="12"/>
                  </a:cubicBezTo>
                  <a:cubicBezTo>
                    <a:pt x="219" y="20"/>
                    <a:pt x="214" y="26"/>
                    <a:pt x="209" y="31"/>
                  </a:cubicBezTo>
                  <a:cubicBezTo>
                    <a:pt x="206" y="35"/>
                    <a:pt x="204" y="37"/>
                    <a:pt x="202" y="40"/>
                  </a:cubicBezTo>
                  <a:cubicBezTo>
                    <a:pt x="199" y="43"/>
                    <a:pt x="196" y="46"/>
                    <a:pt x="194" y="49"/>
                  </a:cubicBezTo>
                  <a:cubicBezTo>
                    <a:pt x="194" y="49"/>
                    <a:pt x="194" y="49"/>
                    <a:pt x="194" y="49"/>
                  </a:cubicBezTo>
                  <a:cubicBezTo>
                    <a:pt x="195" y="42"/>
                    <a:pt x="198" y="35"/>
                    <a:pt x="200" y="28"/>
                  </a:cubicBezTo>
                  <a:cubicBezTo>
                    <a:pt x="201" y="28"/>
                    <a:pt x="201" y="28"/>
                    <a:pt x="201" y="28"/>
                  </a:cubicBezTo>
                  <a:cubicBezTo>
                    <a:pt x="201" y="27"/>
                    <a:pt x="201" y="27"/>
                    <a:pt x="201" y="27"/>
                  </a:cubicBezTo>
                  <a:cubicBezTo>
                    <a:pt x="202" y="23"/>
                    <a:pt x="204" y="19"/>
                    <a:pt x="206" y="16"/>
                  </a:cubicBezTo>
                  <a:cubicBezTo>
                    <a:pt x="205" y="17"/>
                    <a:pt x="204" y="19"/>
                    <a:pt x="203" y="20"/>
                  </a:cubicBezTo>
                  <a:cubicBezTo>
                    <a:pt x="203" y="20"/>
                    <a:pt x="203" y="20"/>
                    <a:pt x="203" y="20"/>
                  </a:cubicBezTo>
                  <a:cubicBezTo>
                    <a:pt x="203" y="19"/>
                    <a:pt x="204" y="19"/>
                    <a:pt x="204" y="18"/>
                  </a:cubicBezTo>
                  <a:cubicBezTo>
                    <a:pt x="202" y="18"/>
                    <a:pt x="203" y="19"/>
                    <a:pt x="202" y="20"/>
                  </a:cubicBezTo>
                  <a:cubicBezTo>
                    <a:pt x="202" y="20"/>
                    <a:pt x="202" y="21"/>
                    <a:pt x="202" y="21"/>
                  </a:cubicBezTo>
                  <a:cubicBezTo>
                    <a:pt x="202" y="18"/>
                    <a:pt x="202" y="14"/>
                    <a:pt x="201" y="11"/>
                  </a:cubicBezTo>
                  <a:cubicBezTo>
                    <a:pt x="202" y="19"/>
                    <a:pt x="199" y="25"/>
                    <a:pt x="195" y="32"/>
                  </a:cubicBezTo>
                  <a:cubicBezTo>
                    <a:pt x="193" y="35"/>
                    <a:pt x="191" y="38"/>
                    <a:pt x="190" y="41"/>
                  </a:cubicBezTo>
                  <a:cubicBezTo>
                    <a:pt x="190" y="30"/>
                    <a:pt x="193" y="18"/>
                    <a:pt x="192" y="6"/>
                  </a:cubicBezTo>
                  <a:cubicBezTo>
                    <a:pt x="192" y="4"/>
                    <a:pt x="192" y="2"/>
                    <a:pt x="192" y="0"/>
                  </a:cubicBezTo>
                  <a:cubicBezTo>
                    <a:pt x="192" y="6"/>
                    <a:pt x="189" y="9"/>
                    <a:pt x="188" y="15"/>
                  </a:cubicBezTo>
                  <a:cubicBezTo>
                    <a:pt x="188" y="15"/>
                    <a:pt x="188" y="15"/>
                    <a:pt x="188" y="15"/>
                  </a:cubicBezTo>
                  <a:cubicBezTo>
                    <a:pt x="187" y="14"/>
                    <a:pt x="187" y="13"/>
                    <a:pt x="187" y="12"/>
                  </a:cubicBezTo>
                  <a:cubicBezTo>
                    <a:pt x="187" y="10"/>
                    <a:pt x="186" y="7"/>
                    <a:pt x="185" y="5"/>
                  </a:cubicBezTo>
                  <a:cubicBezTo>
                    <a:pt x="187" y="11"/>
                    <a:pt x="184" y="17"/>
                    <a:pt x="183" y="23"/>
                  </a:cubicBezTo>
                  <a:cubicBezTo>
                    <a:pt x="183" y="24"/>
                    <a:pt x="182" y="25"/>
                    <a:pt x="182" y="25"/>
                  </a:cubicBezTo>
                  <a:cubicBezTo>
                    <a:pt x="182" y="22"/>
                    <a:pt x="182" y="19"/>
                    <a:pt x="181" y="17"/>
                  </a:cubicBezTo>
                  <a:cubicBezTo>
                    <a:pt x="181" y="16"/>
                    <a:pt x="181" y="15"/>
                    <a:pt x="181" y="14"/>
                  </a:cubicBezTo>
                  <a:cubicBezTo>
                    <a:pt x="181" y="13"/>
                    <a:pt x="181" y="11"/>
                    <a:pt x="181" y="10"/>
                  </a:cubicBezTo>
                  <a:cubicBezTo>
                    <a:pt x="181" y="13"/>
                    <a:pt x="180" y="16"/>
                    <a:pt x="180" y="19"/>
                  </a:cubicBezTo>
                  <a:cubicBezTo>
                    <a:pt x="180" y="19"/>
                    <a:pt x="180" y="20"/>
                    <a:pt x="180" y="20"/>
                  </a:cubicBezTo>
                  <a:cubicBezTo>
                    <a:pt x="180" y="20"/>
                    <a:pt x="180" y="20"/>
                    <a:pt x="180" y="20"/>
                  </a:cubicBezTo>
                  <a:cubicBezTo>
                    <a:pt x="180" y="21"/>
                    <a:pt x="180" y="22"/>
                    <a:pt x="180" y="23"/>
                  </a:cubicBezTo>
                  <a:cubicBezTo>
                    <a:pt x="180" y="23"/>
                    <a:pt x="180" y="24"/>
                    <a:pt x="180" y="24"/>
                  </a:cubicBezTo>
                  <a:cubicBezTo>
                    <a:pt x="180" y="24"/>
                    <a:pt x="180" y="24"/>
                    <a:pt x="180" y="24"/>
                  </a:cubicBezTo>
                  <a:cubicBezTo>
                    <a:pt x="180" y="27"/>
                    <a:pt x="179" y="30"/>
                    <a:pt x="179" y="33"/>
                  </a:cubicBezTo>
                  <a:cubicBezTo>
                    <a:pt x="178" y="37"/>
                    <a:pt x="178" y="41"/>
                    <a:pt x="178" y="45"/>
                  </a:cubicBezTo>
                  <a:cubicBezTo>
                    <a:pt x="177" y="47"/>
                    <a:pt x="177" y="49"/>
                    <a:pt x="177" y="51"/>
                  </a:cubicBezTo>
                  <a:cubicBezTo>
                    <a:pt x="176" y="48"/>
                    <a:pt x="174" y="45"/>
                    <a:pt x="173" y="43"/>
                  </a:cubicBezTo>
                  <a:cubicBezTo>
                    <a:pt x="171" y="37"/>
                    <a:pt x="169" y="31"/>
                    <a:pt x="166" y="26"/>
                  </a:cubicBezTo>
                  <a:cubicBezTo>
                    <a:pt x="167" y="29"/>
                    <a:pt x="168" y="32"/>
                    <a:pt x="169" y="35"/>
                  </a:cubicBezTo>
                  <a:cubicBezTo>
                    <a:pt x="169" y="35"/>
                    <a:pt x="168" y="35"/>
                    <a:pt x="168" y="35"/>
                  </a:cubicBezTo>
                  <a:cubicBezTo>
                    <a:pt x="168" y="36"/>
                    <a:pt x="169" y="37"/>
                    <a:pt x="169" y="38"/>
                  </a:cubicBezTo>
                  <a:cubicBezTo>
                    <a:pt x="170" y="40"/>
                    <a:pt x="170" y="42"/>
                    <a:pt x="170" y="43"/>
                  </a:cubicBezTo>
                  <a:cubicBezTo>
                    <a:pt x="171" y="46"/>
                    <a:pt x="172" y="49"/>
                    <a:pt x="172" y="52"/>
                  </a:cubicBezTo>
                  <a:cubicBezTo>
                    <a:pt x="171" y="50"/>
                    <a:pt x="169" y="49"/>
                    <a:pt x="168" y="47"/>
                  </a:cubicBezTo>
                  <a:cubicBezTo>
                    <a:pt x="164" y="41"/>
                    <a:pt x="162" y="34"/>
                    <a:pt x="158" y="27"/>
                  </a:cubicBezTo>
                  <a:cubicBezTo>
                    <a:pt x="159" y="30"/>
                    <a:pt x="160" y="32"/>
                    <a:pt x="160" y="35"/>
                  </a:cubicBezTo>
                  <a:cubicBezTo>
                    <a:pt x="160" y="35"/>
                    <a:pt x="160" y="34"/>
                    <a:pt x="160" y="34"/>
                  </a:cubicBezTo>
                  <a:cubicBezTo>
                    <a:pt x="160" y="36"/>
                    <a:pt x="161" y="37"/>
                    <a:pt x="161" y="38"/>
                  </a:cubicBezTo>
                  <a:cubicBezTo>
                    <a:pt x="162" y="39"/>
                    <a:pt x="162" y="40"/>
                    <a:pt x="162" y="40"/>
                  </a:cubicBezTo>
                  <a:cubicBezTo>
                    <a:pt x="156" y="34"/>
                    <a:pt x="150" y="27"/>
                    <a:pt x="144" y="20"/>
                  </a:cubicBezTo>
                  <a:cubicBezTo>
                    <a:pt x="145" y="23"/>
                    <a:pt x="146" y="25"/>
                    <a:pt x="147" y="27"/>
                  </a:cubicBezTo>
                  <a:cubicBezTo>
                    <a:pt x="147" y="28"/>
                    <a:pt x="147" y="28"/>
                    <a:pt x="147" y="28"/>
                  </a:cubicBezTo>
                  <a:cubicBezTo>
                    <a:pt x="148" y="28"/>
                    <a:pt x="148" y="28"/>
                    <a:pt x="148" y="28"/>
                  </a:cubicBezTo>
                  <a:cubicBezTo>
                    <a:pt x="148" y="28"/>
                    <a:pt x="148" y="28"/>
                    <a:pt x="148" y="28"/>
                  </a:cubicBezTo>
                  <a:cubicBezTo>
                    <a:pt x="146" y="26"/>
                    <a:pt x="144" y="24"/>
                    <a:pt x="142" y="21"/>
                  </a:cubicBezTo>
                  <a:cubicBezTo>
                    <a:pt x="146" y="29"/>
                    <a:pt x="150" y="37"/>
                    <a:pt x="154" y="45"/>
                  </a:cubicBezTo>
                  <a:cubicBezTo>
                    <a:pt x="152" y="43"/>
                    <a:pt x="150" y="40"/>
                    <a:pt x="148" y="38"/>
                  </a:cubicBezTo>
                  <a:cubicBezTo>
                    <a:pt x="152" y="44"/>
                    <a:pt x="155" y="49"/>
                    <a:pt x="158" y="55"/>
                  </a:cubicBezTo>
                  <a:cubicBezTo>
                    <a:pt x="153" y="50"/>
                    <a:pt x="148" y="46"/>
                    <a:pt x="144" y="42"/>
                  </a:cubicBezTo>
                  <a:cubicBezTo>
                    <a:pt x="147" y="48"/>
                    <a:pt x="152" y="53"/>
                    <a:pt x="155" y="59"/>
                  </a:cubicBezTo>
                  <a:cubicBezTo>
                    <a:pt x="151" y="55"/>
                    <a:pt x="147" y="51"/>
                    <a:pt x="143" y="47"/>
                  </a:cubicBezTo>
                  <a:cubicBezTo>
                    <a:pt x="146" y="51"/>
                    <a:pt x="149" y="55"/>
                    <a:pt x="152" y="59"/>
                  </a:cubicBezTo>
                  <a:cubicBezTo>
                    <a:pt x="152" y="60"/>
                    <a:pt x="152" y="60"/>
                    <a:pt x="152" y="60"/>
                  </a:cubicBezTo>
                  <a:cubicBezTo>
                    <a:pt x="152" y="60"/>
                    <a:pt x="152" y="60"/>
                    <a:pt x="153" y="60"/>
                  </a:cubicBezTo>
                  <a:cubicBezTo>
                    <a:pt x="154" y="63"/>
                    <a:pt x="156" y="65"/>
                    <a:pt x="157" y="67"/>
                  </a:cubicBezTo>
                  <a:cubicBezTo>
                    <a:pt x="157" y="67"/>
                    <a:pt x="156" y="67"/>
                    <a:pt x="156" y="66"/>
                  </a:cubicBezTo>
                  <a:cubicBezTo>
                    <a:pt x="150" y="63"/>
                    <a:pt x="144" y="61"/>
                    <a:pt x="140" y="56"/>
                  </a:cubicBezTo>
                  <a:cubicBezTo>
                    <a:pt x="136" y="51"/>
                    <a:pt x="133" y="45"/>
                    <a:pt x="129" y="40"/>
                  </a:cubicBezTo>
                  <a:cubicBezTo>
                    <a:pt x="132" y="46"/>
                    <a:pt x="134" y="52"/>
                    <a:pt x="137" y="58"/>
                  </a:cubicBezTo>
                  <a:cubicBezTo>
                    <a:pt x="137" y="58"/>
                    <a:pt x="137" y="58"/>
                    <a:pt x="138" y="58"/>
                  </a:cubicBezTo>
                  <a:cubicBezTo>
                    <a:pt x="137" y="59"/>
                    <a:pt x="136" y="57"/>
                    <a:pt x="136" y="59"/>
                  </a:cubicBezTo>
                  <a:cubicBezTo>
                    <a:pt x="137" y="60"/>
                    <a:pt x="139" y="60"/>
                    <a:pt x="139" y="63"/>
                  </a:cubicBezTo>
                  <a:cubicBezTo>
                    <a:pt x="139" y="63"/>
                    <a:pt x="138" y="62"/>
                    <a:pt x="138" y="62"/>
                  </a:cubicBezTo>
                  <a:cubicBezTo>
                    <a:pt x="134" y="61"/>
                    <a:pt x="129" y="59"/>
                    <a:pt x="125" y="58"/>
                  </a:cubicBezTo>
                  <a:cubicBezTo>
                    <a:pt x="126" y="58"/>
                    <a:pt x="127" y="59"/>
                    <a:pt x="128" y="59"/>
                  </a:cubicBezTo>
                  <a:cubicBezTo>
                    <a:pt x="128" y="60"/>
                    <a:pt x="127" y="60"/>
                    <a:pt x="127" y="60"/>
                  </a:cubicBezTo>
                  <a:cubicBezTo>
                    <a:pt x="128" y="61"/>
                    <a:pt x="130" y="61"/>
                    <a:pt x="132" y="62"/>
                  </a:cubicBezTo>
                  <a:cubicBezTo>
                    <a:pt x="133" y="62"/>
                    <a:pt x="133" y="62"/>
                    <a:pt x="134" y="63"/>
                  </a:cubicBezTo>
                  <a:cubicBezTo>
                    <a:pt x="134" y="63"/>
                    <a:pt x="134" y="63"/>
                    <a:pt x="134" y="63"/>
                  </a:cubicBezTo>
                  <a:cubicBezTo>
                    <a:pt x="134" y="63"/>
                    <a:pt x="134" y="63"/>
                    <a:pt x="134" y="63"/>
                  </a:cubicBezTo>
                  <a:cubicBezTo>
                    <a:pt x="136" y="64"/>
                    <a:pt x="137" y="65"/>
                    <a:pt x="138" y="65"/>
                  </a:cubicBezTo>
                  <a:cubicBezTo>
                    <a:pt x="138" y="65"/>
                    <a:pt x="137" y="65"/>
                    <a:pt x="136" y="65"/>
                  </a:cubicBezTo>
                  <a:cubicBezTo>
                    <a:pt x="133" y="65"/>
                    <a:pt x="129" y="64"/>
                    <a:pt x="125" y="64"/>
                  </a:cubicBezTo>
                  <a:cubicBezTo>
                    <a:pt x="117" y="63"/>
                    <a:pt x="109" y="62"/>
                    <a:pt x="101" y="61"/>
                  </a:cubicBezTo>
                  <a:cubicBezTo>
                    <a:pt x="106" y="62"/>
                    <a:pt x="111" y="64"/>
                    <a:pt x="116" y="65"/>
                  </a:cubicBezTo>
                  <a:cubicBezTo>
                    <a:pt x="108" y="64"/>
                    <a:pt x="100" y="62"/>
                    <a:pt x="92" y="61"/>
                  </a:cubicBezTo>
                  <a:cubicBezTo>
                    <a:pt x="98" y="63"/>
                    <a:pt x="105" y="65"/>
                    <a:pt x="111" y="68"/>
                  </a:cubicBezTo>
                  <a:cubicBezTo>
                    <a:pt x="111" y="68"/>
                    <a:pt x="110" y="68"/>
                    <a:pt x="110" y="68"/>
                  </a:cubicBezTo>
                  <a:cubicBezTo>
                    <a:pt x="104" y="68"/>
                    <a:pt x="98" y="67"/>
                    <a:pt x="91" y="66"/>
                  </a:cubicBezTo>
                  <a:cubicBezTo>
                    <a:pt x="97" y="68"/>
                    <a:pt x="103" y="69"/>
                    <a:pt x="109" y="71"/>
                  </a:cubicBezTo>
                  <a:cubicBezTo>
                    <a:pt x="109" y="71"/>
                    <a:pt x="109" y="71"/>
                    <a:pt x="109" y="72"/>
                  </a:cubicBezTo>
                  <a:cubicBezTo>
                    <a:pt x="111" y="71"/>
                    <a:pt x="111" y="72"/>
                    <a:pt x="112" y="73"/>
                  </a:cubicBezTo>
                  <a:cubicBezTo>
                    <a:pt x="113" y="72"/>
                    <a:pt x="113" y="73"/>
                    <a:pt x="114" y="73"/>
                  </a:cubicBezTo>
                  <a:cubicBezTo>
                    <a:pt x="113" y="73"/>
                    <a:pt x="113" y="73"/>
                    <a:pt x="113" y="73"/>
                  </a:cubicBezTo>
                  <a:cubicBezTo>
                    <a:pt x="113" y="73"/>
                    <a:pt x="113" y="73"/>
                    <a:pt x="113" y="73"/>
                  </a:cubicBezTo>
                  <a:cubicBezTo>
                    <a:pt x="113" y="73"/>
                    <a:pt x="112" y="73"/>
                    <a:pt x="112" y="73"/>
                  </a:cubicBezTo>
                  <a:cubicBezTo>
                    <a:pt x="111" y="73"/>
                    <a:pt x="109" y="72"/>
                    <a:pt x="109" y="73"/>
                  </a:cubicBezTo>
                  <a:cubicBezTo>
                    <a:pt x="104" y="72"/>
                    <a:pt x="98" y="72"/>
                    <a:pt x="93" y="71"/>
                  </a:cubicBezTo>
                  <a:cubicBezTo>
                    <a:pt x="97" y="72"/>
                    <a:pt x="101" y="73"/>
                    <a:pt x="105" y="74"/>
                  </a:cubicBezTo>
                  <a:cubicBezTo>
                    <a:pt x="98" y="75"/>
                    <a:pt x="90" y="76"/>
                    <a:pt x="84" y="78"/>
                  </a:cubicBezTo>
                  <a:cubicBezTo>
                    <a:pt x="93" y="76"/>
                    <a:pt x="102" y="78"/>
                    <a:pt x="111" y="78"/>
                  </a:cubicBezTo>
                  <a:cubicBezTo>
                    <a:pt x="113" y="78"/>
                    <a:pt x="114" y="78"/>
                    <a:pt x="115" y="78"/>
                  </a:cubicBezTo>
                  <a:cubicBezTo>
                    <a:pt x="115" y="78"/>
                    <a:pt x="115" y="78"/>
                    <a:pt x="115" y="78"/>
                  </a:cubicBezTo>
                  <a:cubicBezTo>
                    <a:pt x="106" y="78"/>
                    <a:pt x="97" y="80"/>
                    <a:pt x="88" y="83"/>
                  </a:cubicBezTo>
                  <a:cubicBezTo>
                    <a:pt x="99" y="81"/>
                    <a:pt x="109" y="81"/>
                    <a:pt x="120" y="83"/>
                  </a:cubicBezTo>
                  <a:cubicBezTo>
                    <a:pt x="122" y="83"/>
                    <a:pt x="125" y="84"/>
                    <a:pt x="127" y="85"/>
                  </a:cubicBezTo>
                  <a:cubicBezTo>
                    <a:pt x="130" y="85"/>
                    <a:pt x="133" y="86"/>
                    <a:pt x="135" y="86"/>
                  </a:cubicBezTo>
                  <a:cubicBezTo>
                    <a:pt x="138" y="87"/>
                    <a:pt x="141" y="88"/>
                    <a:pt x="143" y="89"/>
                  </a:cubicBezTo>
                  <a:cubicBezTo>
                    <a:pt x="142" y="89"/>
                    <a:pt x="140" y="89"/>
                    <a:pt x="138" y="90"/>
                  </a:cubicBezTo>
                  <a:cubicBezTo>
                    <a:pt x="137" y="90"/>
                    <a:pt x="137" y="89"/>
                    <a:pt x="136" y="89"/>
                  </a:cubicBezTo>
                  <a:cubicBezTo>
                    <a:pt x="128" y="88"/>
                    <a:pt x="120" y="87"/>
                    <a:pt x="112" y="87"/>
                  </a:cubicBezTo>
                  <a:cubicBezTo>
                    <a:pt x="115" y="87"/>
                    <a:pt x="117" y="88"/>
                    <a:pt x="120" y="89"/>
                  </a:cubicBezTo>
                  <a:cubicBezTo>
                    <a:pt x="123" y="90"/>
                    <a:pt x="126" y="91"/>
                    <a:pt x="129" y="93"/>
                  </a:cubicBezTo>
                  <a:cubicBezTo>
                    <a:pt x="125" y="93"/>
                    <a:pt x="121" y="93"/>
                    <a:pt x="117" y="92"/>
                  </a:cubicBezTo>
                  <a:cubicBezTo>
                    <a:pt x="109" y="91"/>
                    <a:pt x="100" y="91"/>
                    <a:pt x="92" y="93"/>
                  </a:cubicBezTo>
                  <a:cubicBezTo>
                    <a:pt x="100" y="93"/>
                    <a:pt x="109" y="94"/>
                    <a:pt x="117" y="96"/>
                  </a:cubicBezTo>
                  <a:cubicBezTo>
                    <a:pt x="119" y="97"/>
                    <a:pt x="122" y="98"/>
                    <a:pt x="125" y="98"/>
                  </a:cubicBezTo>
                  <a:cubicBezTo>
                    <a:pt x="119" y="98"/>
                    <a:pt x="114" y="98"/>
                    <a:pt x="108" y="98"/>
                  </a:cubicBezTo>
                  <a:cubicBezTo>
                    <a:pt x="102" y="98"/>
                    <a:pt x="96" y="98"/>
                    <a:pt x="90" y="99"/>
                  </a:cubicBezTo>
                  <a:cubicBezTo>
                    <a:pt x="94" y="99"/>
                    <a:pt x="97" y="99"/>
                    <a:pt x="101" y="100"/>
                  </a:cubicBezTo>
                  <a:cubicBezTo>
                    <a:pt x="100" y="100"/>
                    <a:pt x="99" y="100"/>
                    <a:pt x="98" y="100"/>
                  </a:cubicBezTo>
                  <a:cubicBezTo>
                    <a:pt x="99" y="100"/>
                    <a:pt x="99" y="101"/>
                    <a:pt x="100" y="102"/>
                  </a:cubicBezTo>
                  <a:cubicBezTo>
                    <a:pt x="94" y="102"/>
                    <a:pt x="89" y="103"/>
                    <a:pt x="84" y="104"/>
                  </a:cubicBezTo>
                  <a:cubicBezTo>
                    <a:pt x="88" y="104"/>
                    <a:pt x="92" y="103"/>
                    <a:pt x="96" y="104"/>
                  </a:cubicBezTo>
                  <a:cubicBezTo>
                    <a:pt x="96" y="104"/>
                    <a:pt x="97" y="104"/>
                    <a:pt x="97" y="104"/>
                  </a:cubicBezTo>
                  <a:cubicBezTo>
                    <a:pt x="100" y="104"/>
                    <a:pt x="103" y="105"/>
                    <a:pt x="106" y="105"/>
                  </a:cubicBezTo>
                  <a:cubicBezTo>
                    <a:pt x="109" y="106"/>
                    <a:pt x="112" y="107"/>
                    <a:pt x="115" y="108"/>
                  </a:cubicBezTo>
                  <a:cubicBezTo>
                    <a:pt x="109" y="109"/>
                    <a:pt x="103" y="111"/>
                    <a:pt x="97" y="112"/>
                  </a:cubicBezTo>
                  <a:cubicBezTo>
                    <a:pt x="90" y="113"/>
                    <a:pt x="84" y="114"/>
                    <a:pt x="77" y="116"/>
                  </a:cubicBezTo>
                  <a:cubicBezTo>
                    <a:pt x="82" y="115"/>
                    <a:pt x="87" y="115"/>
                    <a:pt x="91" y="115"/>
                  </a:cubicBezTo>
                  <a:cubicBezTo>
                    <a:pt x="88" y="116"/>
                    <a:pt x="84" y="118"/>
                    <a:pt x="81" y="120"/>
                  </a:cubicBezTo>
                  <a:cubicBezTo>
                    <a:pt x="88" y="118"/>
                    <a:pt x="95" y="119"/>
                    <a:pt x="102" y="120"/>
                  </a:cubicBezTo>
                  <a:cubicBezTo>
                    <a:pt x="102" y="121"/>
                    <a:pt x="101" y="121"/>
                    <a:pt x="101" y="121"/>
                  </a:cubicBezTo>
                  <a:cubicBezTo>
                    <a:pt x="101" y="121"/>
                    <a:pt x="102" y="121"/>
                    <a:pt x="103" y="120"/>
                  </a:cubicBezTo>
                  <a:cubicBezTo>
                    <a:pt x="104" y="121"/>
                    <a:pt x="104" y="121"/>
                    <a:pt x="105" y="121"/>
                  </a:cubicBezTo>
                  <a:cubicBezTo>
                    <a:pt x="104" y="122"/>
                    <a:pt x="103" y="123"/>
                    <a:pt x="102" y="124"/>
                  </a:cubicBezTo>
                  <a:cubicBezTo>
                    <a:pt x="104" y="123"/>
                    <a:pt x="105" y="122"/>
                    <a:pt x="106" y="121"/>
                  </a:cubicBezTo>
                  <a:cubicBezTo>
                    <a:pt x="108" y="122"/>
                    <a:pt x="109" y="122"/>
                    <a:pt x="111" y="123"/>
                  </a:cubicBezTo>
                  <a:cubicBezTo>
                    <a:pt x="106" y="126"/>
                    <a:pt x="102" y="130"/>
                    <a:pt x="96" y="133"/>
                  </a:cubicBezTo>
                  <a:cubicBezTo>
                    <a:pt x="90" y="136"/>
                    <a:pt x="83" y="140"/>
                    <a:pt x="77" y="144"/>
                  </a:cubicBezTo>
                  <a:cubicBezTo>
                    <a:pt x="81" y="142"/>
                    <a:pt x="85" y="141"/>
                    <a:pt x="88" y="139"/>
                  </a:cubicBezTo>
                  <a:cubicBezTo>
                    <a:pt x="89" y="140"/>
                    <a:pt x="90" y="139"/>
                    <a:pt x="91" y="139"/>
                  </a:cubicBezTo>
                  <a:cubicBezTo>
                    <a:pt x="92" y="138"/>
                    <a:pt x="94" y="138"/>
                    <a:pt x="95" y="137"/>
                  </a:cubicBezTo>
                  <a:cubicBezTo>
                    <a:pt x="95" y="137"/>
                    <a:pt x="96" y="137"/>
                    <a:pt x="96" y="137"/>
                  </a:cubicBezTo>
                  <a:cubicBezTo>
                    <a:pt x="95" y="137"/>
                    <a:pt x="95" y="138"/>
                    <a:pt x="94" y="138"/>
                  </a:cubicBezTo>
                  <a:cubicBezTo>
                    <a:pt x="90" y="141"/>
                    <a:pt x="86" y="144"/>
                    <a:pt x="82" y="147"/>
                  </a:cubicBezTo>
                  <a:cubicBezTo>
                    <a:pt x="84" y="146"/>
                    <a:pt x="87" y="144"/>
                    <a:pt x="89" y="143"/>
                  </a:cubicBezTo>
                  <a:cubicBezTo>
                    <a:pt x="89" y="143"/>
                    <a:pt x="89" y="144"/>
                    <a:pt x="90" y="144"/>
                  </a:cubicBezTo>
                  <a:cubicBezTo>
                    <a:pt x="94" y="142"/>
                    <a:pt x="99" y="141"/>
                    <a:pt x="104" y="139"/>
                  </a:cubicBezTo>
                  <a:cubicBezTo>
                    <a:pt x="105" y="139"/>
                    <a:pt x="106" y="138"/>
                    <a:pt x="107" y="138"/>
                  </a:cubicBezTo>
                  <a:cubicBezTo>
                    <a:pt x="106" y="139"/>
                    <a:pt x="105" y="141"/>
                    <a:pt x="103" y="141"/>
                  </a:cubicBezTo>
                  <a:cubicBezTo>
                    <a:pt x="100" y="143"/>
                    <a:pt x="96" y="144"/>
                    <a:pt x="92" y="146"/>
                  </a:cubicBezTo>
                  <a:cubicBezTo>
                    <a:pt x="96" y="145"/>
                    <a:pt x="100" y="144"/>
                    <a:pt x="104" y="143"/>
                  </a:cubicBezTo>
                  <a:cubicBezTo>
                    <a:pt x="104" y="143"/>
                    <a:pt x="105" y="143"/>
                    <a:pt x="105" y="143"/>
                  </a:cubicBezTo>
                  <a:cubicBezTo>
                    <a:pt x="105" y="143"/>
                    <a:pt x="105" y="144"/>
                    <a:pt x="105" y="144"/>
                  </a:cubicBezTo>
                  <a:cubicBezTo>
                    <a:pt x="104" y="145"/>
                    <a:pt x="104" y="146"/>
                    <a:pt x="103" y="147"/>
                  </a:cubicBezTo>
                  <a:cubicBezTo>
                    <a:pt x="103" y="147"/>
                    <a:pt x="103" y="148"/>
                    <a:pt x="103" y="149"/>
                  </a:cubicBezTo>
                  <a:cubicBezTo>
                    <a:pt x="102" y="149"/>
                    <a:pt x="102" y="149"/>
                    <a:pt x="102" y="150"/>
                  </a:cubicBezTo>
                  <a:cubicBezTo>
                    <a:pt x="98" y="154"/>
                    <a:pt x="94" y="158"/>
                    <a:pt x="87" y="161"/>
                  </a:cubicBezTo>
                  <a:cubicBezTo>
                    <a:pt x="93" y="160"/>
                    <a:pt x="98" y="157"/>
                    <a:pt x="102" y="153"/>
                  </a:cubicBezTo>
                  <a:cubicBezTo>
                    <a:pt x="106" y="151"/>
                    <a:pt x="109" y="149"/>
                    <a:pt x="113" y="147"/>
                  </a:cubicBezTo>
                  <a:cubicBezTo>
                    <a:pt x="113" y="148"/>
                    <a:pt x="113" y="148"/>
                    <a:pt x="112" y="149"/>
                  </a:cubicBezTo>
                  <a:cubicBezTo>
                    <a:pt x="111" y="150"/>
                    <a:pt x="110" y="152"/>
                    <a:pt x="108" y="154"/>
                  </a:cubicBezTo>
                  <a:cubicBezTo>
                    <a:pt x="104" y="160"/>
                    <a:pt x="100" y="166"/>
                    <a:pt x="98" y="174"/>
                  </a:cubicBezTo>
                  <a:cubicBezTo>
                    <a:pt x="100" y="171"/>
                    <a:pt x="101" y="168"/>
                    <a:pt x="103" y="166"/>
                  </a:cubicBezTo>
                  <a:cubicBezTo>
                    <a:pt x="103" y="166"/>
                    <a:pt x="103" y="166"/>
                    <a:pt x="103" y="167"/>
                  </a:cubicBezTo>
                  <a:cubicBezTo>
                    <a:pt x="104" y="165"/>
                    <a:pt x="106" y="163"/>
                    <a:pt x="107" y="161"/>
                  </a:cubicBezTo>
                  <a:cubicBezTo>
                    <a:pt x="108" y="159"/>
                    <a:pt x="110" y="158"/>
                    <a:pt x="111" y="156"/>
                  </a:cubicBezTo>
                  <a:cubicBezTo>
                    <a:pt x="112" y="155"/>
                    <a:pt x="113" y="154"/>
                    <a:pt x="115" y="153"/>
                  </a:cubicBezTo>
                  <a:cubicBezTo>
                    <a:pt x="115" y="153"/>
                    <a:pt x="115" y="153"/>
                    <a:pt x="115" y="153"/>
                  </a:cubicBezTo>
                  <a:cubicBezTo>
                    <a:pt x="115" y="153"/>
                    <a:pt x="115" y="153"/>
                    <a:pt x="115" y="153"/>
                  </a:cubicBezTo>
                  <a:cubicBezTo>
                    <a:pt x="115" y="152"/>
                    <a:pt x="116" y="152"/>
                    <a:pt x="116" y="152"/>
                  </a:cubicBezTo>
                  <a:cubicBezTo>
                    <a:pt x="116" y="152"/>
                    <a:pt x="116" y="152"/>
                    <a:pt x="117" y="152"/>
                  </a:cubicBezTo>
                  <a:cubicBezTo>
                    <a:pt x="117" y="152"/>
                    <a:pt x="117" y="152"/>
                    <a:pt x="117" y="152"/>
                  </a:cubicBezTo>
                  <a:cubicBezTo>
                    <a:pt x="113" y="161"/>
                    <a:pt x="111" y="171"/>
                    <a:pt x="109" y="180"/>
                  </a:cubicBezTo>
                  <a:cubicBezTo>
                    <a:pt x="112" y="172"/>
                    <a:pt x="115" y="164"/>
                    <a:pt x="119" y="157"/>
                  </a:cubicBezTo>
                  <a:cubicBezTo>
                    <a:pt x="119" y="159"/>
                    <a:pt x="117" y="161"/>
                    <a:pt x="117" y="163"/>
                  </a:cubicBezTo>
                  <a:cubicBezTo>
                    <a:pt x="116" y="164"/>
                    <a:pt x="115" y="165"/>
                    <a:pt x="115" y="166"/>
                  </a:cubicBezTo>
                  <a:cubicBezTo>
                    <a:pt x="110" y="175"/>
                    <a:pt x="110" y="184"/>
                    <a:pt x="108" y="193"/>
                  </a:cubicBezTo>
                  <a:cubicBezTo>
                    <a:pt x="111" y="186"/>
                    <a:pt x="113" y="179"/>
                    <a:pt x="116" y="173"/>
                  </a:cubicBezTo>
                  <a:cubicBezTo>
                    <a:pt x="115" y="176"/>
                    <a:pt x="114" y="179"/>
                    <a:pt x="113" y="182"/>
                  </a:cubicBezTo>
                  <a:cubicBezTo>
                    <a:pt x="113" y="181"/>
                    <a:pt x="114" y="180"/>
                    <a:pt x="114" y="179"/>
                  </a:cubicBezTo>
                  <a:cubicBezTo>
                    <a:pt x="113" y="182"/>
                    <a:pt x="112" y="185"/>
                    <a:pt x="112" y="189"/>
                  </a:cubicBezTo>
                  <a:cubicBezTo>
                    <a:pt x="114" y="183"/>
                    <a:pt x="117" y="178"/>
                    <a:pt x="121" y="173"/>
                  </a:cubicBezTo>
                  <a:cubicBezTo>
                    <a:pt x="121" y="173"/>
                    <a:pt x="121" y="173"/>
                    <a:pt x="121" y="173"/>
                  </a:cubicBezTo>
                  <a:cubicBezTo>
                    <a:pt x="121" y="174"/>
                    <a:pt x="121" y="174"/>
                    <a:pt x="121" y="174"/>
                  </a:cubicBezTo>
                  <a:cubicBezTo>
                    <a:pt x="120" y="182"/>
                    <a:pt x="120" y="190"/>
                    <a:pt x="118" y="198"/>
                  </a:cubicBezTo>
                  <a:cubicBezTo>
                    <a:pt x="118" y="199"/>
                    <a:pt x="118" y="200"/>
                    <a:pt x="117" y="201"/>
                  </a:cubicBezTo>
                  <a:cubicBezTo>
                    <a:pt x="117" y="201"/>
                    <a:pt x="117" y="202"/>
                    <a:pt x="117" y="203"/>
                  </a:cubicBezTo>
                  <a:cubicBezTo>
                    <a:pt x="116" y="206"/>
                    <a:pt x="115" y="209"/>
                    <a:pt x="114" y="211"/>
                  </a:cubicBezTo>
                  <a:cubicBezTo>
                    <a:pt x="117" y="207"/>
                    <a:pt x="119" y="203"/>
                    <a:pt x="121" y="198"/>
                  </a:cubicBezTo>
                  <a:cubicBezTo>
                    <a:pt x="120" y="201"/>
                    <a:pt x="120" y="203"/>
                    <a:pt x="120" y="206"/>
                  </a:cubicBezTo>
                  <a:cubicBezTo>
                    <a:pt x="120" y="207"/>
                    <a:pt x="119" y="208"/>
                    <a:pt x="119" y="209"/>
                  </a:cubicBezTo>
                  <a:cubicBezTo>
                    <a:pt x="119" y="210"/>
                    <a:pt x="119" y="210"/>
                    <a:pt x="119" y="211"/>
                  </a:cubicBezTo>
                  <a:cubicBezTo>
                    <a:pt x="119" y="211"/>
                    <a:pt x="119" y="210"/>
                    <a:pt x="119" y="210"/>
                  </a:cubicBezTo>
                  <a:cubicBezTo>
                    <a:pt x="121" y="209"/>
                    <a:pt x="121" y="208"/>
                    <a:pt x="122" y="206"/>
                  </a:cubicBezTo>
                  <a:cubicBezTo>
                    <a:pt x="121" y="215"/>
                    <a:pt x="123" y="223"/>
                    <a:pt x="120" y="230"/>
                  </a:cubicBezTo>
                  <a:cubicBezTo>
                    <a:pt x="121" y="229"/>
                    <a:pt x="122" y="226"/>
                    <a:pt x="123" y="224"/>
                  </a:cubicBezTo>
                  <a:cubicBezTo>
                    <a:pt x="123" y="224"/>
                    <a:pt x="123" y="224"/>
                    <a:pt x="123" y="224"/>
                  </a:cubicBezTo>
                  <a:cubicBezTo>
                    <a:pt x="124" y="224"/>
                    <a:pt x="124" y="223"/>
                    <a:pt x="126" y="222"/>
                  </a:cubicBezTo>
                  <a:cubicBezTo>
                    <a:pt x="126" y="224"/>
                    <a:pt x="126" y="225"/>
                    <a:pt x="126" y="226"/>
                  </a:cubicBezTo>
                  <a:cubicBezTo>
                    <a:pt x="126" y="226"/>
                    <a:pt x="126" y="226"/>
                    <a:pt x="126" y="227"/>
                  </a:cubicBezTo>
                  <a:cubicBezTo>
                    <a:pt x="126" y="227"/>
                    <a:pt x="126" y="226"/>
                    <a:pt x="126" y="226"/>
                  </a:cubicBezTo>
                  <a:cubicBezTo>
                    <a:pt x="126" y="227"/>
                    <a:pt x="125" y="228"/>
                    <a:pt x="125" y="228"/>
                  </a:cubicBezTo>
                  <a:cubicBezTo>
                    <a:pt x="124" y="232"/>
                    <a:pt x="123" y="235"/>
                    <a:pt x="121" y="238"/>
                  </a:cubicBezTo>
                  <a:cubicBezTo>
                    <a:pt x="125" y="234"/>
                    <a:pt x="126" y="227"/>
                    <a:pt x="129" y="222"/>
                  </a:cubicBezTo>
                  <a:cubicBezTo>
                    <a:pt x="129" y="223"/>
                    <a:pt x="128" y="224"/>
                    <a:pt x="129" y="225"/>
                  </a:cubicBezTo>
                  <a:cubicBezTo>
                    <a:pt x="129" y="226"/>
                    <a:pt x="130" y="225"/>
                    <a:pt x="130" y="227"/>
                  </a:cubicBezTo>
                  <a:cubicBezTo>
                    <a:pt x="130" y="227"/>
                    <a:pt x="130" y="227"/>
                    <a:pt x="130" y="228"/>
                  </a:cubicBezTo>
                  <a:cubicBezTo>
                    <a:pt x="129" y="233"/>
                    <a:pt x="129" y="239"/>
                    <a:pt x="126" y="243"/>
                  </a:cubicBezTo>
                  <a:cubicBezTo>
                    <a:pt x="128" y="240"/>
                    <a:pt x="129" y="237"/>
                    <a:pt x="130" y="234"/>
                  </a:cubicBezTo>
                  <a:cubicBezTo>
                    <a:pt x="130" y="234"/>
                    <a:pt x="130" y="234"/>
                    <a:pt x="130" y="234"/>
                  </a:cubicBezTo>
                  <a:cubicBezTo>
                    <a:pt x="132" y="234"/>
                    <a:pt x="131" y="232"/>
                    <a:pt x="132" y="232"/>
                  </a:cubicBezTo>
                  <a:cubicBezTo>
                    <a:pt x="132" y="232"/>
                    <a:pt x="132" y="232"/>
                    <a:pt x="132" y="232"/>
                  </a:cubicBezTo>
                  <a:cubicBezTo>
                    <a:pt x="132" y="236"/>
                    <a:pt x="131" y="241"/>
                    <a:pt x="132" y="245"/>
                  </a:cubicBezTo>
                  <a:cubicBezTo>
                    <a:pt x="132" y="240"/>
                    <a:pt x="134" y="235"/>
                    <a:pt x="135" y="230"/>
                  </a:cubicBezTo>
                  <a:cubicBezTo>
                    <a:pt x="135" y="230"/>
                    <a:pt x="135" y="230"/>
                    <a:pt x="135" y="230"/>
                  </a:cubicBezTo>
                  <a:cubicBezTo>
                    <a:pt x="135" y="230"/>
                    <a:pt x="135" y="230"/>
                    <a:pt x="135" y="230"/>
                  </a:cubicBezTo>
                  <a:cubicBezTo>
                    <a:pt x="136" y="228"/>
                    <a:pt x="136" y="227"/>
                    <a:pt x="137" y="226"/>
                  </a:cubicBezTo>
                  <a:cubicBezTo>
                    <a:pt x="137" y="230"/>
                    <a:pt x="137" y="233"/>
                    <a:pt x="136" y="237"/>
                  </a:cubicBezTo>
                  <a:cubicBezTo>
                    <a:pt x="137" y="234"/>
                    <a:pt x="138" y="231"/>
                    <a:pt x="138" y="229"/>
                  </a:cubicBezTo>
                  <a:cubicBezTo>
                    <a:pt x="138" y="231"/>
                    <a:pt x="139" y="234"/>
                    <a:pt x="139" y="236"/>
                  </a:cubicBezTo>
                  <a:cubicBezTo>
                    <a:pt x="139" y="234"/>
                    <a:pt x="139" y="231"/>
                    <a:pt x="139" y="228"/>
                  </a:cubicBezTo>
                  <a:cubicBezTo>
                    <a:pt x="139" y="228"/>
                    <a:pt x="139" y="227"/>
                    <a:pt x="139" y="225"/>
                  </a:cubicBezTo>
                  <a:cubicBezTo>
                    <a:pt x="139" y="224"/>
                    <a:pt x="139" y="223"/>
                    <a:pt x="139" y="222"/>
                  </a:cubicBezTo>
                  <a:cubicBezTo>
                    <a:pt x="140" y="225"/>
                    <a:pt x="141" y="227"/>
                    <a:pt x="143" y="228"/>
                  </a:cubicBezTo>
                  <a:cubicBezTo>
                    <a:pt x="143" y="228"/>
                    <a:pt x="143" y="229"/>
                    <a:pt x="143" y="229"/>
                  </a:cubicBezTo>
                  <a:cubicBezTo>
                    <a:pt x="144" y="231"/>
                    <a:pt x="145" y="235"/>
                    <a:pt x="145" y="238"/>
                  </a:cubicBezTo>
                  <a:cubicBezTo>
                    <a:pt x="146" y="238"/>
                    <a:pt x="145" y="236"/>
                    <a:pt x="146" y="235"/>
                  </a:cubicBezTo>
                  <a:cubicBezTo>
                    <a:pt x="146" y="235"/>
                    <a:pt x="146" y="235"/>
                    <a:pt x="146" y="235"/>
                  </a:cubicBezTo>
                  <a:cubicBezTo>
                    <a:pt x="146" y="235"/>
                    <a:pt x="146" y="236"/>
                    <a:pt x="146" y="237"/>
                  </a:cubicBezTo>
                  <a:cubicBezTo>
                    <a:pt x="148" y="242"/>
                    <a:pt x="148" y="247"/>
                    <a:pt x="148" y="253"/>
                  </a:cubicBezTo>
                  <a:cubicBezTo>
                    <a:pt x="149" y="247"/>
                    <a:pt x="150" y="242"/>
                    <a:pt x="149" y="236"/>
                  </a:cubicBezTo>
                  <a:cubicBezTo>
                    <a:pt x="149" y="236"/>
                    <a:pt x="149" y="236"/>
                    <a:pt x="149" y="235"/>
                  </a:cubicBezTo>
                  <a:cubicBezTo>
                    <a:pt x="149" y="236"/>
                    <a:pt x="150" y="236"/>
                    <a:pt x="150" y="237"/>
                  </a:cubicBezTo>
                  <a:cubicBezTo>
                    <a:pt x="150" y="240"/>
                    <a:pt x="150" y="243"/>
                    <a:pt x="150" y="246"/>
                  </a:cubicBezTo>
                  <a:cubicBezTo>
                    <a:pt x="151" y="246"/>
                    <a:pt x="151" y="246"/>
                    <a:pt x="151" y="246"/>
                  </a:cubicBezTo>
                  <a:cubicBezTo>
                    <a:pt x="151" y="249"/>
                    <a:pt x="151" y="252"/>
                    <a:pt x="151" y="254"/>
                  </a:cubicBezTo>
                  <a:cubicBezTo>
                    <a:pt x="152" y="250"/>
                    <a:pt x="152" y="246"/>
                    <a:pt x="153" y="242"/>
                  </a:cubicBezTo>
                  <a:cubicBezTo>
                    <a:pt x="153" y="242"/>
                    <a:pt x="153" y="242"/>
                    <a:pt x="153" y="242"/>
                  </a:cubicBezTo>
                  <a:cubicBezTo>
                    <a:pt x="153" y="241"/>
                    <a:pt x="153" y="241"/>
                    <a:pt x="153" y="240"/>
                  </a:cubicBezTo>
                  <a:cubicBezTo>
                    <a:pt x="153" y="239"/>
                    <a:pt x="153" y="239"/>
                    <a:pt x="153" y="238"/>
                  </a:cubicBezTo>
                  <a:cubicBezTo>
                    <a:pt x="153" y="238"/>
                    <a:pt x="153" y="238"/>
                    <a:pt x="153" y="238"/>
                  </a:cubicBezTo>
                  <a:cubicBezTo>
                    <a:pt x="154" y="242"/>
                    <a:pt x="155" y="246"/>
                    <a:pt x="155" y="250"/>
                  </a:cubicBezTo>
                  <a:cubicBezTo>
                    <a:pt x="156" y="247"/>
                    <a:pt x="156" y="244"/>
                    <a:pt x="155" y="240"/>
                  </a:cubicBezTo>
                  <a:cubicBezTo>
                    <a:pt x="156" y="241"/>
                    <a:pt x="156" y="241"/>
                    <a:pt x="156" y="241"/>
                  </a:cubicBezTo>
                  <a:cubicBezTo>
                    <a:pt x="156" y="242"/>
                    <a:pt x="156" y="242"/>
                    <a:pt x="156" y="243"/>
                  </a:cubicBezTo>
                  <a:cubicBezTo>
                    <a:pt x="157" y="246"/>
                    <a:pt x="158" y="248"/>
                    <a:pt x="158" y="251"/>
                  </a:cubicBezTo>
                  <a:cubicBezTo>
                    <a:pt x="158" y="248"/>
                    <a:pt x="158" y="246"/>
                    <a:pt x="157" y="243"/>
                  </a:cubicBezTo>
                  <a:cubicBezTo>
                    <a:pt x="157" y="243"/>
                    <a:pt x="157" y="243"/>
                    <a:pt x="158" y="243"/>
                  </a:cubicBezTo>
                  <a:cubicBezTo>
                    <a:pt x="158" y="243"/>
                    <a:pt x="158" y="243"/>
                    <a:pt x="158" y="242"/>
                  </a:cubicBezTo>
                  <a:cubicBezTo>
                    <a:pt x="159" y="242"/>
                    <a:pt x="159" y="242"/>
                    <a:pt x="160" y="242"/>
                  </a:cubicBezTo>
                  <a:cubicBezTo>
                    <a:pt x="160" y="243"/>
                    <a:pt x="160" y="244"/>
                    <a:pt x="160" y="245"/>
                  </a:cubicBezTo>
                  <a:cubicBezTo>
                    <a:pt x="161" y="248"/>
                    <a:pt x="161" y="252"/>
                    <a:pt x="161" y="255"/>
                  </a:cubicBezTo>
                  <a:cubicBezTo>
                    <a:pt x="161" y="252"/>
                    <a:pt x="161" y="248"/>
                    <a:pt x="161" y="244"/>
                  </a:cubicBezTo>
                  <a:cubicBezTo>
                    <a:pt x="161" y="244"/>
                    <a:pt x="161" y="244"/>
                    <a:pt x="161" y="244"/>
                  </a:cubicBezTo>
                  <a:cubicBezTo>
                    <a:pt x="161" y="244"/>
                    <a:pt x="161" y="244"/>
                    <a:pt x="161" y="244"/>
                  </a:cubicBezTo>
                  <a:cubicBezTo>
                    <a:pt x="161" y="244"/>
                    <a:pt x="161" y="244"/>
                    <a:pt x="161" y="244"/>
                  </a:cubicBezTo>
                  <a:cubicBezTo>
                    <a:pt x="162" y="243"/>
                    <a:pt x="162" y="242"/>
                    <a:pt x="162" y="241"/>
                  </a:cubicBezTo>
                  <a:cubicBezTo>
                    <a:pt x="162" y="241"/>
                    <a:pt x="162" y="240"/>
                    <a:pt x="162" y="240"/>
                  </a:cubicBezTo>
                  <a:cubicBezTo>
                    <a:pt x="163" y="240"/>
                    <a:pt x="163" y="240"/>
                    <a:pt x="164" y="240"/>
                  </a:cubicBezTo>
                  <a:cubicBezTo>
                    <a:pt x="164" y="240"/>
                    <a:pt x="164" y="239"/>
                    <a:pt x="163" y="239"/>
                  </a:cubicBezTo>
                  <a:cubicBezTo>
                    <a:pt x="164" y="238"/>
                    <a:pt x="165" y="238"/>
                    <a:pt x="167" y="238"/>
                  </a:cubicBezTo>
                  <a:cubicBezTo>
                    <a:pt x="171" y="251"/>
                    <a:pt x="182" y="258"/>
                    <a:pt x="190" y="268"/>
                  </a:cubicBezTo>
                  <a:cubicBezTo>
                    <a:pt x="191" y="273"/>
                    <a:pt x="194" y="276"/>
                    <a:pt x="196" y="281"/>
                  </a:cubicBezTo>
                  <a:cubicBezTo>
                    <a:pt x="199" y="284"/>
                    <a:pt x="202" y="288"/>
                    <a:pt x="205" y="292"/>
                  </a:cubicBezTo>
                  <a:cubicBezTo>
                    <a:pt x="207" y="297"/>
                    <a:pt x="209" y="302"/>
                    <a:pt x="209" y="309"/>
                  </a:cubicBezTo>
                  <a:cubicBezTo>
                    <a:pt x="206" y="320"/>
                    <a:pt x="192" y="321"/>
                    <a:pt x="184" y="328"/>
                  </a:cubicBezTo>
                  <a:cubicBezTo>
                    <a:pt x="182" y="326"/>
                    <a:pt x="179" y="324"/>
                    <a:pt x="177" y="326"/>
                  </a:cubicBezTo>
                  <a:cubicBezTo>
                    <a:pt x="172" y="326"/>
                    <a:pt x="169" y="328"/>
                    <a:pt x="165" y="329"/>
                  </a:cubicBezTo>
                  <a:cubicBezTo>
                    <a:pt x="151" y="330"/>
                    <a:pt x="140" y="333"/>
                    <a:pt x="125" y="333"/>
                  </a:cubicBezTo>
                  <a:cubicBezTo>
                    <a:pt x="118" y="335"/>
                    <a:pt x="111" y="337"/>
                    <a:pt x="104" y="341"/>
                  </a:cubicBezTo>
                  <a:cubicBezTo>
                    <a:pt x="94" y="342"/>
                    <a:pt x="87" y="347"/>
                    <a:pt x="79" y="351"/>
                  </a:cubicBezTo>
                  <a:cubicBezTo>
                    <a:pt x="74" y="358"/>
                    <a:pt x="69" y="364"/>
                    <a:pt x="64" y="370"/>
                  </a:cubicBezTo>
                  <a:cubicBezTo>
                    <a:pt x="61" y="379"/>
                    <a:pt x="58" y="388"/>
                    <a:pt x="57" y="399"/>
                  </a:cubicBezTo>
                  <a:cubicBezTo>
                    <a:pt x="59" y="416"/>
                    <a:pt x="58" y="433"/>
                    <a:pt x="59" y="449"/>
                  </a:cubicBezTo>
                  <a:cubicBezTo>
                    <a:pt x="59" y="457"/>
                    <a:pt x="61" y="464"/>
                    <a:pt x="62" y="471"/>
                  </a:cubicBezTo>
                  <a:cubicBezTo>
                    <a:pt x="62" y="479"/>
                    <a:pt x="64" y="487"/>
                    <a:pt x="63" y="494"/>
                  </a:cubicBezTo>
                  <a:cubicBezTo>
                    <a:pt x="63" y="502"/>
                    <a:pt x="60" y="511"/>
                    <a:pt x="58" y="518"/>
                  </a:cubicBezTo>
                  <a:cubicBezTo>
                    <a:pt x="55" y="536"/>
                    <a:pt x="52" y="552"/>
                    <a:pt x="49" y="568"/>
                  </a:cubicBezTo>
                  <a:cubicBezTo>
                    <a:pt x="48" y="577"/>
                    <a:pt x="47" y="585"/>
                    <a:pt x="44" y="593"/>
                  </a:cubicBezTo>
                  <a:cubicBezTo>
                    <a:pt x="43" y="602"/>
                    <a:pt x="45" y="610"/>
                    <a:pt x="46" y="618"/>
                  </a:cubicBezTo>
                  <a:cubicBezTo>
                    <a:pt x="51" y="626"/>
                    <a:pt x="56" y="633"/>
                    <a:pt x="61" y="639"/>
                  </a:cubicBezTo>
                  <a:cubicBezTo>
                    <a:pt x="62" y="640"/>
                    <a:pt x="62" y="641"/>
                    <a:pt x="63" y="642"/>
                  </a:cubicBezTo>
                  <a:cubicBezTo>
                    <a:pt x="65" y="644"/>
                    <a:pt x="67" y="646"/>
                    <a:pt x="67" y="647"/>
                  </a:cubicBezTo>
                  <a:cubicBezTo>
                    <a:pt x="68" y="649"/>
                    <a:pt x="69" y="650"/>
                    <a:pt x="70" y="652"/>
                  </a:cubicBezTo>
                  <a:cubicBezTo>
                    <a:pt x="71" y="653"/>
                    <a:pt x="74" y="654"/>
                    <a:pt x="75" y="656"/>
                  </a:cubicBezTo>
                  <a:cubicBezTo>
                    <a:pt x="75" y="656"/>
                    <a:pt x="75" y="658"/>
                    <a:pt x="76" y="658"/>
                  </a:cubicBezTo>
                  <a:cubicBezTo>
                    <a:pt x="77" y="660"/>
                    <a:pt x="79" y="661"/>
                    <a:pt x="80" y="662"/>
                  </a:cubicBezTo>
                  <a:cubicBezTo>
                    <a:pt x="82" y="663"/>
                    <a:pt x="82" y="665"/>
                    <a:pt x="83" y="666"/>
                  </a:cubicBezTo>
                  <a:cubicBezTo>
                    <a:pt x="84" y="667"/>
                    <a:pt x="85" y="668"/>
                    <a:pt x="86" y="669"/>
                  </a:cubicBezTo>
                  <a:cubicBezTo>
                    <a:pt x="87" y="670"/>
                    <a:pt x="88" y="672"/>
                    <a:pt x="89" y="673"/>
                  </a:cubicBezTo>
                  <a:cubicBezTo>
                    <a:pt x="96" y="682"/>
                    <a:pt x="104" y="691"/>
                    <a:pt x="110" y="701"/>
                  </a:cubicBezTo>
                  <a:cubicBezTo>
                    <a:pt x="116" y="711"/>
                    <a:pt x="121" y="722"/>
                    <a:pt x="126" y="735"/>
                  </a:cubicBezTo>
                  <a:cubicBezTo>
                    <a:pt x="114" y="758"/>
                    <a:pt x="104" y="785"/>
                    <a:pt x="96" y="813"/>
                  </a:cubicBezTo>
                  <a:cubicBezTo>
                    <a:pt x="87" y="840"/>
                    <a:pt x="76" y="865"/>
                    <a:pt x="66" y="890"/>
                  </a:cubicBezTo>
                  <a:cubicBezTo>
                    <a:pt x="60" y="903"/>
                    <a:pt x="56" y="916"/>
                    <a:pt x="52" y="929"/>
                  </a:cubicBezTo>
                  <a:cubicBezTo>
                    <a:pt x="47" y="944"/>
                    <a:pt x="40" y="960"/>
                    <a:pt x="34" y="973"/>
                  </a:cubicBezTo>
                  <a:cubicBezTo>
                    <a:pt x="34" y="975"/>
                    <a:pt x="33" y="976"/>
                    <a:pt x="33" y="978"/>
                  </a:cubicBezTo>
                  <a:cubicBezTo>
                    <a:pt x="26" y="994"/>
                    <a:pt x="18" y="1009"/>
                    <a:pt x="10" y="1023"/>
                  </a:cubicBezTo>
                  <a:cubicBezTo>
                    <a:pt x="7" y="1029"/>
                    <a:pt x="3" y="1035"/>
                    <a:pt x="0" y="1040"/>
                  </a:cubicBezTo>
                  <a:cubicBezTo>
                    <a:pt x="3" y="1040"/>
                    <a:pt x="5" y="1040"/>
                    <a:pt x="8" y="1040"/>
                  </a:cubicBezTo>
                  <a:cubicBezTo>
                    <a:pt x="8" y="1043"/>
                    <a:pt x="5" y="1045"/>
                    <a:pt x="9" y="1045"/>
                  </a:cubicBezTo>
                  <a:cubicBezTo>
                    <a:pt x="17" y="1045"/>
                    <a:pt x="22" y="1046"/>
                    <a:pt x="29" y="1046"/>
                  </a:cubicBezTo>
                  <a:cubicBezTo>
                    <a:pt x="30" y="1048"/>
                    <a:pt x="28" y="1053"/>
                    <a:pt x="31" y="1052"/>
                  </a:cubicBezTo>
                  <a:cubicBezTo>
                    <a:pt x="40" y="1052"/>
                    <a:pt x="47" y="1053"/>
                    <a:pt x="57" y="1053"/>
                  </a:cubicBezTo>
                  <a:cubicBezTo>
                    <a:pt x="65" y="1056"/>
                    <a:pt x="71" y="1062"/>
                    <a:pt x="85" y="1060"/>
                  </a:cubicBezTo>
                  <a:cubicBezTo>
                    <a:pt x="90" y="1096"/>
                    <a:pt x="88" y="1138"/>
                    <a:pt x="89" y="1177"/>
                  </a:cubicBezTo>
                  <a:cubicBezTo>
                    <a:pt x="87" y="1185"/>
                    <a:pt x="86" y="1192"/>
                    <a:pt x="85" y="1200"/>
                  </a:cubicBezTo>
                  <a:cubicBezTo>
                    <a:pt x="85" y="1218"/>
                    <a:pt x="80" y="1232"/>
                    <a:pt x="83" y="1248"/>
                  </a:cubicBezTo>
                  <a:cubicBezTo>
                    <a:pt x="80" y="1253"/>
                    <a:pt x="78" y="1259"/>
                    <a:pt x="76" y="1264"/>
                  </a:cubicBezTo>
                  <a:cubicBezTo>
                    <a:pt x="75" y="1277"/>
                    <a:pt x="70" y="1288"/>
                    <a:pt x="67" y="1299"/>
                  </a:cubicBezTo>
                  <a:cubicBezTo>
                    <a:pt x="64" y="1311"/>
                    <a:pt x="62" y="1322"/>
                    <a:pt x="59" y="1335"/>
                  </a:cubicBezTo>
                  <a:cubicBezTo>
                    <a:pt x="56" y="1359"/>
                    <a:pt x="49" y="1385"/>
                    <a:pt x="48" y="1411"/>
                  </a:cubicBezTo>
                  <a:cubicBezTo>
                    <a:pt x="47" y="1426"/>
                    <a:pt x="47" y="1440"/>
                    <a:pt x="47" y="1454"/>
                  </a:cubicBezTo>
                  <a:cubicBezTo>
                    <a:pt x="46" y="1467"/>
                    <a:pt x="44" y="1480"/>
                    <a:pt x="42" y="1493"/>
                  </a:cubicBezTo>
                  <a:cubicBezTo>
                    <a:pt x="38" y="1520"/>
                    <a:pt x="33" y="1545"/>
                    <a:pt x="29" y="1569"/>
                  </a:cubicBezTo>
                  <a:cubicBezTo>
                    <a:pt x="29" y="1599"/>
                    <a:pt x="24" y="1625"/>
                    <a:pt x="23" y="1654"/>
                  </a:cubicBezTo>
                  <a:cubicBezTo>
                    <a:pt x="23" y="1657"/>
                    <a:pt x="26" y="1657"/>
                    <a:pt x="26" y="1660"/>
                  </a:cubicBezTo>
                  <a:cubicBezTo>
                    <a:pt x="28" y="1661"/>
                    <a:pt x="31" y="1662"/>
                    <a:pt x="32" y="1664"/>
                  </a:cubicBezTo>
                  <a:cubicBezTo>
                    <a:pt x="28" y="1665"/>
                    <a:pt x="25" y="1668"/>
                    <a:pt x="24" y="1672"/>
                  </a:cubicBezTo>
                  <a:cubicBezTo>
                    <a:pt x="20" y="1677"/>
                    <a:pt x="17" y="1682"/>
                    <a:pt x="15" y="1688"/>
                  </a:cubicBezTo>
                  <a:cubicBezTo>
                    <a:pt x="15" y="1698"/>
                    <a:pt x="15" y="1709"/>
                    <a:pt x="15" y="1719"/>
                  </a:cubicBezTo>
                  <a:cubicBezTo>
                    <a:pt x="24" y="1726"/>
                    <a:pt x="39" y="1725"/>
                    <a:pt x="53" y="1726"/>
                  </a:cubicBezTo>
                  <a:cubicBezTo>
                    <a:pt x="68" y="1727"/>
                    <a:pt x="83" y="1727"/>
                    <a:pt x="96" y="1724"/>
                  </a:cubicBezTo>
                  <a:cubicBezTo>
                    <a:pt x="100" y="1722"/>
                    <a:pt x="105" y="1721"/>
                    <a:pt x="108" y="1718"/>
                  </a:cubicBezTo>
                  <a:cubicBezTo>
                    <a:pt x="112" y="1716"/>
                    <a:pt x="116" y="1714"/>
                    <a:pt x="117" y="1709"/>
                  </a:cubicBezTo>
                  <a:cubicBezTo>
                    <a:pt x="119" y="1705"/>
                    <a:pt x="118" y="1698"/>
                    <a:pt x="118" y="1693"/>
                  </a:cubicBezTo>
                  <a:cubicBezTo>
                    <a:pt x="118" y="1689"/>
                    <a:pt x="123" y="1688"/>
                    <a:pt x="122" y="1683"/>
                  </a:cubicBezTo>
                  <a:cubicBezTo>
                    <a:pt x="122" y="1679"/>
                    <a:pt x="122" y="1674"/>
                    <a:pt x="122" y="1669"/>
                  </a:cubicBezTo>
                  <a:cubicBezTo>
                    <a:pt x="128" y="1670"/>
                    <a:pt x="133" y="1669"/>
                    <a:pt x="136" y="1667"/>
                  </a:cubicBezTo>
                  <a:cubicBezTo>
                    <a:pt x="139" y="1660"/>
                    <a:pt x="136" y="1652"/>
                    <a:pt x="136" y="1645"/>
                  </a:cubicBezTo>
                  <a:cubicBezTo>
                    <a:pt x="136" y="1630"/>
                    <a:pt x="139" y="1614"/>
                    <a:pt x="140" y="1599"/>
                  </a:cubicBezTo>
                  <a:cubicBezTo>
                    <a:pt x="143" y="1551"/>
                    <a:pt x="143" y="1502"/>
                    <a:pt x="152" y="1461"/>
                  </a:cubicBezTo>
                  <a:cubicBezTo>
                    <a:pt x="159" y="1435"/>
                    <a:pt x="167" y="1411"/>
                    <a:pt x="171" y="1381"/>
                  </a:cubicBezTo>
                  <a:cubicBezTo>
                    <a:pt x="175" y="1352"/>
                    <a:pt x="176" y="1319"/>
                    <a:pt x="176" y="1285"/>
                  </a:cubicBezTo>
                  <a:cubicBezTo>
                    <a:pt x="177" y="1272"/>
                    <a:pt x="180" y="1259"/>
                    <a:pt x="185" y="1249"/>
                  </a:cubicBezTo>
                  <a:cubicBezTo>
                    <a:pt x="184" y="1245"/>
                    <a:pt x="186" y="1244"/>
                    <a:pt x="186" y="1239"/>
                  </a:cubicBezTo>
                  <a:cubicBezTo>
                    <a:pt x="195" y="1217"/>
                    <a:pt x="201" y="1189"/>
                    <a:pt x="205" y="1161"/>
                  </a:cubicBezTo>
                  <a:cubicBezTo>
                    <a:pt x="209" y="1133"/>
                    <a:pt x="212" y="1104"/>
                    <a:pt x="219" y="1078"/>
                  </a:cubicBezTo>
                  <a:cubicBezTo>
                    <a:pt x="230" y="1080"/>
                    <a:pt x="241" y="1082"/>
                    <a:pt x="251" y="1082"/>
                  </a:cubicBezTo>
                  <a:cubicBezTo>
                    <a:pt x="273" y="1081"/>
                    <a:pt x="293" y="1073"/>
                    <a:pt x="316" y="1075"/>
                  </a:cubicBezTo>
                  <a:cubicBezTo>
                    <a:pt x="325" y="1108"/>
                    <a:pt x="331" y="1147"/>
                    <a:pt x="337" y="1180"/>
                  </a:cubicBezTo>
                  <a:cubicBezTo>
                    <a:pt x="338" y="1184"/>
                    <a:pt x="339" y="1188"/>
                    <a:pt x="339" y="1192"/>
                  </a:cubicBezTo>
                  <a:cubicBezTo>
                    <a:pt x="341" y="1199"/>
                    <a:pt x="342" y="1207"/>
                    <a:pt x="344" y="1215"/>
                  </a:cubicBezTo>
                  <a:cubicBezTo>
                    <a:pt x="348" y="1230"/>
                    <a:pt x="355" y="1243"/>
                    <a:pt x="359" y="1256"/>
                  </a:cubicBezTo>
                  <a:cubicBezTo>
                    <a:pt x="361" y="1258"/>
                    <a:pt x="360" y="1262"/>
                    <a:pt x="360" y="1265"/>
                  </a:cubicBezTo>
                  <a:cubicBezTo>
                    <a:pt x="373" y="1290"/>
                    <a:pt x="373" y="1327"/>
                    <a:pt x="376" y="1361"/>
                  </a:cubicBezTo>
                  <a:cubicBezTo>
                    <a:pt x="379" y="1373"/>
                    <a:pt x="380" y="1385"/>
                    <a:pt x="382" y="1397"/>
                  </a:cubicBezTo>
                  <a:cubicBezTo>
                    <a:pt x="387" y="1423"/>
                    <a:pt x="397" y="1448"/>
                    <a:pt x="403" y="1473"/>
                  </a:cubicBezTo>
                  <a:cubicBezTo>
                    <a:pt x="405" y="1484"/>
                    <a:pt x="409" y="1496"/>
                    <a:pt x="411" y="1507"/>
                  </a:cubicBezTo>
                  <a:cubicBezTo>
                    <a:pt x="414" y="1522"/>
                    <a:pt x="416" y="1537"/>
                    <a:pt x="418" y="1553"/>
                  </a:cubicBezTo>
                  <a:cubicBezTo>
                    <a:pt x="421" y="1585"/>
                    <a:pt x="426" y="1617"/>
                    <a:pt x="426" y="1652"/>
                  </a:cubicBezTo>
                  <a:cubicBezTo>
                    <a:pt x="424" y="1659"/>
                    <a:pt x="422" y="1669"/>
                    <a:pt x="425" y="1676"/>
                  </a:cubicBezTo>
                  <a:cubicBezTo>
                    <a:pt x="428" y="1680"/>
                    <a:pt x="435" y="1679"/>
                    <a:pt x="440" y="1680"/>
                  </a:cubicBezTo>
                  <a:cubicBezTo>
                    <a:pt x="438" y="1694"/>
                    <a:pt x="438" y="1711"/>
                    <a:pt x="440" y="1726"/>
                  </a:cubicBezTo>
                  <a:cubicBezTo>
                    <a:pt x="443" y="1733"/>
                    <a:pt x="451" y="1736"/>
                    <a:pt x="457" y="1741"/>
                  </a:cubicBezTo>
                  <a:cubicBezTo>
                    <a:pt x="476" y="1745"/>
                    <a:pt x="503" y="1745"/>
                    <a:pt x="523" y="1742"/>
                  </a:cubicBezTo>
                  <a:cubicBezTo>
                    <a:pt x="530" y="1741"/>
                    <a:pt x="536" y="1740"/>
                    <a:pt x="540" y="1735"/>
                  </a:cubicBezTo>
                  <a:cubicBezTo>
                    <a:pt x="540" y="1724"/>
                    <a:pt x="540" y="1714"/>
                    <a:pt x="540" y="1703"/>
                  </a:cubicBezTo>
                  <a:cubicBezTo>
                    <a:pt x="537" y="1699"/>
                    <a:pt x="535" y="1693"/>
                    <a:pt x="533" y="1687"/>
                  </a:cubicBezTo>
                  <a:cubicBezTo>
                    <a:pt x="532" y="1685"/>
                    <a:pt x="530" y="1683"/>
                    <a:pt x="529" y="1681"/>
                  </a:cubicBezTo>
                  <a:cubicBezTo>
                    <a:pt x="527" y="1681"/>
                    <a:pt x="527" y="1679"/>
                    <a:pt x="525" y="1678"/>
                  </a:cubicBezTo>
                  <a:cubicBezTo>
                    <a:pt x="526" y="1677"/>
                    <a:pt x="521" y="1677"/>
                    <a:pt x="524" y="1676"/>
                  </a:cubicBezTo>
                  <a:cubicBezTo>
                    <a:pt x="530" y="1676"/>
                    <a:pt x="534" y="1674"/>
                    <a:pt x="538" y="1673"/>
                  </a:cubicBezTo>
                  <a:cubicBezTo>
                    <a:pt x="538" y="1669"/>
                    <a:pt x="541" y="1667"/>
                    <a:pt x="540" y="1661"/>
                  </a:cubicBezTo>
                  <a:cubicBezTo>
                    <a:pt x="540" y="1657"/>
                    <a:pt x="539" y="1652"/>
                    <a:pt x="538" y="1648"/>
                  </a:cubicBezTo>
                  <a:cubicBezTo>
                    <a:pt x="538" y="1612"/>
                    <a:pt x="534" y="1581"/>
                    <a:pt x="528" y="1551"/>
                  </a:cubicBezTo>
                  <a:cubicBezTo>
                    <a:pt x="527" y="1549"/>
                    <a:pt x="526" y="1548"/>
                    <a:pt x="526" y="1546"/>
                  </a:cubicBezTo>
                  <a:cubicBezTo>
                    <a:pt x="520" y="1517"/>
                    <a:pt x="513" y="1491"/>
                    <a:pt x="509" y="1462"/>
                  </a:cubicBezTo>
                  <a:cubicBezTo>
                    <a:pt x="505" y="1394"/>
                    <a:pt x="493" y="1335"/>
                    <a:pt x="473" y="1283"/>
                  </a:cubicBezTo>
                  <a:cubicBezTo>
                    <a:pt x="472" y="1279"/>
                    <a:pt x="471" y="1276"/>
                    <a:pt x="471" y="1272"/>
                  </a:cubicBezTo>
                  <a:cubicBezTo>
                    <a:pt x="467" y="1266"/>
                    <a:pt x="465" y="1259"/>
                    <a:pt x="462" y="1252"/>
                  </a:cubicBezTo>
                  <a:cubicBezTo>
                    <a:pt x="462" y="1247"/>
                    <a:pt x="462" y="1242"/>
                    <a:pt x="462" y="1237"/>
                  </a:cubicBezTo>
                  <a:cubicBezTo>
                    <a:pt x="458" y="1218"/>
                    <a:pt x="456" y="1198"/>
                    <a:pt x="452" y="1179"/>
                  </a:cubicBezTo>
                  <a:cubicBezTo>
                    <a:pt x="452" y="1141"/>
                    <a:pt x="449" y="1105"/>
                    <a:pt x="450" y="1067"/>
                  </a:cubicBezTo>
                  <a:cubicBezTo>
                    <a:pt x="454" y="1068"/>
                    <a:pt x="461" y="1067"/>
                    <a:pt x="467" y="1068"/>
                  </a:cubicBezTo>
                  <a:cubicBezTo>
                    <a:pt x="471" y="1067"/>
                    <a:pt x="471" y="1063"/>
                    <a:pt x="476" y="1063"/>
                  </a:cubicBezTo>
                  <a:cubicBezTo>
                    <a:pt x="484" y="1063"/>
                    <a:pt x="491" y="1063"/>
                    <a:pt x="499" y="1063"/>
                  </a:cubicBezTo>
                  <a:cubicBezTo>
                    <a:pt x="501" y="1063"/>
                    <a:pt x="497" y="1058"/>
                    <a:pt x="499" y="1059"/>
                  </a:cubicBezTo>
                  <a:cubicBezTo>
                    <a:pt x="504" y="1059"/>
                    <a:pt x="514" y="1060"/>
                    <a:pt x="519" y="1059"/>
                  </a:cubicBezTo>
                  <a:cubicBezTo>
                    <a:pt x="496" y="1014"/>
                    <a:pt x="479" y="963"/>
                    <a:pt x="467" y="908"/>
                  </a:cubicBezTo>
                  <a:cubicBezTo>
                    <a:pt x="461" y="897"/>
                    <a:pt x="458" y="883"/>
                    <a:pt x="454" y="871"/>
                  </a:cubicBezTo>
                  <a:cubicBezTo>
                    <a:pt x="449" y="859"/>
                    <a:pt x="446" y="845"/>
                    <a:pt x="441" y="832"/>
                  </a:cubicBezTo>
                  <a:cubicBezTo>
                    <a:pt x="434" y="806"/>
                    <a:pt x="425" y="781"/>
                    <a:pt x="415" y="757"/>
                  </a:cubicBezTo>
                  <a:cubicBezTo>
                    <a:pt x="419" y="753"/>
                    <a:pt x="422" y="748"/>
                    <a:pt x="427" y="744"/>
                  </a:cubicBezTo>
                  <a:cubicBezTo>
                    <a:pt x="436" y="729"/>
                    <a:pt x="444" y="713"/>
                    <a:pt x="456" y="701"/>
                  </a:cubicBezTo>
                  <a:cubicBezTo>
                    <a:pt x="468" y="688"/>
                    <a:pt x="480" y="676"/>
                    <a:pt x="493" y="665"/>
                  </a:cubicBezTo>
                  <a:cubicBezTo>
                    <a:pt x="506" y="653"/>
                    <a:pt x="520" y="642"/>
                    <a:pt x="531" y="629"/>
                  </a:cubicBezTo>
                  <a:cubicBezTo>
                    <a:pt x="542" y="616"/>
                    <a:pt x="557" y="607"/>
                    <a:pt x="565" y="590"/>
                  </a:cubicBezTo>
                  <a:cubicBezTo>
                    <a:pt x="566" y="586"/>
                    <a:pt x="566" y="579"/>
                    <a:pt x="567" y="575"/>
                  </a:cubicBezTo>
                  <a:cubicBezTo>
                    <a:pt x="566" y="573"/>
                    <a:pt x="564" y="570"/>
                    <a:pt x="565" y="565"/>
                  </a:cubicBezTo>
                  <a:close/>
                  <a:moveTo>
                    <a:pt x="309" y="166"/>
                  </a:moveTo>
                  <a:cubicBezTo>
                    <a:pt x="309" y="166"/>
                    <a:pt x="309" y="166"/>
                    <a:pt x="309" y="166"/>
                  </a:cubicBezTo>
                  <a:cubicBezTo>
                    <a:pt x="309" y="166"/>
                    <a:pt x="309" y="166"/>
                    <a:pt x="309" y="166"/>
                  </a:cubicBezTo>
                  <a:cubicBezTo>
                    <a:pt x="309" y="166"/>
                    <a:pt x="309" y="166"/>
                    <a:pt x="309" y="166"/>
                  </a:cubicBezTo>
                  <a:close/>
                  <a:moveTo>
                    <a:pt x="191" y="9"/>
                  </a:moveTo>
                  <a:cubicBezTo>
                    <a:pt x="191" y="9"/>
                    <a:pt x="191" y="10"/>
                    <a:pt x="191" y="10"/>
                  </a:cubicBezTo>
                  <a:cubicBezTo>
                    <a:pt x="191" y="10"/>
                    <a:pt x="191" y="10"/>
                    <a:pt x="191" y="10"/>
                  </a:cubicBezTo>
                  <a:cubicBezTo>
                    <a:pt x="191" y="9"/>
                    <a:pt x="191" y="9"/>
                    <a:pt x="191" y="9"/>
                  </a:cubicBezTo>
                  <a:close/>
                  <a:moveTo>
                    <a:pt x="190" y="13"/>
                  </a:moveTo>
                  <a:cubicBezTo>
                    <a:pt x="190" y="13"/>
                    <a:pt x="191" y="12"/>
                    <a:pt x="191" y="12"/>
                  </a:cubicBezTo>
                  <a:cubicBezTo>
                    <a:pt x="191" y="13"/>
                    <a:pt x="190" y="13"/>
                    <a:pt x="190" y="14"/>
                  </a:cubicBezTo>
                  <a:cubicBezTo>
                    <a:pt x="190" y="14"/>
                    <a:pt x="190" y="14"/>
                    <a:pt x="190" y="13"/>
                  </a:cubicBezTo>
                  <a:cubicBezTo>
                    <a:pt x="190" y="13"/>
                    <a:pt x="190" y="13"/>
                    <a:pt x="190" y="13"/>
                  </a:cubicBezTo>
                  <a:close/>
                  <a:moveTo>
                    <a:pt x="116" y="73"/>
                  </a:moveTo>
                  <a:cubicBezTo>
                    <a:pt x="116" y="73"/>
                    <a:pt x="116" y="73"/>
                    <a:pt x="116" y="73"/>
                  </a:cubicBezTo>
                  <a:cubicBezTo>
                    <a:pt x="116" y="73"/>
                    <a:pt x="116" y="73"/>
                    <a:pt x="116" y="73"/>
                  </a:cubicBezTo>
                  <a:cubicBezTo>
                    <a:pt x="116" y="73"/>
                    <a:pt x="116" y="73"/>
                    <a:pt x="116" y="73"/>
                  </a:cubicBezTo>
                  <a:close/>
                  <a:moveTo>
                    <a:pt x="123" y="224"/>
                  </a:moveTo>
                  <a:cubicBezTo>
                    <a:pt x="123" y="224"/>
                    <a:pt x="123" y="223"/>
                    <a:pt x="123" y="223"/>
                  </a:cubicBezTo>
                  <a:cubicBezTo>
                    <a:pt x="123" y="223"/>
                    <a:pt x="123" y="223"/>
                    <a:pt x="123" y="223"/>
                  </a:cubicBezTo>
                  <a:cubicBezTo>
                    <a:pt x="123" y="223"/>
                    <a:pt x="123" y="224"/>
                    <a:pt x="123" y="224"/>
                  </a:cubicBezTo>
                  <a:close/>
                  <a:moveTo>
                    <a:pt x="143" y="670"/>
                  </a:moveTo>
                  <a:cubicBezTo>
                    <a:pt x="140" y="666"/>
                    <a:pt x="140" y="661"/>
                    <a:pt x="139" y="656"/>
                  </a:cubicBezTo>
                  <a:cubicBezTo>
                    <a:pt x="138" y="653"/>
                    <a:pt x="137" y="652"/>
                    <a:pt x="136" y="649"/>
                  </a:cubicBezTo>
                  <a:cubicBezTo>
                    <a:pt x="134" y="639"/>
                    <a:pt x="132" y="626"/>
                    <a:pt x="127" y="616"/>
                  </a:cubicBezTo>
                  <a:cubicBezTo>
                    <a:pt x="122" y="609"/>
                    <a:pt x="118" y="603"/>
                    <a:pt x="113" y="596"/>
                  </a:cubicBezTo>
                  <a:cubicBezTo>
                    <a:pt x="111" y="596"/>
                    <a:pt x="109" y="596"/>
                    <a:pt x="107" y="596"/>
                  </a:cubicBezTo>
                  <a:cubicBezTo>
                    <a:pt x="110" y="577"/>
                    <a:pt x="114" y="558"/>
                    <a:pt x="118" y="540"/>
                  </a:cubicBezTo>
                  <a:cubicBezTo>
                    <a:pt x="119" y="540"/>
                    <a:pt x="120" y="540"/>
                    <a:pt x="120" y="541"/>
                  </a:cubicBezTo>
                  <a:cubicBezTo>
                    <a:pt x="123" y="554"/>
                    <a:pt x="127" y="567"/>
                    <a:pt x="130" y="581"/>
                  </a:cubicBezTo>
                  <a:cubicBezTo>
                    <a:pt x="131" y="585"/>
                    <a:pt x="131" y="590"/>
                    <a:pt x="132" y="595"/>
                  </a:cubicBezTo>
                  <a:cubicBezTo>
                    <a:pt x="136" y="612"/>
                    <a:pt x="143" y="629"/>
                    <a:pt x="144" y="649"/>
                  </a:cubicBezTo>
                  <a:cubicBezTo>
                    <a:pt x="144" y="656"/>
                    <a:pt x="143" y="663"/>
                    <a:pt x="143" y="670"/>
                  </a:cubicBezTo>
                  <a:close/>
                  <a:moveTo>
                    <a:pt x="278" y="70"/>
                  </a:moveTo>
                  <a:cubicBezTo>
                    <a:pt x="278" y="70"/>
                    <a:pt x="278" y="70"/>
                    <a:pt x="278" y="70"/>
                  </a:cubicBezTo>
                  <a:cubicBezTo>
                    <a:pt x="278" y="70"/>
                    <a:pt x="277" y="70"/>
                    <a:pt x="276" y="70"/>
                  </a:cubicBezTo>
                  <a:cubicBezTo>
                    <a:pt x="277" y="70"/>
                    <a:pt x="278" y="70"/>
                    <a:pt x="278" y="70"/>
                  </a:cubicBezTo>
                  <a:close/>
                  <a:moveTo>
                    <a:pt x="272" y="83"/>
                  </a:moveTo>
                  <a:cubicBezTo>
                    <a:pt x="274" y="82"/>
                    <a:pt x="275" y="82"/>
                    <a:pt x="276" y="83"/>
                  </a:cubicBezTo>
                  <a:cubicBezTo>
                    <a:pt x="276" y="84"/>
                    <a:pt x="276" y="84"/>
                    <a:pt x="276" y="84"/>
                  </a:cubicBezTo>
                  <a:cubicBezTo>
                    <a:pt x="276" y="84"/>
                    <a:pt x="276" y="83"/>
                    <a:pt x="276" y="83"/>
                  </a:cubicBezTo>
                  <a:cubicBezTo>
                    <a:pt x="275" y="84"/>
                    <a:pt x="274" y="83"/>
                    <a:pt x="273" y="83"/>
                  </a:cubicBezTo>
                  <a:cubicBezTo>
                    <a:pt x="272" y="84"/>
                    <a:pt x="269" y="84"/>
                    <a:pt x="269" y="82"/>
                  </a:cubicBezTo>
                  <a:cubicBezTo>
                    <a:pt x="270" y="81"/>
                    <a:pt x="271" y="82"/>
                    <a:pt x="272" y="83"/>
                  </a:cubicBezTo>
                  <a:close/>
                  <a:moveTo>
                    <a:pt x="242" y="40"/>
                  </a:moveTo>
                  <a:cubicBezTo>
                    <a:pt x="242" y="40"/>
                    <a:pt x="242" y="40"/>
                    <a:pt x="242" y="40"/>
                  </a:cubicBezTo>
                  <a:cubicBezTo>
                    <a:pt x="242" y="40"/>
                    <a:pt x="242" y="40"/>
                    <a:pt x="242" y="40"/>
                  </a:cubicBezTo>
                  <a:cubicBezTo>
                    <a:pt x="242" y="40"/>
                    <a:pt x="242" y="40"/>
                    <a:pt x="242" y="40"/>
                  </a:cubicBezTo>
                  <a:close/>
                  <a:moveTo>
                    <a:pt x="224" y="39"/>
                  </a:moveTo>
                  <a:cubicBezTo>
                    <a:pt x="224" y="39"/>
                    <a:pt x="224" y="39"/>
                    <a:pt x="223" y="39"/>
                  </a:cubicBezTo>
                  <a:cubicBezTo>
                    <a:pt x="223" y="39"/>
                    <a:pt x="223" y="39"/>
                    <a:pt x="223" y="39"/>
                  </a:cubicBezTo>
                  <a:cubicBezTo>
                    <a:pt x="223" y="39"/>
                    <a:pt x="224" y="39"/>
                    <a:pt x="224" y="39"/>
                  </a:cubicBezTo>
                  <a:close/>
                  <a:moveTo>
                    <a:pt x="219" y="49"/>
                  </a:moveTo>
                  <a:cubicBezTo>
                    <a:pt x="219" y="49"/>
                    <a:pt x="219" y="50"/>
                    <a:pt x="219" y="50"/>
                  </a:cubicBezTo>
                  <a:cubicBezTo>
                    <a:pt x="218" y="50"/>
                    <a:pt x="218" y="50"/>
                    <a:pt x="218" y="50"/>
                  </a:cubicBezTo>
                  <a:cubicBezTo>
                    <a:pt x="218" y="50"/>
                    <a:pt x="219" y="49"/>
                    <a:pt x="219" y="49"/>
                  </a:cubicBezTo>
                  <a:close/>
                  <a:moveTo>
                    <a:pt x="163" y="64"/>
                  </a:moveTo>
                  <a:cubicBezTo>
                    <a:pt x="164" y="66"/>
                    <a:pt x="165" y="68"/>
                    <a:pt x="166" y="69"/>
                  </a:cubicBezTo>
                  <a:cubicBezTo>
                    <a:pt x="165" y="68"/>
                    <a:pt x="165" y="67"/>
                    <a:pt x="164" y="66"/>
                  </a:cubicBezTo>
                  <a:cubicBezTo>
                    <a:pt x="164" y="66"/>
                    <a:pt x="163" y="66"/>
                    <a:pt x="163" y="65"/>
                  </a:cubicBezTo>
                  <a:lnTo>
                    <a:pt x="163" y="64"/>
                  </a:lnTo>
                  <a:close/>
                  <a:moveTo>
                    <a:pt x="131" y="99"/>
                  </a:moveTo>
                  <a:cubicBezTo>
                    <a:pt x="131" y="99"/>
                    <a:pt x="131" y="99"/>
                    <a:pt x="131" y="99"/>
                  </a:cubicBezTo>
                  <a:cubicBezTo>
                    <a:pt x="131" y="99"/>
                    <a:pt x="131" y="99"/>
                    <a:pt x="130" y="99"/>
                  </a:cubicBezTo>
                  <a:cubicBezTo>
                    <a:pt x="131" y="99"/>
                    <a:pt x="131" y="99"/>
                    <a:pt x="131" y="99"/>
                  </a:cubicBezTo>
                  <a:close/>
                  <a:moveTo>
                    <a:pt x="414" y="449"/>
                  </a:moveTo>
                  <a:cubicBezTo>
                    <a:pt x="415" y="450"/>
                    <a:pt x="414" y="450"/>
                    <a:pt x="413" y="450"/>
                  </a:cubicBezTo>
                  <a:cubicBezTo>
                    <a:pt x="413" y="450"/>
                    <a:pt x="414" y="449"/>
                    <a:pt x="414" y="449"/>
                  </a:cubicBezTo>
                  <a:close/>
                  <a:moveTo>
                    <a:pt x="413" y="448"/>
                  </a:moveTo>
                  <a:cubicBezTo>
                    <a:pt x="413" y="449"/>
                    <a:pt x="413" y="448"/>
                    <a:pt x="413" y="448"/>
                  </a:cubicBezTo>
                  <a:cubicBezTo>
                    <a:pt x="413" y="447"/>
                    <a:pt x="413" y="447"/>
                    <a:pt x="413" y="448"/>
                  </a:cubicBezTo>
                  <a:close/>
                  <a:moveTo>
                    <a:pt x="497" y="579"/>
                  </a:moveTo>
                  <a:cubicBezTo>
                    <a:pt x="480" y="592"/>
                    <a:pt x="467" y="608"/>
                    <a:pt x="456" y="627"/>
                  </a:cubicBezTo>
                  <a:cubicBezTo>
                    <a:pt x="446" y="646"/>
                    <a:pt x="434" y="664"/>
                    <a:pt x="419" y="678"/>
                  </a:cubicBezTo>
                  <a:cubicBezTo>
                    <a:pt x="416" y="685"/>
                    <a:pt x="411" y="690"/>
                    <a:pt x="407" y="696"/>
                  </a:cubicBezTo>
                  <a:cubicBezTo>
                    <a:pt x="402" y="697"/>
                    <a:pt x="401" y="702"/>
                    <a:pt x="394" y="702"/>
                  </a:cubicBezTo>
                  <a:cubicBezTo>
                    <a:pt x="390" y="679"/>
                    <a:pt x="385" y="652"/>
                    <a:pt x="386" y="625"/>
                  </a:cubicBezTo>
                  <a:cubicBezTo>
                    <a:pt x="387" y="617"/>
                    <a:pt x="389" y="609"/>
                    <a:pt x="390" y="601"/>
                  </a:cubicBezTo>
                  <a:cubicBezTo>
                    <a:pt x="391" y="592"/>
                    <a:pt x="390" y="583"/>
                    <a:pt x="392" y="576"/>
                  </a:cubicBezTo>
                  <a:cubicBezTo>
                    <a:pt x="394" y="560"/>
                    <a:pt x="400" y="548"/>
                    <a:pt x="400" y="530"/>
                  </a:cubicBezTo>
                  <a:cubicBezTo>
                    <a:pt x="403" y="521"/>
                    <a:pt x="405" y="512"/>
                    <a:pt x="407" y="502"/>
                  </a:cubicBezTo>
                  <a:cubicBezTo>
                    <a:pt x="412" y="491"/>
                    <a:pt x="416" y="479"/>
                    <a:pt x="420" y="467"/>
                  </a:cubicBezTo>
                  <a:cubicBezTo>
                    <a:pt x="420" y="466"/>
                    <a:pt x="420" y="465"/>
                    <a:pt x="420" y="464"/>
                  </a:cubicBezTo>
                  <a:cubicBezTo>
                    <a:pt x="421" y="464"/>
                    <a:pt x="421" y="464"/>
                    <a:pt x="421" y="465"/>
                  </a:cubicBezTo>
                  <a:cubicBezTo>
                    <a:pt x="432" y="486"/>
                    <a:pt x="450" y="501"/>
                    <a:pt x="464" y="521"/>
                  </a:cubicBezTo>
                  <a:cubicBezTo>
                    <a:pt x="470" y="531"/>
                    <a:pt x="477" y="541"/>
                    <a:pt x="483" y="551"/>
                  </a:cubicBezTo>
                  <a:cubicBezTo>
                    <a:pt x="487" y="555"/>
                    <a:pt x="489" y="561"/>
                    <a:pt x="493" y="565"/>
                  </a:cubicBezTo>
                  <a:cubicBezTo>
                    <a:pt x="495" y="568"/>
                    <a:pt x="497" y="569"/>
                    <a:pt x="499" y="572"/>
                  </a:cubicBezTo>
                  <a:cubicBezTo>
                    <a:pt x="501" y="574"/>
                    <a:pt x="501" y="578"/>
                    <a:pt x="505" y="578"/>
                  </a:cubicBezTo>
                  <a:cubicBezTo>
                    <a:pt x="504" y="580"/>
                    <a:pt x="500" y="579"/>
                    <a:pt x="497" y="579"/>
                  </a:cubicBezTo>
                  <a:close/>
                </a:path>
              </a:pathLst>
            </a:custGeom>
            <a:grpFill/>
            <a:ln>
              <a:solidFill>
                <a:schemeClr val="tx1">
                  <a:lumMod val="75000"/>
                  <a:lumOff val="25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0"/>
            <p:cNvSpPr>
              <a:spLocks noEditPoints="1"/>
            </p:cNvSpPr>
            <p:nvPr/>
          </p:nvSpPr>
          <p:spPr bwMode="auto">
            <a:xfrm>
              <a:off x="5291897" y="5950469"/>
              <a:ext cx="209483" cy="796143"/>
            </a:xfrm>
            <a:custGeom>
              <a:avLst/>
              <a:gdLst>
                <a:gd name="T0" fmla="*/ 500 w 518"/>
                <a:gd name="T1" fmla="*/ 341 h 1967"/>
                <a:gd name="T2" fmla="*/ 374 w 518"/>
                <a:gd name="T3" fmla="*/ 298 h 1967"/>
                <a:gd name="T4" fmla="*/ 311 w 518"/>
                <a:gd name="T5" fmla="*/ 209 h 1967"/>
                <a:gd name="T6" fmla="*/ 309 w 518"/>
                <a:gd name="T7" fmla="*/ 122 h 1967"/>
                <a:gd name="T8" fmla="*/ 303 w 518"/>
                <a:gd name="T9" fmla="*/ 98 h 1967"/>
                <a:gd name="T10" fmla="*/ 303 w 518"/>
                <a:gd name="T11" fmla="*/ 89 h 1967"/>
                <a:gd name="T12" fmla="*/ 303 w 518"/>
                <a:gd name="T13" fmla="*/ 74 h 1967"/>
                <a:gd name="T14" fmla="*/ 312 w 518"/>
                <a:gd name="T15" fmla="*/ 74 h 1967"/>
                <a:gd name="T16" fmla="*/ 295 w 518"/>
                <a:gd name="T17" fmla="*/ 57 h 1967"/>
                <a:gd name="T18" fmla="*/ 289 w 518"/>
                <a:gd name="T19" fmla="*/ 50 h 1967"/>
                <a:gd name="T20" fmla="*/ 276 w 518"/>
                <a:gd name="T21" fmla="*/ 51 h 1967"/>
                <a:gd name="T22" fmla="*/ 252 w 518"/>
                <a:gd name="T23" fmla="*/ 36 h 1967"/>
                <a:gd name="T24" fmla="*/ 223 w 518"/>
                <a:gd name="T25" fmla="*/ 31 h 1967"/>
                <a:gd name="T26" fmla="*/ 217 w 518"/>
                <a:gd name="T27" fmla="*/ 30 h 1967"/>
                <a:gd name="T28" fmla="*/ 203 w 518"/>
                <a:gd name="T29" fmla="*/ 22 h 1967"/>
                <a:gd name="T30" fmla="*/ 202 w 518"/>
                <a:gd name="T31" fmla="*/ 8 h 1967"/>
                <a:gd name="T32" fmla="*/ 190 w 518"/>
                <a:gd name="T33" fmla="*/ 17 h 1967"/>
                <a:gd name="T34" fmla="*/ 179 w 518"/>
                <a:gd name="T35" fmla="*/ 29 h 1967"/>
                <a:gd name="T36" fmla="*/ 145 w 518"/>
                <a:gd name="T37" fmla="*/ 35 h 1967"/>
                <a:gd name="T38" fmla="*/ 174 w 518"/>
                <a:gd name="T39" fmla="*/ 38 h 1967"/>
                <a:gd name="T40" fmla="*/ 145 w 518"/>
                <a:gd name="T41" fmla="*/ 45 h 1967"/>
                <a:gd name="T42" fmla="*/ 136 w 518"/>
                <a:gd name="T43" fmla="*/ 49 h 1967"/>
                <a:gd name="T44" fmla="*/ 132 w 518"/>
                <a:gd name="T45" fmla="*/ 55 h 1967"/>
                <a:gd name="T46" fmla="*/ 114 w 518"/>
                <a:gd name="T47" fmla="*/ 64 h 1967"/>
                <a:gd name="T48" fmla="*/ 125 w 518"/>
                <a:gd name="T49" fmla="*/ 82 h 1967"/>
                <a:gd name="T50" fmla="*/ 133 w 518"/>
                <a:gd name="T51" fmla="*/ 80 h 1967"/>
                <a:gd name="T52" fmla="*/ 124 w 518"/>
                <a:gd name="T53" fmla="*/ 95 h 1967"/>
                <a:gd name="T54" fmla="*/ 124 w 518"/>
                <a:gd name="T55" fmla="*/ 105 h 1967"/>
                <a:gd name="T56" fmla="*/ 115 w 518"/>
                <a:gd name="T57" fmla="*/ 111 h 1967"/>
                <a:gd name="T58" fmla="*/ 107 w 518"/>
                <a:gd name="T59" fmla="*/ 130 h 1967"/>
                <a:gd name="T60" fmla="*/ 119 w 518"/>
                <a:gd name="T61" fmla="*/ 121 h 1967"/>
                <a:gd name="T62" fmla="*/ 122 w 518"/>
                <a:gd name="T63" fmla="*/ 129 h 1967"/>
                <a:gd name="T64" fmla="*/ 119 w 518"/>
                <a:gd name="T65" fmla="*/ 148 h 1967"/>
                <a:gd name="T66" fmla="*/ 129 w 518"/>
                <a:gd name="T67" fmla="*/ 163 h 1967"/>
                <a:gd name="T68" fmla="*/ 161 w 518"/>
                <a:gd name="T69" fmla="*/ 232 h 1967"/>
                <a:gd name="T70" fmla="*/ 106 w 518"/>
                <a:gd name="T71" fmla="*/ 319 h 1967"/>
                <a:gd name="T72" fmla="*/ 11 w 518"/>
                <a:gd name="T73" fmla="*/ 640 h 1967"/>
                <a:gd name="T74" fmla="*/ 92 w 518"/>
                <a:gd name="T75" fmla="*/ 653 h 1967"/>
                <a:gd name="T76" fmla="*/ 115 w 518"/>
                <a:gd name="T77" fmla="*/ 1037 h 1967"/>
                <a:gd name="T78" fmla="*/ 172 w 518"/>
                <a:gd name="T79" fmla="*/ 1624 h 1967"/>
                <a:gd name="T80" fmla="*/ 92 w 518"/>
                <a:gd name="T81" fmla="*/ 1735 h 1967"/>
                <a:gd name="T82" fmla="*/ 103 w 518"/>
                <a:gd name="T83" fmla="*/ 1894 h 1967"/>
                <a:gd name="T84" fmla="*/ 245 w 518"/>
                <a:gd name="T85" fmla="*/ 1943 h 1967"/>
                <a:gd name="T86" fmla="*/ 315 w 518"/>
                <a:gd name="T87" fmla="*/ 1855 h 1967"/>
                <a:gd name="T88" fmla="*/ 329 w 518"/>
                <a:gd name="T89" fmla="*/ 1746 h 1967"/>
                <a:gd name="T90" fmla="*/ 381 w 518"/>
                <a:gd name="T91" fmla="*/ 1572 h 1967"/>
                <a:gd name="T92" fmla="*/ 493 w 518"/>
                <a:gd name="T93" fmla="*/ 1413 h 1967"/>
                <a:gd name="T94" fmla="*/ 502 w 518"/>
                <a:gd name="T95" fmla="*/ 1002 h 1967"/>
                <a:gd name="T96" fmla="*/ 454 w 518"/>
                <a:gd name="T97" fmla="*/ 695 h 1967"/>
                <a:gd name="T98" fmla="*/ 503 w 518"/>
                <a:gd name="T99" fmla="*/ 541 h 1967"/>
                <a:gd name="T100" fmla="*/ 121 w 518"/>
                <a:gd name="T101" fmla="*/ 111 h 1967"/>
                <a:gd name="T102" fmla="*/ 126 w 518"/>
                <a:gd name="T103" fmla="*/ 135 h 1967"/>
                <a:gd name="T104" fmla="*/ 246 w 518"/>
                <a:gd name="T105" fmla="*/ 41 h 1967"/>
                <a:gd name="T106" fmla="*/ 199 w 518"/>
                <a:gd name="T107" fmla="*/ 15 h 1967"/>
                <a:gd name="T108" fmla="*/ 201 w 518"/>
                <a:gd name="T109" fmla="*/ 31 h 1967"/>
                <a:gd name="T110" fmla="*/ 154 w 518"/>
                <a:gd name="T111" fmla="*/ 56 h 1967"/>
                <a:gd name="T112" fmla="*/ 150 w 518"/>
                <a:gd name="T113" fmla="*/ 54 h 1967"/>
                <a:gd name="T114" fmla="*/ 215 w 518"/>
                <a:gd name="T115" fmla="*/ 1824 h 1967"/>
                <a:gd name="T116" fmla="*/ 304 w 518"/>
                <a:gd name="T117" fmla="*/ 1204 h 1967"/>
                <a:gd name="T118" fmla="*/ 297 w 518"/>
                <a:gd name="T119" fmla="*/ 1007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8" h="1967">
                  <a:moveTo>
                    <a:pt x="503" y="541"/>
                  </a:moveTo>
                  <a:cubicBezTo>
                    <a:pt x="503" y="525"/>
                    <a:pt x="499" y="512"/>
                    <a:pt x="496" y="498"/>
                  </a:cubicBezTo>
                  <a:cubicBezTo>
                    <a:pt x="495" y="480"/>
                    <a:pt x="499" y="468"/>
                    <a:pt x="499" y="452"/>
                  </a:cubicBezTo>
                  <a:cubicBezTo>
                    <a:pt x="509" y="433"/>
                    <a:pt x="518" y="412"/>
                    <a:pt x="515" y="383"/>
                  </a:cubicBezTo>
                  <a:cubicBezTo>
                    <a:pt x="513" y="376"/>
                    <a:pt x="510" y="369"/>
                    <a:pt x="510" y="361"/>
                  </a:cubicBezTo>
                  <a:cubicBezTo>
                    <a:pt x="506" y="355"/>
                    <a:pt x="502" y="347"/>
                    <a:pt x="500" y="341"/>
                  </a:cubicBezTo>
                  <a:cubicBezTo>
                    <a:pt x="499" y="340"/>
                    <a:pt x="495" y="339"/>
                    <a:pt x="496" y="337"/>
                  </a:cubicBezTo>
                  <a:cubicBezTo>
                    <a:pt x="490" y="330"/>
                    <a:pt x="483" y="325"/>
                    <a:pt x="477" y="318"/>
                  </a:cubicBezTo>
                  <a:cubicBezTo>
                    <a:pt x="470" y="315"/>
                    <a:pt x="465" y="310"/>
                    <a:pt x="457" y="307"/>
                  </a:cubicBezTo>
                  <a:cubicBezTo>
                    <a:pt x="454" y="306"/>
                    <a:pt x="449" y="305"/>
                    <a:pt x="445" y="304"/>
                  </a:cubicBezTo>
                  <a:cubicBezTo>
                    <a:pt x="441" y="303"/>
                    <a:pt x="437" y="302"/>
                    <a:pt x="432" y="301"/>
                  </a:cubicBezTo>
                  <a:cubicBezTo>
                    <a:pt x="415" y="297"/>
                    <a:pt x="390" y="302"/>
                    <a:pt x="374" y="298"/>
                  </a:cubicBezTo>
                  <a:cubicBezTo>
                    <a:pt x="365" y="291"/>
                    <a:pt x="357" y="284"/>
                    <a:pt x="348" y="278"/>
                  </a:cubicBezTo>
                  <a:cubicBezTo>
                    <a:pt x="344" y="277"/>
                    <a:pt x="341" y="275"/>
                    <a:pt x="335" y="276"/>
                  </a:cubicBezTo>
                  <a:cubicBezTo>
                    <a:pt x="334" y="272"/>
                    <a:pt x="331" y="270"/>
                    <a:pt x="329" y="266"/>
                  </a:cubicBezTo>
                  <a:cubicBezTo>
                    <a:pt x="326" y="263"/>
                    <a:pt x="321" y="263"/>
                    <a:pt x="318" y="259"/>
                  </a:cubicBezTo>
                  <a:cubicBezTo>
                    <a:pt x="317" y="248"/>
                    <a:pt x="309" y="238"/>
                    <a:pt x="308" y="226"/>
                  </a:cubicBezTo>
                  <a:cubicBezTo>
                    <a:pt x="308" y="220"/>
                    <a:pt x="311" y="216"/>
                    <a:pt x="311" y="209"/>
                  </a:cubicBezTo>
                  <a:cubicBezTo>
                    <a:pt x="311" y="202"/>
                    <a:pt x="309" y="197"/>
                    <a:pt x="309" y="190"/>
                  </a:cubicBezTo>
                  <a:cubicBezTo>
                    <a:pt x="313" y="188"/>
                    <a:pt x="318" y="188"/>
                    <a:pt x="321" y="184"/>
                  </a:cubicBezTo>
                  <a:cubicBezTo>
                    <a:pt x="322" y="179"/>
                    <a:pt x="325" y="174"/>
                    <a:pt x="326" y="167"/>
                  </a:cubicBezTo>
                  <a:cubicBezTo>
                    <a:pt x="326" y="157"/>
                    <a:pt x="322" y="151"/>
                    <a:pt x="322" y="141"/>
                  </a:cubicBezTo>
                  <a:cubicBezTo>
                    <a:pt x="321" y="132"/>
                    <a:pt x="318" y="125"/>
                    <a:pt x="311" y="122"/>
                  </a:cubicBezTo>
                  <a:cubicBezTo>
                    <a:pt x="310" y="122"/>
                    <a:pt x="310" y="122"/>
                    <a:pt x="309" y="122"/>
                  </a:cubicBezTo>
                  <a:cubicBezTo>
                    <a:pt x="309" y="121"/>
                    <a:pt x="309" y="121"/>
                    <a:pt x="309" y="119"/>
                  </a:cubicBezTo>
                  <a:cubicBezTo>
                    <a:pt x="310" y="117"/>
                    <a:pt x="310" y="118"/>
                    <a:pt x="308" y="115"/>
                  </a:cubicBezTo>
                  <a:cubicBezTo>
                    <a:pt x="307" y="114"/>
                    <a:pt x="308" y="112"/>
                    <a:pt x="306" y="110"/>
                  </a:cubicBezTo>
                  <a:cubicBezTo>
                    <a:pt x="305" y="108"/>
                    <a:pt x="304" y="107"/>
                    <a:pt x="304" y="105"/>
                  </a:cubicBezTo>
                  <a:cubicBezTo>
                    <a:pt x="305" y="104"/>
                    <a:pt x="305" y="104"/>
                    <a:pt x="306" y="103"/>
                  </a:cubicBezTo>
                  <a:cubicBezTo>
                    <a:pt x="304" y="102"/>
                    <a:pt x="303" y="101"/>
                    <a:pt x="303" y="98"/>
                  </a:cubicBezTo>
                  <a:cubicBezTo>
                    <a:pt x="303" y="97"/>
                    <a:pt x="303" y="97"/>
                    <a:pt x="304" y="97"/>
                  </a:cubicBezTo>
                  <a:cubicBezTo>
                    <a:pt x="306" y="98"/>
                    <a:pt x="308" y="99"/>
                    <a:pt x="310" y="100"/>
                  </a:cubicBezTo>
                  <a:cubicBezTo>
                    <a:pt x="312" y="100"/>
                    <a:pt x="315" y="100"/>
                    <a:pt x="317" y="99"/>
                  </a:cubicBezTo>
                  <a:cubicBezTo>
                    <a:pt x="314" y="100"/>
                    <a:pt x="311" y="99"/>
                    <a:pt x="308" y="97"/>
                  </a:cubicBezTo>
                  <a:cubicBezTo>
                    <a:pt x="309" y="97"/>
                    <a:pt x="309" y="97"/>
                    <a:pt x="310" y="97"/>
                  </a:cubicBezTo>
                  <a:cubicBezTo>
                    <a:pt x="309" y="93"/>
                    <a:pt x="305" y="92"/>
                    <a:pt x="303" y="89"/>
                  </a:cubicBezTo>
                  <a:cubicBezTo>
                    <a:pt x="303" y="87"/>
                    <a:pt x="300" y="80"/>
                    <a:pt x="301" y="79"/>
                  </a:cubicBezTo>
                  <a:cubicBezTo>
                    <a:pt x="301" y="79"/>
                    <a:pt x="302" y="79"/>
                    <a:pt x="302" y="79"/>
                  </a:cubicBezTo>
                  <a:cubicBezTo>
                    <a:pt x="304" y="82"/>
                    <a:pt x="306" y="86"/>
                    <a:pt x="310" y="87"/>
                  </a:cubicBezTo>
                  <a:cubicBezTo>
                    <a:pt x="306" y="85"/>
                    <a:pt x="305" y="81"/>
                    <a:pt x="303" y="77"/>
                  </a:cubicBezTo>
                  <a:cubicBezTo>
                    <a:pt x="302" y="75"/>
                    <a:pt x="302" y="74"/>
                    <a:pt x="302" y="74"/>
                  </a:cubicBezTo>
                  <a:cubicBezTo>
                    <a:pt x="302" y="74"/>
                    <a:pt x="303" y="74"/>
                    <a:pt x="303" y="74"/>
                  </a:cubicBezTo>
                  <a:cubicBezTo>
                    <a:pt x="305" y="75"/>
                    <a:pt x="307" y="76"/>
                    <a:pt x="309" y="77"/>
                  </a:cubicBezTo>
                  <a:cubicBezTo>
                    <a:pt x="313" y="80"/>
                    <a:pt x="317" y="84"/>
                    <a:pt x="321" y="88"/>
                  </a:cubicBezTo>
                  <a:cubicBezTo>
                    <a:pt x="319" y="84"/>
                    <a:pt x="316" y="81"/>
                    <a:pt x="314" y="78"/>
                  </a:cubicBezTo>
                  <a:cubicBezTo>
                    <a:pt x="314" y="78"/>
                    <a:pt x="314" y="78"/>
                    <a:pt x="314" y="77"/>
                  </a:cubicBezTo>
                  <a:cubicBezTo>
                    <a:pt x="316" y="79"/>
                    <a:pt x="319" y="80"/>
                    <a:pt x="322" y="80"/>
                  </a:cubicBezTo>
                  <a:cubicBezTo>
                    <a:pt x="318" y="79"/>
                    <a:pt x="316" y="76"/>
                    <a:pt x="312" y="74"/>
                  </a:cubicBezTo>
                  <a:cubicBezTo>
                    <a:pt x="311" y="72"/>
                    <a:pt x="307" y="70"/>
                    <a:pt x="304" y="70"/>
                  </a:cubicBezTo>
                  <a:cubicBezTo>
                    <a:pt x="301" y="68"/>
                    <a:pt x="298" y="67"/>
                    <a:pt x="295" y="66"/>
                  </a:cubicBezTo>
                  <a:cubicBezTo>
                    <a:pt x="293" y="66"/>
                    <a:pt x="291" y="65"/>
                    <a:pt x="289" y="65"/>
                  </a:cubicBezTo>
                  <a:cubicBezTo>
                    <a:pt x="289" y="65"/>
                    <a:pt x="289" y="65"/>
                    <a:pt x="289" y="65"/>
                  </a:cubicBezTo>
                  <a:cubicBezTo>
                    <a:pt x="289" y="65"/>
                    <a:pt x="289" y="65"/>
                    <a:pt x="289" y="65"/>
                  </a:cubicBezTo>
                  <a:cubicBezTo>
                    <a:pt x="292" y="62"/>
                    <a:pt x="293" y="59"/>
                    <a:pt x="295" y="57"/>
                  </a:cubicBezTo>
                  <a:cubicBezTo>
                    <a:pt x="293" y="59"/>
                    <a:pt x="291" y="61"/>
                    <a:pt x="288" y="63"/>
                  </a:cubicBezTo>
                  <a:cubicBezTo>
                    <a:pt x="288" y="62"/>
                    <a:pt x="287" y="62"/>
                    <a:pt x="286" y="63"/>
                  </a:cubicBezTo>
                  <a:cubicBezTo>
                    <a:pt x="285" y="62"/>
                    <a:pt x="285" y="61"/>
                    <a:pt x="283" y="61"/>
                  </a:cubicBezTo>
                  <a:cubicBezTo>
                    <a:pt x="282" y="61"/>
                    <a:pt x="279" y="59"/>
                    <a:pt x="280" y="57"/>
                  </a:cubicBezTo>
                  <a:cubicBezTo>
                    <a:pt x="282" y="57"/>
                    <a:pt x="283" y="57"/>
                    <a:pt x="285" y="56"/>
                  </a:cubicBezTo>
                  <a:cubicBezTo>
                    <a:pt x="287" y="54"/>
                    <a:pt x="289" y="52"/>
                    <a:pt x="289" y="50"/>
                  </a:cubicBezTo>
                  <a:cubicBezTo>
                    <a:pt x="287" y="54"/>
                    <a:pt x="282" y="55"/>
                    <a:pt x="278" y="55"/>
                  </a:cubicBezTo>
                  <a:cubicBezTo>
                    <a:pt x="275" y="55"/>
                    <a:pt x="273" y="55"/>
                    <a:pt x="272" y="53"/>
                  </a:cubicBezTo>
                  <a:cubicBezTo>
                    <a:pt x="272" y="53"/>
                    <a:pt x="273" y="54"/>
                    <a:pt x="274" y="53"/>
                  </a:cubicBezTo>
                  <a:cubicBezTo>
                    <a:pt x="275" y="53"/>
                    <a:pt x="277" y="52"/>
                    <a:pt x="277" y="51"/>
                  </a:cubicBezTo>
                  <a:cubicBezTo>
                    <a:pt x="277" y="49"/>
                    <a:pt x="276" y="47"/>
                    <a:pt x="276" y="45"/>
                  </a:cubicBezTo>
                  <a:cubicBezTo>
                    <a:pt x="276" y="47"/>
                    <a:pt x="276" y="49"/>
                    <a:pt x="276" y="51"/>
                  </a:cubicBezTo>
                  <a:cubicBezTo>
                    <a:pt x="275" y="52"/>
                    <a:pt x="273" y="52"/>
                    <a:pt x="272" y="51"/>
                  </a:cubicBezTo>
                  <a:cubicBezTo>
                    <a:pt x="268" y="49"/>
                    <a:pt x="265" y="46"/>
                    <a:pt x="263" y="44"/>
                  </a:cubicBezTo>
                  <a:cubicBezTo>
                    <a:pt x="261" y="43"/>
                    <a:pt x="260" y="41"/>
                    <a:pt x="258" y="40"/>
                  </a:cubicBezTo>
                  <a:cubicBezTo>
                    <a:pt x="257" y="39"/>
                    <a:pt x="257" y="39"/>
                    <a:pt x="256" y="38"/>
                  </a:cubicBezTo>
                  <a:cubicBezTo>
                    <a:pt x="255" y="38"/>
                    <a:pt x="255" y="37"/>
                    <a:pt x="254" y="37"/>
                  </a:cubicBezTo>
                  <a:cubicBezTo>
                    <a:pt x="253" y="36"/>
                    <a:pt x="253" y="36"/>
                    <a:pt x="252" y="36"/>
                  </a:cubicBezTo>
                  <a:cubicBezTo>
                    <a:pt x="250" y="35"/>
                    <a:pt x="247" y="35"/>
                    <a:pt x="244" y="35"/>
                  </a:cubicBezTo>
                  <a:cubicBezTo>
                    <a:pt x="247" y="32"/>
                    <a:pt x="246" y="27"/>
                    <a:pt x="245" y="24"/>
                  </a:cubicBezTo>
                  <a:cubicBezTo>
                    <a:pt x="245" y="28"/>
                    <a:pt x="245" y="32"/>
                    <a:pt x="243" y="33"/>
                  </a:cubicBezTo>
                  <a:cubicBezTo>
                    <a:pt x="240" y="35"/>
                    <a:pt x="237" y="34"/>
                    <a:pt x="234" y="33"/>
                  </a:cubicBezTo>
                  <a:cubicBezTo>
                    <a:pt x="231" y="32"/>
                    <a:pt x="227" y="31"/>
                    <a:pt x="223" y="31"/>
                  </a:cubicBezTo>
                  <a:cubicBezTo>
                    <a:pt x="223" y="31"/>
                    <a:pt x="223" y="31"/>
                    <a:pt x="223" y="31"/>
                  </a:cubicBezTo>
                  <a:cubicBezTo>
                    <a:pt x="223" y="30"/>
                    <a:pt x="222" y="30"/>
                    <a:pt x="222" y="30"/>
                  </a:cubicBezTo>
                  <a:cubicBezTo>
                    <a:pt x="223" y="29"/>
                    <a:pt x="223" y="29"/>
                    <a:pt x="223" y="28"/>
                  </a:cubicBezTo>
                  <a:cubicBezTo>
                    <a:pt x="225" y="23"/>
                    <a:pt x="225" y="17"/>
                    <a:pt x="225" y="12"/>
                  </a:cubicBezTo>
                  <a:cubicBezTo>
                    <a:pt x="224" y="17"/>
                    <a:pt x="223" y="23"/>
                    <a:pt x="220" y="27"/>
                  </a:cubicBezTo>
                  <a:cubicBezTo>
                    <a:pt x="220" y="28"/>
                    <a:pt x="219" y="29"/>
                    <a:pt x="218" y="29"/>
                  </a:cubicBezTo>
                  <a:cubicBezTo>
                    <a:pt x="218" y="29"/>
                    <a:pt x="217" y="30"/>
                    <a:pt x="217" y="30"/>
                  </a:cubicBezTo>
                  <a:cubicBezTo>
                    <a:pt x="215" y="27"/>
                    <a:pt x="212" y="21"/>
                    <a:pt x="209" y="22"/>
                  </a:cubicBezTo>
                  <a:cubicBezTo>
                    <a:pt x="209" y="22"/>
                    <a:pt x="208" y="21"/>
                    <a:pt x="208" y="21"/>
                  </a:cubicBezTo>
                  <a:cubicBezTo>
                    <a:pt x="207" y="21"/>
                    <a:pt x="206" y="22"/>
                    <a:pt x="206" y="22"/>
                  </a:cubicBezTo>
                  <a:cubicBezTo>
                    <a:pt x="206" y="20"/>
                    <a:pt x="207" y="18"/>
                    <a:pt x="207" y="16"/>
                  </a:cubicBezTo>
                  <a:cubicBezTo>
                    <a:pt x="208" y="12"/>
                    <a:pt x="209" y="7"/>
                    <a:pt x="206" y="3"/>
                  </a:cubicBezTo>
                  <a:cubicBezTo>
                    <a:pt x="208" y="10"/>
                    <a:pt x="205" y="16"/>
                    <a:pt x="203" y="22"/>
                  </a:cubicBezTo>
                  <a:cubicBezTo>
                    <a:pt x="202" y="22"/>
                    <a:pt x="202" y="22"/>
                    <a:pt x="202" y="22"/>
                  </a:cubicBezTo>
                  <a:cubicBezTo>
                    <a:pt x="201" y="20"/>
                    <a:pt x="200" y="17"/>
                    <a:pt x="199" y="15"/>
                  </a:cubicBezTo>
                  <a:cubicBezTo>
                    <a:pt x="200" y="14"/>
                    <a:pt x="201" y="13"/>
                    <a:pt x="202" y="12"/>
                  </a:cubicBezTo>
                  <a:cubicBezTo>
                    <a:pt x="203" y="11"/>
                    <a:pt x="203" y="10"/>
                    <a:pt x="203" y="8"/>
                  </a:cubicBezTo>
                  <a:cubicBezTo>
                    <a:pt x="204" y="6"/>
                    <a:pt x="204" y="3"/>
                    <a:pt x="204" y="1"/>
                  </a:cubicBezTo>
                  <a:cubicBezTo>
                    <a:pt x="204" y="3"/>
                    <a:pt x="203" y="6"/>
                    <a:pt x="202" y="8"/>
                  </a:cubicBezTo>
                  <a:cubicBezTo>
                    <a:pt x="201" y="10"/>
                    <a:pt x="199" y="12"/>
                    <a:pt x="197" y="13"/>
                  </a:cubicBezTo>
                  <a:cubicBezTo>
                    <a:pt x="197" y="13"/>
                    <a:pt x="196" y="14"/>
                    <a:pt x="196" y="14"/>
                  </a:cubicBezTo>
                  <a:cubicBezTo>
                    <a:pt x="196" y="9"/>
                    <a:pt x="196" y="4"/>
                    <a:pt x="195" y="0"/>
                  </a:cubicBezTo>
                  <a:cubicBezTo>
                    <a:pt x="195" y="5"/>
                    <a:pt x="194" y="10"/>
                    <a:pt x="192" y="15"/>
                  </a:cubicBezTo>
                  <a:cubicBezTo>
                    <a:pt x="192" y="15"/>
                    <a:pt x="192" y="15"/>
                    <a:pt x="192" y="15"/>
                  </a:cubicBezTo>
                  <a:cubicBezTo>
                    <a:pt x="191" y="16"/>
                    <a:pt x="190" y="17"/>
                    <a:pt x="190" y="17"/>
                  </a:cubicBezTo>
                  <a:cubicBezTo>
                    <a:pt x="187" y="12"/>
                    <a:pt x="182" y="8"/>
                    <a:pt x="177" y="7"/>
                  </a:cubicBezTo>
                  <a:cubicBezTo>
                    <a:pt x="182" y="9"/>
                    <a:pt x="185" y="14"/>
                    <a:pt x="187" y="19"/>
                  </a:cubicBezTo>
                  <a:cubicBezTo>
                    <a:pt x="187" y="20"/>
                    <a:pt x="187" y="20"/>
                    <a:pt x="187" y="20"/>
                  </a:cubicBezTo>
                  <a:cubicBezTo>
                    <a:pt x="186" y="21"/>
                    <a:pt x="185" y="22"/>
                    <a:pt x="184" y="24"/>
                  </a:cubicBezTo>
                  <a:cubicBezTo>
                    <a:pt x="184" y="25"/>
                    <a:pt x="183" y="27"/>
                    <a:pt x="182" y="28"/>
                  </a:cubicBezTo>
                  <a:cubicBezTo>
                    <a:pt x="181" y="28"/>
                    <a:pt x="180" y="29"/>
                    <a:pt x="179" y="29"/>
                  </a:cubicBezTo>
                  <a:cubicBezTo>
                    <a:pt x="177" y="29"/>
                    <a:pt x="174" y="30"/>
                    <a:pt x="171" y="30"/>
                  </a:cubicBezTo>
                  <a:cubicBezTo>
                    <a:pt x="167" y="31"/>
                    <a:pt x="164" y="31"/>
                    <a:pt x="160" y="32"/>
                  </a:cubicBezTo>
                  <a:cubicBezTo>
                    <a:pt x="162" y="32"/>
                    <a:pt x="164" y="32"/>
                    <a:pt x="166" y="32"/>
                  </a:cubicBezTo>
                  <a:cubicBezTo>
                    <a:pt x="164" y="33"/>
                    <a:pt x="163" y="33"/>
                    <a:pt x="162" y="34"/>
                  </a:cubicBezTo>
                  <a:cubicBezTo>
                    <a:pt x="159" y="35"/>
                    <a:pt x="156" y="37"/>
                    <a:pt x="154" y="37"/>
                  </a:cubicBezTo>
                  <a:cubicBezTo>
                    <a:pt x="151" y="37"/>
                    <a:pt x="148" y="36"/>
                    <a:pt x="145" y="35"/>
                  </a:cubicBezTo>
                  <a:cubicBezTo>
                    <a:pt x="148" y="37"/>
                    <a:pt x="150" y="38"/>
                    <a:pt x="154" y="39"/>
                  </a:cubicBezTo>
                  <a:cubicBezTo>
                    <a:pt x="157" y="39"/>
                    <a:pt x="160" y="38"/>
                    <a:pt x="163" y="37"/>
                  </a:cubicBezTo>
                  <a:cubicBezTo>
                    <a:pt x="166" y="36"/>
                    <a:pt x="169" y="35"/>
                    <a:pt x="172" y="34"/>
                  </a:cubicBezTo>
                  <a:cubicBezTo>
                    <a:pt x="171" y="35"/>
                    <a:pt x="171" y="35"/>
                    <a:pt x="171" y="36"/>
                  </a:cubicBezTo>
                  <a:cubicBezTo>
                    <a:pt x="172" y="36"/>
                    <a:pt x="175" y="34"/>
                    <a:pt x="176" y="35"/>
                  </a:cubicBezTo>
                  <a:cubicBezTo>
                    <a:pt x="175" y="36"/>
                    <a:pt x="175" y="37"/>
                    <a:pt x="174" y="38"/>
                  </a:cubicBezTo>
                  <a:cubicBezTo>
                    <a:pt x="174" y="38"/>
                    <a:pt x="173" y="39"/>
                    <a:pt x="173" y="39"/>
                  </a:cubicBezTo>
                  <a:cubicBezTo>
                    <a:pt x="171" y="39"/>
                    <a:pt x="169" y="39"/>
                    <a:pt x="167" y="40"/>
                  </a:cubicBezTo>
                  <a:cubicBezTo>
                    <a:pt x="163" y="42"/>
                    <a:pt x="161" y="45"/>
                    <a:pt x="159" y="47"/>
                  </a:cubicBezTo>
                  <a:cubicBezTo>
                    <a:pt x="158" y="47"/>
                    <a:pt x="157" y="47"/>
                    <a:pt x="156" y="46"/>
                  </a:cubicBezTo>
                  <a:cubicBezTo>
                    <a:pt x="154" y="46"/>
                    <a:pt x="153" y="45"/>
                    <a:pt x="151" y="45"/>
                  </a:cubicBezTo>
                  <a:cubicBezTo>
                    <a:pt x="149" y="44"/>
                    <a:pt x="147" y="45"/>
                    <a:pt x="145" y="45"/>
                  </a:cubicBezTo>
                  <a:cubicBezTo>
                    <a:pt x="144" y="46"/>
                    <a:pt x="142" y="46"/>
                    <a:pt x="141" y="47"/>
                  </a:cubicBezTo>
                  <a:cubicBezTo>
                    <a:pt x="139" y="46"/>
                    <a:pt x="137" y="44"/>
                    <a:pt x="136" y="43"/>
                  </a:cubicBezTo>
                  <a:cubicBezTo>
                    <a:pt x="136" y="43"/>
                    <a:pt x="136" y="44"/>
                    <a:pt x="137" y="44"/>
                  </a:cubicBezTo>
                  <a:cubicBezTo>
                    <a:pt x="135" y="42"/>
                    <a:pt x="133" y="40"/>
                    <a:pt x="132" y="38"/>
                  </a:cubicBezTo>
                  <a:cubicBezTo>
                    <a:pt x="133" y="42"/>
                    <a:pt x="135" y="45"/>
                    <a:pt x="137" y="48"/>
                  </a:cubicBezTo>
                  <a:cubicBezTo>
                    <a:pt x="137" y="48"/>
                    <a:pt x="136" y="49"/>
                    <a:pt x="136" y="49"/>
                  </a:cubicBezTo>
                  <a:cubicBezTo>
                    <a:pt x="133" y="50"/>
                    <a:pt x="130" y="49"/>
                    <a:pt x="127" y="47"/>
                  </a:cubicBezTo>
                  <a:cubicBezTo>
                    <a:pt x="129" y="49"/>
                    <a:pt x="133" y="51"/>
                    <a:pt x="136" y="51"/>
                  </a:cubicBezTo>
                  <a:cubicBezTo>
                    <a:pt x="137" y="51"/>
                    <a:pt x="138" y="50"/>
                    <a:pt x="139" y="50"/>
                  </a:cubicBezTo>
                  <a:cubicBezTo>
                    <a:pt x="140" y="51"/>
                    <a:pt x="141" y="52"/>
                    <a:pt x="142" y="53"/>
                  </a:cubicBezTo>
                  <a:cubicBezTo>
                    <a:pt x="143" y="54"/>
                    <a:pt x="144" y="55"/>
                    <a:pt x="145" y="55"/>
                  </a:cubicBezTo>
                  <a:cubicBezTo>
                    <a:pt x="141" y="56"/>
                    <a:pt x="136" y="56"/>
                    <a:pt x="132" y="55"/>
                  </a:cubicBezTo>
                  <a:cubicBezTo>
                    <a:pt x="137" y="57"/>
                    <a:pt x="142" y="58"/>
                    <a:pt x="148" y="58"/>
                  </a:cubicBezTo>
                  <a:cubicBezTo>
                    <a:pt x="148" y="58"/>
                    <a:pt x="148" y="58"/>
                    <a:pt x="148" y="58"/>
                  </a:cubicBezTo>
                  <a:cubicBezTo>
                    <a:pt x="145" y="60"/>
                    <a:pt x="141" y="61"/>
                    <a:pt x="138" y="63"/>
                  </a:cubicBezTo>
                  <a:cubicBezTo>
                    <a:pt x="136" y="64"/>
                    <a:pt x="134" y="65"/>
                    <a:pt x="132" y="66"/>
                  </a:cubicBezTo>
                  <a:cubicBezTo>
                    <a:pt x="129" y="67"/>
                    <a:pt x="126" y="68"/>
                    <a:pt x="122" y="68"/>
                  </a:cubicBezTo>
                  <a:cubicBezTo>
                    <a:pt x="119" y="68"/>
                    <a:pt x="116" y="66"/>
                    <a:pt x="114" y="64"/>
                  </a:cubicBezTo>
                  <a:cubicBezTo>
                    <a:pt x="116" y="67"/>
                    <a:pt x="119" y="69"/>
                    <a:pt x="122" y="70"/>
                  </a:cubicBezTo>
                  <a:cubicBezTo>
                    <a:pt x="126" y="71"/>
                    <a:pt x="129" y="70"/>
                    <a:pt x="133" y="69"/>
                  </a:cubicBezTo>
                  <a:cubicBezTo>
                    <a:pt x="133" y="69"/>
                    <a:pt x="134" y="69"/>
                    <a:pt x="134" y="69"/>
                  </a:cubicBezTo>
                  <a:cubicBezTo>
                    <a:pt x="132" y="71"/>
                    <a:pt x="131" y="73"/>
                    <a:pt x="130" y="75"/>
                  </a:cubicBezTo>
                  <a:cubicBezTo>
                    <a:pt x="126" y="79"/>
                    <a:pt x="123" y="83"/>
                    <a:pt x="117" y="83"/>
                  </a:cubicBezTo>
                  <a:cubicBezTo>
                    <a:pt x="120" y="84"/>
                    <a:pt x="123" y="83"/>
                    <a:pt x="125" y="82"/>
                  </a:cubicBezTo>
                  <a:cubicBezTo>
                    <a:pt x="128" y="81"/>
                    <a:pt x="130" y="79"/>
                    <a:pt x="131" y="77"/>
                  </a:cubicBezTo>
                  <a:cubicBezTo>
                    <a:pt x="131" y="77"/>
                    <a:pt x="131" y="77"/>
                    <a:pt x="132" y="77"/>
                  </a:cubicBezTo>
                  <a:cubicBezTo>
                    <a:pt x="132" y="77"/>
                    <a:pt x="132" y="77"/>
                    <a:pt x="132" y="76"/>
                  </a:cubicBezTo>
                  <a:cubicBezTo>
                    <a:pt x="134" y="74"/>
                    <a:pt x="137" y="71"/>
                    <a:pt x="139" y="70"/>
                  </a:cubicBezTo>
                  <a:cubicBezTo>
                    <a:pt x="141" y="69"/>
                    <a:pt x="142" y="68"/>
                    <a:pt x="143" y="69"/>
                  </a:cubicBezTo>
                  <a:cubicBezTo>
                    <a:pt x="140" y="73"/>
                    <a:pt x="137" y="77"/>
                    <a:pt x="133" y="80"/>
                  </a:cubicBezTo>
                  <a:cubicBezTo>
                    <a:pt x="130" y="83"/>
                    <a:pt x="130" y="85"/>
                    <a:pt x="128" y="88"/>
                  </a:cubicBezTo>
                  <a:cubicBezTo>
                    <a:pt x="128" y="89"/>
                    <a:pt x="128" y="89"/>
                    <a:pt x="127" y="89"/>
                  </a:cubicBezTo>
                  <a:cubicBezTo>
                    <a:pt x="125" y="90"/>
                    <a:pt x="122" y="91"/>
                    <a:pt x="119" y="90"/>
                  </a:cubicBezTo>
                  <a:cubicBezTo>
                    <a:pt x="121" y="91"/>
                    <a:pt x="123" y="91"/>
                    <a:pt x="125" y="91"/>
                  </a:cubicBezTo>
                  <a:cubicBezTo>
                    <a:pt x="126" y="91"/>
                    <a:pt x="126" y="91"/>
                    <a:pt x="126" y="91"/>
                  </a:cubicBezTo>
                  <a:cubicBezTo>
                    <a:pt x="125" y="92"/>
                    <a:pt x="124" y="94"/>
                    <a:pt x="124" y="95"/>
                  </a:cubicBezTo>
                  <a:cubicBezTo>
                    <a:pt x="122" y="99"/>
                    <a:pt x="124" y="99"/>
                    <a:pt x="125" y="100"/>
                  </a:cubicBezTo>
                  <a:cubicBezTo>
                    <a:pt x="124" y="100"/>
                    <a:pt x="124" y="100"/>
                    <a:pt x="124" y="100"/>
                  </a:cubicBezTo>
                  <a:cubicBezTo>
                    <a:pt x="119" y="100"/>
                    <a:pt x="115" y="94"/>
                    <a:pt x="113" y="89"/>
                  </a:cubicBezTo>
                  <a:cubicBezTo>
                    <a:pt x="114" y="92"/>
                    <a:pt x="115" y="95"/>
                    <a:pt x="116" y="97"/>
                  </a:cubicBezTo>
                  <a:cubicBezTo>
                    <a:pt x="117" y="99"/>
                    <a:pt x="119" y="101"/>
                    <a:pt x="121" y="102"/>
                  </a:cubicBezTo>
                  <a:cubicBezTo>
                    <a:pt x="121" y="104"/>
                    <a:pt x="122" y="104"/>
                    <a:pt x="124" y="105"/>
                  </a:cubicBezTo>
                  <a:cubicBezTo>
                    <a:pt x="124" y="105"/>
                    <a:pt x="124" y="106"/>
                    <a:pt x="124" y="106"/>
                  </a:cubicBezTo>
                  <a:cubicBezTo>
                    <a:pt x="122" y="108"/>
                    <a:pt x="120" y="109"/>
                    <a:pt x="118" y="109"/>
                  </a:cubicBezTo>
                  <a:cubicBezTo>
                    <a:pt x="117" y="108"/>
                    <a:pt x="115" y="106"/>
                    <a:pt x="113" y="105"/>
                  </a:cubicBezTo>
                  <a:cubicBezTo>
                    <a:pt x="113" y="107"/>
                    <a:pt x="114" y="108"/>
                    <a:pt x="116" y="108"/>
                  </a:cubicBezTo>
                  <a:cubicBezTo>
                    <a:pt x="112" y="107"/>
                    <a:pt x="109" y="105"/>
                    <a:pt x="106" y="102"/>
                  </a:cubicBezTo>
                  <a:cubicBezTo>
                    <a:pt x="109" y="105"/>
                    <a:pt x="111" y="109"/>
                    <a:pt x="115" y="111"/>
                  </a:cubicBezTo>
                  <a:cubicBezTo>
                    <a:pt x="117" y="111"/>
                    <a:pt x="118" y="111"/>
                    <a:pt x="120" y="111"/>
                  </a:cubicBezTo>
                  <a:cubicBezTo>
                    <a:pt x="120" y="112"/>
                    <a:pt x="120" y="112"/>
                    <a:pt x="120" y="113"/>
                  </a:cubicBezTo>
                  <a:cubicBezTo>
                    <a:pt x="120" y="113"/>
                    <a:pt x="120" y="114"/>
                    <a:pt x="120" y="114"/>
                  </a:cubicBezTo>
                  <a:cubicBezTo>
                    <a:pt x="120" y="114"/>
                    <a:pt x="119" y="114"/>
                    <a:pt x="119" y="114"/>
                  </a:cubicBezTo>
                  <a:cubicBezTo>
                    <a:pt x="116" y="115"/>
                    <a:pt x="113" y="118"/>
                    <a:pt x="111" y="121"/>
                  </a:cubicBezTo>
                  <a:cubicBezTo>
                    <a:pt x="109" y="124"/>
                    <a:pt x="108" y="127"/>
                    <a:pt x="107" y="130"/>
                  </a:cubicBezTo>
                  <a:cubicBezTo>
                    <a:pt x="109" y="127"/>
                    <a:pt x="111" y="124"/>
                    <a:pt x="113" y="122"/>
                  </a:cubicBezTo>
                  <a:cubicBezTo>
                    <a:pt x="113" y="121"/>
                    <a:pt x="114" y="120"/>
                    <a:pt x="115" y="120"/>
                  </a:cubicBezTo>
                  <a:cubicBezTo>
                    <a:pt x="115" y="121"/>
                    <a:pt x="114" y="121"/>
                    <a:pt x="114" y="122"/>
                  </a:cubicBezTo>
                  <a:cubicBezTo>
                    <a:pt x="113" y="125"/>
                    <a:pt x="112" y="127"/>
                    <a:pt x="111" y="130"/>
                  </a:cubicBezTo>
                  <a:cubicBezTo>
                    <a:pt x="113" y="126"/>
                    <a:pt x="116" y="123"/>
                    <a:pt x="119" y="120"/>
                  </a:cubicBezTo>
                  <a:cubicBezTo>
                    <a:pt x="119" y="121"/>
                    <a:pt x="119" y="121"/>
                    <a:pt x="119" y="121"/>
                  </a:cubicBezTo>
                  <a:cubicBezTo>
                    <a:pt x="119" y="127"/>
                    <a:pt x="119" y="132"/>
                    <a:pt x="117" y="136"/>
                  </a:cubicBezTo>
                  <a:cubicBezTo>
                    <a:pt x="116" y="139"/>
                    <a:pt x="114" y="141"/>
                    <a:pt x="112" y="142"/>
                  </a:cubicBezTo>
                  <a:cubicBezTo>
                    <a:pt x="110" y="143"/>
                    <a:pt x="107" y="143"/>
                    <a:pt x="105" y="143"/>
                  </a:cubicBezTo>
                  <a:cubicBezTo>
                    <a:pt x="107" y="144"/>
                    <a:pt x="110" y="144"/>
                    <a:pt x="113" y="143"/>
                  </a:cubicBezTo>
                  <a:cubicBezTo>
                    <a:pt x="116" y="142"/>
                    <a:pt x="118" y="140"/>
                    <a:pt x="119" y="138"/>
                  </a:cubicBezTo>
                  <a:cubicBezTo>
                    <a:pt x="121" y="135"/>
                    <a:pt x="122" y="132"/>
                    <a:pt x="122" y="129"/>
                  </a:cubicBezTo>
                  <a:cubicBezTo>
                    <a:pt x="122" y="131"/>
                    <a:pt x="123" y="133"/>
                    <a:pt x="122" y="135"/>
                  </a:cubicBezTo>
                  <a:cubicBezTo>
                    <a:pt x="121" y="136"/>
                    <a:pt x="120" y="142"/>
                    <a:pt x="119" y="145"/>
                  </a:cubicBezTo>
                  <a:cubicBezTo>
                    <a:pt x="119" y="146"/>
                    <a:pt x="119" y="146"/>
                    <a:pt x="119" y="146"/>
                  </a:cubicBezTo>
                  <a:cubicBezTo>
                    <a:pt x="117" y="148"/>
                    <a:pt x="115" y="150"/>
                    <a:pt x="112" y="151"/>
                  </a:cubicBezTo>
                  <a:cubicBezTo>
                    <a:pt x="115" y="151"/>
                    <a:pt x="117" y="149"/>
                    <a:pt x="119" y="148"/>
                  </a:cubicBezTo>
                  <a:cubicBezTo>
                    <a:pt x="119" y="148"/>
                    <a:pt x="119" y="148"/>
                    <a:pt x="119" y="148"/>
                  </a:cubicBezTo>
                  <a:cubicBezTo>
                    <a:pt x="119" y="148"/>
                    <a:pt x="119" y="148"/>
                    <a:pt x="119" y="148"/>
                  </a:cubicBezTo>
                  <a:cubicBezTo>
                    <a:pt x="120" y="147"/>
                    <a:pt x="120" y="147"/>
                    <a:pt x="120" y="147"/>
                  </a:cubicBezTo>
                  <a:cubicBezTo>
                    <a:pt x="122" y="145"/>
                    <a:pt x="124" y="143"/>
                    <a:pt x="126" y="141"/>
                  </a:cubicBezTo>
                  <a:cubicBezTo>
                    <a:pt x="126" y="141"/>
                    <a:pt x="127" y="140"/>
                    <a:pt x="127" y="140"/>
                  </a:cubicBezTo>
                  <a:cubicBezTo>
                    <a:pt x="128" y="143"/>
                    <a:pt x="130" y="146"/>
                    <a:pt x="129" y="150"/>
                  </a:cubicBezTo>
                  <a:cubicBezTo>
                    <a:pt x="129" y="155"/>
                    <a:pt x="128" y="158"/>
                    <a:pt x="129" y="163"/>
                  </a:cubicBezTo>
                  <a:cubicBezTo>
                    <a:pt x="130" y="166"/>
                    <a:pt x="133" y="169"/>
                    <a:pt x="132" y="173"/>
                  </a:cubicBezTo>
                  <a:cubicBezTo>
                    <a:pt x="131" y="176"/>
                    <a:pt x="132" y="180"/>
                    <a:pt x="133" y="184"/>
                  </a:cubicBezTo>
                  <a:cubicBezTo>
                    <a:pt x="134" y="183"/>
                    <a:pt x="134" y="183"/>
                    <a:pt x="134" y="183"/>
                  </a:cubicBezTo>
                  <a:cubicBezTo>
                    <a:pt x="136" y="191"/>
                    <a:pt x="141" y="198"/>
                    <a:pt x="143" y="204"/>
                  </a:cubicBezTo>
                  <a:cubicBezTo>
                    <a:pt x="145" y="207"/>
                    <a:pt x="145" y="211"/>
                    <a:pt x="147" y="214"/>
                  </a:cubicBezTo>
                  <a:cubicBezTo>
                    <a:pt x="150" y="221"/>
                    <a:pt x="157" y="226"/>
                    <a:pt x="161" y="232"/>
                  </a:cubicBezTo>
                  <a:cubicBezTo>
                    <a:pt x="166" y="234"/>
                    <a:pt x="169" y="229"/>
                    <a:pt x="172" y="231"/>
                  </a:cubicBezTo>
                  <a:cubicBezTo>
                    <a:pt x="177" y="242"/>
                    <a:pt x="181" y="252"/>
                    <a:pt x="190" y="258"/>
                  </a:cubicBezTo>
                  <a:cubicBezTo>
                    <a:pt x="194" y="261"/>
                    <a:pt x="195" y="267"/>
                    <a:pt x="198" y="271"/>
                  </a:cubicBezTo>
                  <a:cubicBezTo>
                    <a:pt x="195" y="275"/>
                    <a:pt x="192" y="278"/>
                    <a:pt x="190" y="284"/>
                  </a:cubicBezTo>
                  <a:cubicBezTo>
                    <a:pt x="176" y="288"/>
                    <a:pt x="167" y="298"/>
                    <a:pt x="155" y="305"/>
                  </a:cubicBezTo>
                  <a:cubicBezTo>
                    <a:pt x="141" y="311"/>
                    <a:pt x="126" y="319"/>
                    <a:pt x="106" y="319"/>
                  </a:cubicBezTo>
                  <a:cubicBezTo>
                    <a:pt x="76" y="329"/>
                    <a:pt x="53" y="345"/>
                    <a:pt x="38" y="368"/>
                  </a:cubicBezTo>
                  <a:cubicBezTo>
                    <a:pt x="33" y="386"/>
                    <a:pt x="26" y="403"/>
                    <a:pt x="27" y="428"/>
                  </a:cubicBezTo>
                  <a:cubicBezTo>
                    <a:pt x="29" y="436"/>
                    <a:pt x="30" y="445"/>
                    <a:pt x="33" y="453"/>
                  </a:cubicBezTo>
                  <a:cubicBezTo>
                    <a:pt x="33" y="479"/>
                    <a:pt x="29" y="500"/>
                    <a:pt x="23" y="520"/>
                  </a:cubicBezTo>
                  <a:cubicBezTo>
                    <a:pt x="17" y="539"/>
                    <a:pt x="7" y="556"/>
                    <a:pt x="0" y="574"/>
                  </a:cubicBezTo>
                  <a:cubicBezTo>
                    <a:pt x="1" y="599"/>
                    <a:pt x="6" y="619"/>
                    <a:pt x="11" y="640"/>
                  </a:cubicBezTo>
                  <a:cubicBezTo>
                    <a:pt x="13" y="644"/>
                    <a:pt x="16" y="649"/>
                    <a:pt x="18" y="654"/>
                  </a:cubicBezTo>
                  <a:cubicBezTo>
                    <a:pt x="22" y="657"/>
                    <a:pt x="23" y="663"/>
                    <a:pt x="27" y="665"/>
                  </a:cubicBezTo>
                  <a:cubicBezTo>
                    <a:pt x="36" y="669"/>
                    <a:pt x="46" y="667"/>
                    <a:pt x="54" y="664"/>
                  </a:cubicBezTo>
                  <a:cubicBezTo>
                    <a:pt x="62" y="665"/>
                    <a:pt x="66" y="662"/>
                    <a:pt x="73" y="661"/>
                  </a:cubicBezTo>
                  <a:cubicBezTo>
                    <a:pt x="76" y="660"/>
                    <a:pt x="80" y="658"/>
                    <a:pt x="82" y="656"/>
                  </a:cubicBezTo>
                  <a:cubicBezTo>
                    <a:pt x="85" y="655"/>
                    <a:pt x="89" y="651"/>
                    <a:pt x="92" y="653"/>
                  </a:cubicBezTo>
                  <a:cubicBezTo>
                    <a:pt x="90" y="686"/>
                    <a:pt x="96" y="716"/>
                    <a:pt x="94" y="747"/>
                  </a:cubicBezTo>
                  <a:cubicBezTo>
                    <a:pt x="96" y="770"/>
                    <a:pt x="96" y="793"/>
                    <a:pt x="95" y="816"/>
                  </a:cubicBezTo>
                  <a:cubicBezTo>
                    <a:pt x="94" y="839"/>
                    <a:pt x="92" y="862"/>
                    <a:pt x="90" y="885"/>
                  </a:cubicBezTo>
                  <a:cubicBezTo>
                    <a:pt x="88" y="919"/>
                    <a:pt x="86" y="955"/>
                    <a:pt x="85" y="990"/>
                  </a:cubicBezTo>
                  <a:cubicBezTo>
                    <a:pt x="84" y="1004"/>
                    <a:pt x="84" y="1022"/>
                    <a:pt x="87" y="1028"/>
                  </a:cubicBezTo>
                  <a:cubicBezTo>
                    <a:pt x="93" y="1034"/>
                    <a:pt x="105" y="1036"/>
                    <a:pt x="115" y="1037"/>
                  </a:cubicBezTo>
                  <a:cubicBezTo>
                    <a:pt x="119" y="1088"/>
                    <a:pt x="120" y="1138"/>
                    <a:pt x="126" y="1187"/>
                  </a:cubicBezTo>
                  <a:cubicBezTo>
                    <a:pt x="131" y="1236"/>
                    <a:pt x="137" y="1284"/>
                    <a:pt x="142" y="1331"/>
                  </a:cubicBezTo>
                  <a:cubicBezTo>
                    <a:pt x="145" y="1357"/>
                    <a:pt x="146" y="1382"/>
                    <a:pt x="148" y="1406"/>
                  </a:cubicBezTo>
                  <a:cubicBezTo>
                    <a:pt x="150" y="1444"/>
                    <a:pt x="155" y="1481"/>
                    <a:pt x="158" y="1517"/>
                  </a:cubicBezTo>
                  <a:cubicBezTo>
                    <a:pt x="159" y="1529"/>
                    <a:pt x="161" y="1540"/>
                    <a:pt x="162" y="1552"/>
                  </a:cubicBezTo>
                  <a:cubicBezTo>
                    <a:pt x="165" y="1576"/>
                    <a:pt x="167" y="1600"/>
                    <a:pt x="172" y="1624"/>
                  </a:cubicBezTo>
                  <a:cubicBezTo>
                    <a:pt x="168" y="1629"/>
                    <a:pt x="165" y="1635"/>
                    <a:pt x="161" y="1641"/>
                  </a:cubicBezTo>
                  <a:cubicBezTo>
                    <a:pt x="149" y="1643"/>
                    <a:pt x="135" y="1646"/>
                    <a:pt x="121" y="1643"/>
                  </a:cubicBezTo>
                  <a:cubicBezTo>
                    <a:pt x="119" y="1644"/>
                    <a:pt x="116" y="1645"/>
                    <a:pt x="113" y="1645"/>
                  </a:cubicBezTo>
                  <a:cubicBezTo>
                    <a:pt x="104" y="1649"/>
                    <a:pt x="98" y="1657"/>
                    <a:pt x="94" y="1665"/>
                  </a:cubicBezTo>
                  <a:cubicBezTo>
                    <a:pt x="93" y="1666"/>
                    <a:pt x="94" y="1667"/>
                    <a:pt x="93" y="1667"/>
                  </a:cubicBezTo>
                  <a:cubicBezTo>
                    <a:pt x="89" y="1686"/>
                    <a:pt x="89" y="1715"/>
                    <a:pt x="92" y="1735"/>
                  </a:cubicBezTo>
                  <a:cubicBezTo>
                    <a:pt x="94" y="1739"/>
                    <a:pt x="104" y="1736"/>
                    <a:pt x="106" y="1740"/>
                  </a:cubicBezTo>
                  <a:cubicBezTo>
                    <a:pt x="110" y="1777"/>
                    <a:pt x="98" y="1803"/>
                    <a:pt x="93" y="1831"/>
                  </a:cubicBezTo>
                  <a:cubicBezTo>
                    <a:pt x="92" y="1836"/>
                    <a:pt x="90" y="1841"/>
                    <a:pt x="90" y="1844"/>
                  </a:cubicBezTo>
                  <a:cubicBezTo>
                    <a:pt x="90" y="1850"/>
                    <a:pt x="92" y="1856"/>
                    <a:pt x="91" y="1862"/>
                  </a:cubicBezTo>
                  <a:cubicBezTo>
                    <a:pt x="93" y="1867"/>
                    <a:pt x="94" y="1873"/>
                    <a:pt x="95" y="1879"/>
                  </a:cubicBezTo>
                  <a:cubicBezTo>
                    <a:pt x="99" y="1883"/>
                    <a:pt x="101" y="1888"/>
                    <a:pt x="103" y="1894"/>
                  </a:cubicBezTo>
                  <a:cubicBezTo>
                    <a:pt x="110" y="1901"/>
                    <a:pt x="117" y="1910"/>
                    <a:pt x="123" y="1919"/>
                  </a:cubicBezTo>
                  <a:cubicBezTo>
                    <a:pt x="133" y="1927"/>
                    <a:pt x="142" y="1936"/>
                    <a:pt x="153" y="1944"/>
                  </a:cubicBezTo>
                  <a:cubicBezTo>
                    <a:pt x="163" y="1952"/>
                    <a:pt x="171" y="1962"/>
                    <a:pt x="186" y="1966"/>
                  </a:cubicBezTo>
                  <a:cubicBezTo>
                    <a:pt x="198" y="1967"/>
                    <a:pt x="205" y="1962"/>
                    <a:pt x="208" y="1954"/>
                  </a:cubicBezTo>
                  <a:cubicBezTo>
                    <a:pt x="212" y="1947"/>
                    <a:pt x="211" y="1937"/>
                    <a:pt x="211" y="1928"/>
                  </a:cubicBezTo>
                  <a:cubicBezTo>
                    <a:pt x="220" y="1935"/>
                    <a:pt x="233" y="1939"/>
                    <a:pt x="245" y="1943"/>
                  </a:cubicBezTo>
                  <a:cubicBezTo>
                    <a:pt x="257" y="1948"/>
                    <a:pt x="270" y="1951"/>
                    <a:pt x="287" y="1952"/>
                  </a:cubicBezTo>
                  <a:cubicBezTo>
                    <a:pt x="290" y="1951"/>
                    <a:pt x="295" y="1951"/>
                    <a:pt x="298" y="1950"/>
                  </a:cubicBezTo>
                  <a:cubicBezTo>
                    <a:pt x="308" y="1946"/>
                    <a:pt x="316" y="1939"/>
                    <a:pt x="322" y="1931"/>
                  </a:cubicBezTo>
                  <a:cubicBezTo>
                    <a:pt x="321" y="1918"/>
                    <a:pt x="327" y="1911"/>
                    <a:pt x="327" y="1899"/>
                  </a:cubicBezTo>
                  <a:cubicBezTo>
                    <a:pt x="325" y="1885"/>
                    <a:pt x="318" y="1876"/>
                    <a:pt x="315" y="1864"/>
                  </a:cubicBezTo>
                  <a:cubicBezTo>
                    <a:pt x="313" y="1860"/>
                    <a:pt x="318" y="1859"/>
                    <a:pt x="315" y="1855"/>
                  </a:cubicBezTo>
                  <a:cubicBezTo>
                    <a:pt x="313" y="1847"/>
                    <a:pt x="312" y="1836"/>
                    <a:pt x="312" y="1825"/>
                  </a:cubicBezTo>
                  <a:cubicBezTo>
                    <a:pt x="316" y="1825"/>
                    <a:pt x="318" y="1823"/>
                    <a:pt x="322" y="1823"/>
                  </a:cubicBezTo>
                  <a:cubicBezTo>
                    <a:pt x="323" y="1821"/>
                    <a:pt x="329" y="1823"/>
                    <a:pt x="329" y="1820"/>
                  </a:cubicBezTo>
                  <a:cubicBezTo>
                    <a:pt x="333" y="1815"/>
                    <a:pt x="332" y="1808"/>
                    <a:pt x="332" y="1801"/>
                  </a:cubicBezTo>
                  <a:cubicBezTo>
                    <a:pt x="332" y="1786"/>
                    <a:pt x="332" y="1770"/>
                    <a:pt x="335" y="1759"/>
                  </a:cubicBezTo>
                  <a:cubicBezTo>
                    <a:pt x="332" y="1755"/>
                    <a:pt x="331" y="1750"/>
                    <a:pt x="329" y="1746"/>
                  </a:cubicBezTo>
                  <a:cubicBezTo>
                    <a:pt x="330" y="1742"/>
                    <a:pt x="332" y="1739"/>
                    <a:pt x="331" y="1733"/>
                  </a:cubicBezTo>
                  <a:cubicBezTo>
                    <a:pt x="329" y="1726"/>
                    <a:pt x="325" y="1719"/>
                    <a:pt x="322" y="1712"/>
                  </a:cubicBezTo>
                  <a:cubicBezTo>
                    <a:pt x="321" y="1691"/>
                    <a:pt x="328" y="1676"/>
                    <a:pt x="325" y="1657"/>
                  </a:cubicBezTo>
                  <a:cubicBezTo>
                    <a:pt x="330" y="1647"/>
                    <a:pt x="338" y="1639"/>
                    <a:pt x="342" y="1628"/>
                  </a:cubicBezTo>
                  <a:cubicBezTo>
                    <a:pt x="350" y="1620"/>
                    <a:pt x="354" y="1608"/>
                    <a:pt x="362" y="1600"/>
                  </a:cubicBezTo>
                  <a:cubicBezTo>
                    <a:pt x="367" y="1590"/>
                    <a:pt x="374" y="1582"/>
                    <a:pt x="381" y="1572"/>
                  </a:cubicBezTo>
                  <a:cubicBezTo>
                    <a:pt x="387" y="1563"/>
                    <a:pt x="393" y="1554"/>
                    <a:pt x="401" y="1546"/>
                  </a:cubicBezTo>
                  <a:cubicBezTo>
                    <a:pt x="403" y="1540"/>
                    <a:pt x="407" y="1536"/>
                    <a:pt x="410" y="1532"/>
                  </a:cubicBezTo>
                  <a:cubicBezTo>
                    <a:pt x="420" y="1517"/>
                    <a:pt x="429" y="1504"/>
                    <a:pt x="439" y="1490"/>
                  </a:cubicBezTo>
                  <a:cubicBezTo>
                    <a:pt x="445" y="1480"/>
                    <a:pt x="453" y="1472"/>
                    <a:pt x="460" y="1464"/>
                  </a:cubicBezTo>
                  <a:cubicBezTo>
                    <a:pt x="467" y="1455"/>
                    <a:pt x="473" y="1446"/>
                    <a:pt x="481" y="1438"/>
                  </a:cubicBezTo>
                  <a:cubicBezTo>
                    <a:pt x="484" y="1429"/>
                    <a:pt x="488" y="1421"/>
                    <a:pt x="493" y="1413"/>
                  </a:cubicBezTo>
                  <a:cubicBezTo>
                    <a:pt x="495" y="1403"/>
                    <a:pt x="498" y="1394"/>
                    <a:pt x="500" y="1384"/>
                  </a:cubicBezTo>
                  <a:cubicBezTo>
                    <a:pt x="499" y="1368"/>
                    <a:pt x="499" y="1352"/>
                    <a:pt x="498" y="1337"/>
                  </a:cubicBezTo>
                  <a:cubicBezTo>
                    <a:pt x="495" y="1290"/>
                    <a:pt x="496" y="1242"/>
                    <a:pt x="494" y="1195"/>
                  </a:cubicBezTo>
                  <a:cubicBezTo>
                    <a:pt x="491" y="1132"/>
                    <a:pt x="485" y="1071"/>
                    <a:pt x="478" y="1015"/>
                  </a:cubicBezTo>
                  <a:cubicBezTo>
                    <a:pt x="484" y="1015"/>
                    <a:pt x="489" y="1013"/>
                    <a:pt x="492" y="1010"/>
                  </a:cubicBezTo>
                  <a:cubicBezTo>
                    <a:pt x="496" y="1008"/>
                    <a:pt x="501" y="1007"/>
                    <a:pt x="502" y="1002"/>
                  </a:cubicBezTo>
                  <a:cubicBezTo>
                    <a:pt x="502" y="996"/>
                    <a:pt x="501" y="990"/>
                    <a:pt x="500" y="983"/>
                  </a:cubicBezTo>
                  <a:cubicBezTo>
                    <a:pt x="497" y="963"/>
                    <a:pt x="494" y="944"/>
                    <a:pt x="490" y="926"/>
                  </a:cubicBezTo>
                  <a:cubicBezTo>
                    <a:pt x="487" y="900"/>
                    <a:pt x="481" y="876"/>
                    <a:pt x="477" y="850"/>
                  </a:cubicBezTo>
                  <a:cubicBezTo>
                    <a:pt x="473" y="827"/>
                    <a:pt x="467" y="801"/>
                    <a:pt x="463" y="775"/>
                  </a:cubicBezTo>
                  <a:cubicBezTo>
                    <a:pt x="461" y="762"/>
                    <a:pt x="461" y="748"/>
                    <a:pt x="460" y="734"/>
                  </a:cubicBezTo>
                  <a:cubicBezTo>
                    <a:pt x="459" y="721"/>
                    <a:pt x="456" y="708"/>
                    <a:pt x="454" y="695"/>
                  </a:cubicBezTo>
                  <a:cubicBezTo>
                    <a:pt x="454" y="688"/>
                    <a:pt x="454" y="681"/>
                    <a:pt x="454" y="674"/>
                  </a:cubicBezTo>
                  <a:cubicBezTo>
                    <a:pt x="463" y="675"/>
                    <a:pt x="468" y="672"/>
                    <a:pt x="474" y="669"/>
                  </a:cubicBezTo>
                  <a:cubicBezTo>
                    <a:pt x="481" y="668"/>
                    <a:pt x="486" y="664"/>
                    <a:pt x="492" y="662"/>
                  </a:cubicBezTo>
                  <a:cubicBezTo>
                    <a:pt x="497" y="654"/>
                    <a:pt x="501" y="645"/>
                    <a:pt x="505" y="636"/>
                  </a:cubicBezTo>
                  <a:cubicBezTo>
                    <a:pt x="510" y="612"/>
                    <a:pt x="512" y="582"/>
                    <a:pt x="509" y="556"/>
                  </a:cubicBezTo>
                  <a:cubicBezTo>
                    <a:pt x="507" y="551"/>
                    <a:pt x="505" y="546"/>
                    <a:pt x="503" y="541"/>
                  </a:cubicBezTo>
                  <a:close/>
                  <a:moveTo>
                    <a:pt x="304" y="93"/>
                  </a:moveTo>
                  <a:cubicBezTo>
                    <a:pt x="304" y="93"/>
                    <a:pt x="304" y="93"/>
                    <a:pt x="304" y="93"/>
                  </a:cubicBezTo>
                  <a:cubicBezTo>
                    <a:pt x="304" y="92"/>
                    <a:pt x="303" y="92"/>
                    <a:pt x="303" y="92"/>
                  </a:cubicBezTo>
                  <a:cubicBezTo>
                    <a:pt x="304" y="92"/>
                    <a:pt x="304" y="92"/>
                    <a:pt x="304" y="93"/>
                  </a:cubicBezTo>
                  <a:close/>
                  <a:moveTo>
                    <a:pt x="121" y="112"/>
                  </a:moveTo>
                  <a:cubicBezTo>
                    <a:pt x="121" y="111"/>
                    <a:pt x="121" y="111"/>
                    <a:pt x="121" y="111"/>
                  </a:cubicBezTo>
                  <a:cubicBezTo>
                    <a:pt x="121" y="111"/>
                    <a:pt x="122" y="111"/>
                    <a:pt x="122" y="111"/>
                  </a:cubicBezTo>
                  <a:cubicBezTo>
                    <a:pt x="122" y="111"/>
                    <a:pt x="122" y="111"/>
                    <a:pt x="122" y="111"/>
                  </a:cubicBezTo>
                  <a:cubicBezTo>
                    <a:pt x="122" y="111"/>
                    <a:pt x="121" y="111"/>
                    <a:pt x="121" y="112"/>
                  </a:cubicBezTo>
                  <a:close/>
                  <a:moveTo>
                    <a:pt x="124" y="139"/>
                  </a:moveTo>
                  <a:cubicBezTo>
                    <a:pt x="123" y="141"/>
                    <a:pt x="122" y="142"/>
                    <a:pt x="121" y="143"/>
                  </a:cubicBezTo>
                  <a:cubicBezTo>
                    <a:pt x="123" y="140"/>
                    <a:pt x="125" y="136"/>
                    <a:pt x="126" y="135"/>
                  </a:cubicBezTo>
                  <a:cubicBezTo>
                    <a:pt x="126" y="135"/>
                    <a:pt x="126" y="136"/>
                    <a:pt x="126" y="136"/>
                  </a:cubicBezTo>
                  <a:cubicBezTo>
                    <a:pt x="125" y="137"/>
                    <a:pt x="124" y="138"/>
                    <a:pt x="124" y="139"/>
                  </a:cubicBezTo>
                  <a:close/>
                  <a:moveTo>
                    <a:pt x="303" y="125"/>
                  </a:moveTo>
                  <a:cubicBezTo>
                    <a:pt x="303" y="126"/>
                    <a:pt x="303" y="127"/>
                    <a:pt x="302" y="126"/>
                  </a:cubicBezTo>
                  <a:cubicBezTo>
                    <a:pt x="303" y="126"/>
                    <a:pt x="303" y="125"/>
                    <a:pt x="303" y="125"/>
                  </a:cubicBezTo>
                  <a:close/>
                  <a:moveTo>
                    <a:pt x="246" y="41"/>
                  </a:moveTo>
                  <a:cubicBezTo>
                    <a:pt x="246" y="41"/>
                    <a:pt x="246" y="41"/>
                    <a:pt x="246" y="41"/>
                  </a:cubicBezTo>
                  <a:cubicBezTo>
                    <a:pt x="246" y="41"/>
                    <a:pt x="246" y="41"/>
                    <a:pt x="246" y="41"/>
                  </a:cubicBezTo>
                  <a:cubicBezTo>
                    <a:pt x="246" y="41"/>
                    <a:pt x="246" y="41"/>
                    <a:pt x="246" y="41"/>
                  </a:cubicBezTo>
                  <a:close/>
                  <a:moveTo>
                    <a:pt x="197" y="16"/>
                  </a:moveTo>
                  <a:cubicBezTo>
                    <a:pt x="198" y="16"/>
                    <a:pt x="198" y="15"/>
                    <a:pt x="199" y="15"/>
                  </a:cubicBezTo>
                  <a:cubicBezTo>
                    <a:pt x="199" y="15"/>
                    <a:pt x="199" y="15"/>
                    <a:pt x="199" y="15"/>
                  </a:cubicBezTo>
                  <a:cubicBezTo>
                    <a:pt x="199" y="17"/>
                    <a:pt x="200" y="20"/>
                    <a:pt x="200" y="22"/>
                  </a:cubicBezTo>
                  <a:cubicBezTo>
                    <a:pt x="200" y="22"/>
                    <a:pt x="200" y="22"/>
                    <a:pt x="200" y="22"/>
                  </a:cubicBezTo>
                  <a:cubicBezTo>
                    <a:pt x="200" y="23"/>
                    <a:pt x="201" y="23"/>
                    <a:pt x="201" y="24"/>
                  </a:cubicBezTo>
                  <a:cubicBezTo>
                    <a:pt x="201" y="25"/>
                    <a:pt x="202" y="25"/>
                    <a:pt x="202" y="26"/>
                  </a:cubicBezTo>
                  <a:cubicBezTo>
                    <a:pt x="202" y="27"/>
                    <a:pt x="201" y="28"/>
                    <a:pt x="201" y="29"/>
                  </a:cubicBezTo>
                  <a:cubicBezTo>
                    <a:pt x="201" y="30"/>
                    <a:pt x="201" y="30"/>
                    <a:pt x="201" y="31"/>
                  </a:cubicBezTo>
                  <a:cubicBezTo>
                    <a:pt x="201" y="31"/>
                    <a:pt x="201" y="31"/>
                    <a:pt x="201" y="31"/>
                  </a:cubicBezTo>
                  <a:cubicBezTo>
                    <a:pt x="200" y="28"/>
                    <a:pt x="198" y="24"/>
                    <a:pt x="197" y="21"/>
                  </a:cubicBezTo>
                  <a:cubicBezTo>
                    <a:pt x="195" y="15"/>
                    <a:pt x="198" y="18"/>
                    <a:pt x="197" y="16"/>
                  </a:cubicBezTo>
                  <a:close/>
                  <a:moveTo>
                    <a:pt x="155" y="56"/>
                  </a:moveTo>
                  <a:cubicBezTo>
                    <a:pt x="155" y="56"/>
                    <a:pt x="155" y="56"/>
                    <a:pt x="155" y="56"/>
                  </a:cubicBezTo>
                  <a:cubicBezTo>
                    <a:pt x="155" y="56"/>
                    <a:pt x="154" y="56"/>
                    <a:pt x="154" y="56"/>
                  </a:cubicBezTo>
                  <a:cubicBezTo>
                    <a:pt x="154" y="56"/>
                    <a:pt x="154" y="56"/>
                    <a:pt x="155" y="56"/>
                  </a:cubicBezTo>
                  <a:close/>
                  <a:moveTo>
                    <a:pt x="146" y="52"/>
                  </a:moveTo>
                  <a:cubicBezTo>
                    <a:pt x="146" y="52"/>
                    <a:pt x="146" y="52"/>
                    <a:pt x="146" y="51"/>
                  </a:cubicBezTo>
                  <a:cubicBezTo>
                    <a:pt x="148" y="49"/>
                    <a:pt x="150" y="51"/>
                    <a:pt x="152" y="53"/>
                  </a:cubicBezTo>
                  <a:cubicBezTo>
                    <a:pt x="152" y="53"/>
                    <a:pt x="152" y="53"/>
                    <a:pt x="151" y="53"/>
                  </a:cubicBezTo>
                  <a:cubicBezTo>
                    <a:pt x="151" y="54"/>
                    <a:pt x="150" y="54"/>
                    <a:pt x="150" y="54"/>
                  </a:cubicBezTo>
                  <a:cubicBezTo>
                    <a:pt x="149" y="53"/>
                    <a:pt x="147" y="53"/>
                    <a:pt x="146" y="52"/>
                  </a:cubicBezTo>
                  <a:close/>
                  <a:moveTo>
                    <a:pt x="211" y="1866"/>
                  </a:moveTo>
                  <a:cubicBezTo>
                    <a:pt x="208" y="1858"/>
                    <a:pt x="207" y="1848"/>
                    <a:pt x="203" y="1841"/>
                  </a:cubicBezTo>
                  <a:cubicBezTo>
                    <a:pt x="206" y="1834"/>
                    <a:pt x="202" y="1829"/>
                    <a:pt x="202" y="1821"/>
                  </a:cubicBezTo>
                  <a:cubicBezTo>
                    <a:pt x="205" y="1821"/>
                    <a:pt x="206" y="1820"/>
                    <a:pt x="208" y="1819"/>
                  </a:cubicBezTo>
                  <a:cubicBezTo>
                    <a:pt x="211" y="1819"/>
                    <a:pt x="213" y="1822"/>
                    <a:pt x="215" y="1824"/>
                  </a:cubicBezTo>
                  <a:cubicBezTo>
                    <a:pt x="213" y="1837"/>
                    <a:pt x="215" y="1853"/>
                    <a:pt x="211" y="1866"/>
                  </a:cubicBezTo>
                  <a:close/>
                  <a:moveTo>
                    <a:pt x="320" y="1392"/>
                  </a:moveTo>
                  <a:cubicBezTo>
                    <a:pt x="318" y="1393"/>
                    <a:pt x="316" y="1395"/>
                    <a:pt x="315" y="1396"/>
                  </a:cubicBezTo>
                  <a:cubicBezTo>
                    <a:pt x="314" y="1397"/>
                    <a:pt x="312" y="1400"/>
                    <a:pt x="311" y="1398"/>
                  </a:cubicBezTo>
                  <a:cubicBezTo>
                    <a:pt x="310" y="1367"/>
                    <a:pt x="307" y="1335"/>
                    <a:pt x="306" y="1303"/>
                  </a:cubicBezTo>
                  <a:cubicBezTo>
                    <a:pt x="305" y="1270"/>
                    <a:pt x="306" y="1237"/>
                    <a:pt x="304" y="1204"/>
                  </a:cubicBezTo>
                  <a:cubicBezTo>
                    <a:pt x="304" y="1195"/>
                    <a:pt x="305" y="1186"/>
                    <a:pt x="304" y="1178"/>
                  </a:cubicBezTo>
                  <a:cubicBezTo>
                    <a:pt x="302" y="1125"/>
                    <a:pt x="298" y="1066"/>
                    <a:pt x="292" y="1015"/>
                  </a:cubicBezTo>
                  <a:cubicBezTo>
                    <a:pt x="291" y="1014"/>
                    <a:pt x="291" y="1012"/>
                    <a:pt x="291" y="1009"/>
                  </a:cubicBezTo>
                  <a:cubicBezTo>
                    <a:pt x="291" y="1007"/>
                    <a:pt x="291" y="1005"/>
                    <a:pt x="294" y="1006"/>
                  </a:cubicBezTo>
                  <a:cubicBezTo>
                    <a:pt x="294" y="1009"/>
                    <a:pt x="296" y="1003"/>
                    <a:pt x="296" y="1006"/>
                  </a:cubicBezTo>
                  <a:cubicBezTo>
                    <a:pt x="297" y="1006"/>
                    <a:pt x="297" y="1006"/>
                    <a:pt x="297" y="1007"/>
                  </a:cubicBezTo>
                  <a:cubicBezTo>
                    <a:pt x="298" y="1009"/>
                    <a:pt x="298" y="1013"/>
                    <a:pt x="300" y="1015"/>
                  </a:cubicBezTo>
                  <a:cubicBezTo>
                    <a:pt x="299" y="1148"/>
                    <a:pt x="322" y="1258"/>
                    <a:pt x="329" y="1384"/>
                  </a:cubicBezTo>
                  <a:cubicBezTo>
                    <a:pt x="328" y="1389"/>
                    <a:pt x="322" y="1389"/>
                    <a:pt x="320" y="1392"/>
                  </a:cubicBezTo>
                  <a:close/>
                </a:path>
              </a:pathLst>
            </a:custGeom>
            <a:grpFill/>
            <a:ln>
              <a:solidFill>
                <a:schemeClr val="tx1">
                  <a:lumMod val="75000"/>
                  <a:lumOff val="25000"/>
                </a:schemeClr>
              </a:solidFill>
            </a:ln>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1"/>
            <p:cNvSpPr>
              <a:spLocks noEditPoints="1"/>
            </p:cNvSpPr>
            <p:nvPr/>
          </p:nvSpPr>
          <p:spPr bwMode="auto">
            <a:xfrm>
              <a:off x="4008408" y="6080174"/>
              <a:ext cx="206227" cy="712567"/>
            </a:xfrm>
            <a:custGeom>
              <a:avLst/>
              <a:gdLst>
                <a:gd name="T0" fmla="*/ 127 w 509"/>
                <a:gd name="T1" fmla="*/ 571 h 1761"/>
                <a:gd name="T2" fmla="*/ 129 w 509"/>
                <a:gd name="T3" fmla="*/ 656 h 1761"/>
                <a:gd name="T4" fmla="*/ 117 w 509"/>
                <a:gd name="T5" fmla="*/ 936 h 1761"/>
                <a:gd name="T6" fmla="*/ 183 w 509"/>
                <a:gd name="T7" fmla="*/ 1171 h 1761"/>
                <a:gd name="T8" fmla="*/ 274 w 509"/>
                <a:gd name="T9" fmla="*/ 1489 h 1761"/>
                <a:gd name="T10" fmla="*/ 255 w 509"/>
                <a:gd name="T11" fmla="*/ 1564 h 1761"/>
                <a:gd name="T12" fmla="*/ 330 w 509"/>
                <a:gd name="T13" fmla="*/ 1620 h 1761"/>
                <a:gd name="T14" fmla="*/ 319 w 509"/>
                <a:gd name="T15" fmla="*/ 1527 h 1761"/>
                <a:gd name="T16" fmla="*/ 291 w 509"/>
                <a:gd name="T17" fmla="*/ 1256 h 1761"/>
                <a:gd name="T18" fmla="*/ 264 w 509"/>
                <a:gd name="T19" fmla="*/ 969 h 1761"/>
                <a:gd name="T20" fmla="*/ 329 w 509"/>
                <a:gd name="T21" fmla="*/ 1237 h 1761"/>
                <a:gd name="T22" fmla="*/ 382 w 509"/>
                <a:gd name="T23" fmla="*/ 1593 h 1761"/>
                <a:gd name="T24" fmla="*/ 377 w 509"/>
                <a:gd name="T25" fmla="*/ 1677 h 1761"/>
                <a:gd name="T26" fmla="*/ 441 w 509"/>
                <a:gd name="T27" fmla="*/ 1746 h 1761"/>
                <a:gd name="T28" fmla="*/ 437 w 509"/>
                <a:gd name="T29" fmla="*/ 1635 h 1761"/>
                <a:gd name="T30" fmla="*/ 434 w 509"/>
                <a:gd name="T31" fmla="*/ 1362 h 1761"/>
                <a:gd name="T32" fmla="*/ 418 w 509"/>
                <a:gd name="T33" fmla="*/ 965 h 1761"/>
                <a:gd name="T34" fmla="*/ 466 w 509"/>
                <a:gd name="T35" fmla="*/ 897 h 1761"/>
                <a:gd name="T36" fmla="*/ 484 w 509"/>
                <a:gd name="T37" fmla="*/ 884 h 1761"/>
                <a:gd name="T38" fmla="*/ 485 w 509"/>
                <a:gd name="T39" fmla="*/ 758 h 1761"/>
                <a:gd name="T40" fmla="*/ 475 w 509"/>
                <a:gd name="T41" fmla="*/ 397 h 1761"/>
                <a:gd name="T42" fmla="*/ 448 w 509"/>
                <a:gd name="T43" fmla="*/ 259 h 1761"/>
                <a:gd name="T44" fmla="*/ 408 w 509"/>
                <a:gd name="T45" fmla="*/ 171 h 1761"/>
                <a:gd name="T46" fmla="*/ 369 w 509"/>
                <a:gd name="T47" fmla="*/ 64 h 1761"/>
                <a:gd name="T48" fmla="*/ 339 w 509"/>
                <a:gd name="T49" fmla="*/ 15 h 1761"/>
                <a:gd name="T50" fmla="*/ 264 w 509"/>
                <a:gd name="T51" fmla="*/ 4 h 1761"/>
                <a:gd name="T52" fmla="*/ 213 w 509"/>
                <a:gd name="T53" fmla="*/ 18 h 1761"/>
                <a:gd name="T54" fmla="*/ 160 w 509"/>
                <a:gd name="T55" fmla="*/ 99 h 1761"/>
                <a:gd name="T56" fmla="*/ 144 w 509"/>
                <a:gd name="T57" fmla="*/ 137 h 1761"/>
                <a:gd name="T58" fmla="*/ 112 w 509"/>
                <a:gd name="T59" fmla="*/ 185 h 1761"/>
                <a:gd name="T60" fmla="*/ 101 w 509"/>
                <a:gd name="T61" fmla="*/ 228 h 1761"/>
                <a:gd name="T62" fmla="*/ 116 w 509"/>
                <a:gd name="T63" fmla="*/ 237 h 1761"/>
                <a:gd name="T64" fmla="*/ 109 w 509"/>
                <a:gd name="T65" fmla="*/ 273 h 1761"/>
                <a:gd name="T66" fmla="*/ 0 w 509"/>
                <a:gd name="T67" fmla="*/ 421 h 1761"/>
                <a:gd name="T68" fmla="*/ 430 w 509"/>
                <a:gd name="T69" fmla="*/ 1626 h 1761"/>
                <a:gd name="T70" fmla="*/ 330 w 509"/>
                <a:gd name="T71" fmla="*/ 1592 h 1761"/>
                <a:gd name="T72" fmla="*/ 258 w 509"/>
                <a:gd name="T73" fmla="*/ 1569 h 1761"/>
                <a:gd name="T74" fmla="*/ 267 w 509"/>
                <a:gd name="T75" fmla="*/ 1544 h 1761"/>
                <a:gd name="T76" fmla="*/ 124 w 509"/>
                <a:gd name="T77" fmla="*/ 208 h 1761"/>
                <a:gd name="T78" fmla="*/ 130 w 509"/>
                <a:gd name="T79" fmla="*/ 194 h 1761"/>
                <a:gd name="T80" fmla="*/ 138 w 509"/>
                <a:gd name="T81" fmla="*/ 180 h 1761"/>
                <a:gd name="T82" fmla="*/ 140 w 509"/>
                <a:gd name="T83" fmla="*/ 157 h 1761"/>
                <a:gd name="T84" fmla="*/ 159 w 509"/>
                <a:gd name="T85" fmla="*/ 110 h 1761"/>
                <a:gd name="T86" fmla="*/ 178 w 509"/>
                <a:gd name="T87" fmla="*/ 86 h 1761"/>
                <a:gd name="T88" fmla="*/ 283 w 509"/>
                <a:gd name="T89" fmla="*/ 5 h 1761"/>
                <a:gd name="T90" fmla="*/ 334 w 509"/>
                <a:gd name="T91" fmla="*/ 18 h 1761"/>
                <a:gd name="T92" fmla="*/ 344 w 509"/>
                <a:gd name="T93" fmla="*/ 35 h 1761"/>
                <a:gd name="T94" fmla="*/ 365 w 509"/>
                <a:gd name="T95" fmla="*/ 60 h 1761"/>
                <a:gd name="T96" fmla="*/ 369 w 509"/>
                <a:gd name="T97" fmla="*/ 77 h 1761"/>
                <a:gd name="T98" fmla="*/ 377 w 509"/>
                <a:gd name="T99" fmla="*/ 252 h 1761"/>
                <a:gd name="T100" fmla="*/ 382 w 509"/>
                <a:gd name="T101" fmla="*/ 124 h 1761"/>
                <a:gd name="T102" fmla="*/ 387 w 509"/>
                <a:gd name="T103" fmla="*/ 142 h 1761"/>
                <a:gd name="T104" fmla="*/ 392 w 509"/>
                <a:gd name="T105" fmla="*/ 127 h 1761"/>
                <a:gd name="T106" fmla="*/ 404 w 509"/>
                <a:gd name="T107" fmla="*/ 151 h 1761"/>
                <a:gd name="T108" fmla="*/ 387 w 509"/>
                <a:gd name="T109" fmla="*/ 146 h 1761"/>
                <a:gd name="T110" fmla="*/ 417 w 509"/>
                <a:gd name="T111" fmla="*/ 195 h 1761"/>
                <a:gd name="T112" fmla="*/ 416 w 509"/>
                <a:gd name="T113" fmla="*/ 191 h 1761"/>
                <a:gd name="T114" fmla="*/ 429 w 509"/>
                <a:gd name="T115" fmla="*/ 236 h 1761"/>
                <a:gd name="T116" fmla="*/ 415 w 509"/>
                <a:gd name="T117" fmla="*/ 553 h 1761"/>
                <a:gd name="T118" fmla="*/ 436 w 509"/>
                <a:gd name="T119" fmla="*/ 836 h 1761"/>
                <a:gd name="T120" fmla="*/ 407 w 509"/>
                <a:gd name="T121" fmla="*/ 750 h 1761"/>
                <a:gd name="T122" fmla="*/ 414 w 509"/>
                <a:gd name="T123" fmla="*/ 554 h 1761"/>
                <a:gd name="T124" fmla="*/ 164 w 509"/>
                <a:gd name="T125" fmla="*/ 444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9" h="1761">
                  <a:moveTo>
                    <a:pt x="4" y="441"/>
                  </a:moveTo>
                  <a:cubicBezTo>
                    <a:pt x="6" y="446"/>
                    <a:pt x="14" y="451"/>
                    <a:pt x="18" y="457"/>
                  </a:cubicBezTo>
                  <a:cubicBezTo>
                    <a:pt x="20" y="461"/>
                    <a:pt x="21" y="467"/>
                    <a:pt x="24" y="472"/>
                  </a:cubicBezTo>
                  <a:cubicBezTo>
                    <a:pt x="37" y="495"/>
                    <a:pt x="66" y="524"/>
                    <a:pt x="89" y="542"/>
                  </a:cubicBezTo>
                  <a:cubicBezTo>
                    <a:pt x="100" y="551"/>
                    <a:pt x="113" y="560"/>
                    <a:pt x="127" y="571"/>
                  </a:cubicBezTo>
                  <a:cubicBezTo>
                    <a:pt x="132" y="575"/>
                    <a:pt x="139" y="581"/>
                    <a:pt x="146" y="586"/>
                  </a:cubicBezTo>
                  <a:cubicBezTo>
                    <a:pt x="155" y="592"/>
                    <a:pt x="163" y="597"/>
                    <a:pt x="164" y="601"/>
                  </a:cubicBezTo>
                  <a:cubicBezTo>
                    <a:pt x="164" y="607"/>
                    <a:pt x="153" y="616"/>
                    <a:pt x="149" y="621"/>
                  </a:cubicBezTo>
                  <a:cubicBezTo>
                    <a:pt x="145" y="626"/>
                    <a:pt x="140" y="635"/>
                    <a:pt x="135" y="644"/>
                  </a:cubicBezTo>
                  <a:cubicBezTo>
                    <a:pt x="133" y="647"/>
                    <a:pt x="131" y="652"/>
                    <a:pt x="129" y="656"/>
                  </a:cubicBezTo>
                  <a:cubicBezTo>
                    <a:pt x="123" y="664"/>
                    <a:pt x="117" y="665"/>
                    <a:pt x="124" y="674"/>
                  </a:cubicBezTo>
                  <a:cubicBezTo>
                    <a:pt x="110" y="704"/>
                    <a:pt x="94" y="742"/>
                    <a:pt x="91" y="786"/>
                  </a:cubicBezTo>
                  <a:cubicBezTo>
                    <a:pt x="87" y="834"/>
                    <a:pt x="89" y="885"/>
                    <a:pt x="94" y="933"/>
                  </a:cubicBezTo>
                  <a:cubicBezTo>
                    <a:pt x="98" y="933"/>
                    <a:pt x="101" y="934"/>
                    <a:pt x="106" y="935"/>
                  </a:cubicBezTo>
                  <a:cubicBezTo>
                    <a:pt x="109" y="935"/>
                    <a:pt x="115" y="934"/>
                    <a:pt x="117" y="936"/>
                  </a:cubicBezTo>
                  <a:cubicBezTo>
                    <a:pt x="120" y="938"/>
                    <a:pt x="124" y="956"/>
                    <a:pt x="126" y="965"/>
                  </a:cubicBezTo>
                  <a:cubicBezTo>
                    <a:pt x="134" y="994"/>
                    <a:pt x="145" y="1024"/>
                    <a:pt x="152" y="1052"/>
                  </a:cubicBezTo>
                  <a:cubicBezTo>
                    <a:pt x="158" y="1072"/>
                    <a:pt x="162" y="1092"/>
                    <a:pt x="167" y="1112"/>
                  </a:cubicBezTo>
                  <a:cubicBezTo>
                    <a:pt x="171" y="1127"/>
                    <a:pt x="175" y="1141"/>
                    <a:pt x="179" y="1156"/>
                  </a:cubicBezTo>
                  <a:cubicBezTo>
                    <a:pt x="181" y="1161"/>
                    <a:pt x="183" y="1167"/>
                    <a:pt x="183" y="1171"/>
                  </a:cubicBezTo>
                  <a:cubicBezTo>
                    <a:pt x="184" y="1180"/>
                    <a:pt x="180" y="1191"/>
                    <a:pt x="180" y="1200"/>
                  </a:cubicBezTo>
                  <a:cubicBezTo>
                    <a:pt x="180" y="1230"/>
                    <a:pt x="183" y="1258"/>
                    <a:pt x="190" y="1282"/>
                  </a:cubicBezTo>
                  <a:cubicBezTo>
                    <a:pt x="197" y="1305"/>
                    <a:pt x="208" y="1326"/>
                    <a:pt x="217" y="1347"/>
                  </a:cubicBezTo>
                  <a:cubicBezTo>
                    <a:pt x="230" y="1380"/>
                    <a:pt x="245" y="1411"/>
                    <a:pt x="259" y="1443"/>
                  </a:cubicBezTo>
                  <a:cubicBezTo>
                    <a:pt x="265" y="1457"/>
                    <a:pt x="275" y="1471"/>
                    <a:pt x="274" y="1489"/>
                  </a:cubicBezTo>
                  <a:cubicBezTo>
                    <a:pt x="274" y="1495"/>
                    <a:pt x="272" y="1501"/>
                    <a:pt x="272" y="1506"/>
                  </a:cubicBezTo>
                  <a:cubicBezTo>
                    <a:pt x="272" y="1512"/>
                    <a:pt x="275" y="1516"/>
                    <a:pt x="274" y="1521"/>
                  </a:cubicBezTo>
                  <a:cubicBezTo>
                    <a:pt x="274" y="1525"/>
                    <a:pt x="268" y="1528"/>
                    <a:pt x="265" y="1535"/>
                  </a:cubicBezTo>
                  <a:cubicBezTo>
                    <a:pt x="263" y="1540"/>
                    <a:pt x="264" y="1546"/>
                    <a:pt x="262" y="1551"/>
                  </a:cubicBezTo>
                  <a:cubicBezTo>
                    <a:pt x="261" y="1555"/>
                    <a:pt x="257" y="1559"/>
                    <a:pt x="255" y="1564"/>
                  </a:cubicBezTo>
                  <a:cubicBezTo>
                    <a:pt x="254" y="1568"/>
                    <a:pt x="254" y="1572"/>
                    <a:pt x="253" y="1575"/>
                  </a:cubicBezTo>
                  <a:cubicBezTo>
                    <a:pt x="251" y="1581"/>
                    <a:pt x="249" y="1586"/>
                    <a:pt x="246" y="1593"/>
                  </a:cubicBezTo>
                  <a:cubicBezTo>
                    <a:pt x="244" y="1598"/>
                    <a:pt x="243" y="1600"/>
                    <a:pt x="243" y="1602"/>
                  </a:cubicBezTo>
                  <a:cubicBezTo>
                    <a:pt x="244" y="1617"/>
                    <a:pt x="296" y="1627"/>
                    <a:pt x="317" y="1625"/>
                  </a:cubicBezTo>
                  <a:cubicBezTo>
                    <a:pt x="320" y="1624"/>
                    <a:pt x="329" y="1622"/>
                    <a:pt x="330" y="1620"/>
                  </a:cubicBezTo>
                  <a:cubicBezTo>
                    <a:pt x="332" y="1616"/>
                    <a:pt x="330" y="1611"/>
                    <a:pt x="330" y="1606"/>
                  </a:cubicBezTo>
                  <a:cubicBezTo>
                    <a:pt x="331" y="1598"/>
                    <a:pt x="333" y="1592"/>
                    <a:pt x="332" y="1587"/>
                  </a:cubicBezTo>
                  <a:cubicBezTo>
                    <a:pt x="331" y="1579"/>
                    <a:pt x="324" y="1576"/>
                    <a:pt x="323" y="1571"/>
                  </a:cubicBezTo>
                  <a:cubicBezTo>
                    <a:pt x="321" y="1565"/>
                    <a:pt x="325" y="1555"/>
                    <a:pt x="325" y="1546"/>
                  </a:cubicBezTo>
                  <a:cubicBezTo>
                    <a:pt x="324" y="1538"/>
                    <a:pt x="319" y="1532"/>
                    <a:pt x="319" y="1527"/>
                  </a:cubicBezTo>
                  <a:cubicBezTo>
                    <a:pt x="319" y="1520"/>
                    <a:pt x="325" y="1513"/>
                    <a:pt x="325" y="1506"/>
                  </a:cubicBezTo>
                  <a:cubicBezTo>
                    <a:pt x="325" y="1493"/>
                    <a:pt x="316" y="1487"/>
                    <a:pt x="312" y="1477"/>
                  </a:cubicBezTo>
                  <a:cubicBezTo>
                    <a:pt x="310" y="1470"/>
                    <a:pt x="310" y="1460"/>
                    <a:pt x="309" y="1450"/>
                  </a:cubicBezTo>
                  <a:cubicBezTo>
                    <a:pt x="306" y="1426"/>
                    <a:pt x="302" y="1396"/>
                    <a:pt x="299" y="1369"/>
                  </a:cubicBezTo>
                  <a:cubicBezTo>
                    <a:pt x="296" y="1332"/>
                    <a:pt x="298" y="1293"/>
                    <a:pt x="291" y="1256"/>
                  </a:cubicBezTo>
                  <a:cubicBezTo>
                    <a:pt x="287" y="1233"/>
                    <a:pt x="276" y="1209"/>
                    <a:pt x="266" y="1189"/>
                  </a:cubicBezTo>
                  <a:cubicBezTo>
                    <a:pt x="262" y="1181"/>
                    <a:pt x="257" y="1173"/>
                    <a:pt x="256" y="1168"/>
                  </a:cubicBezTo>
                  <a:cubicBezTo>
                    <a:pt x="255" y="1160"/>
                    <a:pt x="257" y="1151"/>
                    <a:pt x="258" y="1142"/>
                  </a:cubicBezTo>
                  <a:cubicBezTo>
                    <a:pt x="264" y="1084"/>
                    <a:pt x="244" y="1025"/>
                    <a:pt x="250" y="966"/>
                  </a:cubicBezTo>
                  <a:cubicBezTo>
                    <a:pt x="255" y="966"/>
                    <a:pt x="259" y="968"/>
                    <a:pt x="264" y="969"/>
                  </a:cubicBezTo>
                  <a:cubicBezTo>
                    <a:pt x="269" y="970"/>
                    <a:pt x="277" y="970"/>
                    <a:pt x="279" y="972"/>
                  </a:cubicBezTo>
                  <a:cubicBezTo>
                    <a:pt x="282" y="974"/>
                    <a:pt x="285" y="993"/>
                    <a:pt x="288" y="1003"/>
                  </a:cubicBezTo>
                  <a:cubicBezTo>
                    <a:pt x="296" y="1034"/>
                    <a:pt x="301" y="1070"/>
                    <a:pt x="303" y="1105"/>
                  </a:cubicBezTo>
                  <a:cubicBezTo>
                    <a:pt x="306" y="1144"/>
                    <a:pt x="309" y="1177"/>
                    <a:pt x="319" y="1208"/>
                  </a:cubicBezTo>
                  <a:cubicBezTo>
                    <a:pt x="323" y="1218"/>
                    <a:pt x="328" y="1227"/>
                    <a:pt x="329" y="1237"/>
                  </a:cubicBezTo>
                  <a:cubicBezTo>
                    <a:pt x="331" y="1254"/>
                    <a:pt x="327" y="1273"/>
                    <a:pt x="327" y="1292"/>
                  </a:cubicBezTo>
                  <a:cubicBezTo>
                    <a:pt x="324" y="1358"/>
                    <a:pt x="344" y="1406"/>
                    <a:pt x="356" y="1458"/>
                  </a:cubicBezTo>
                  <a:cubicBezTo>
                    <a:pt x="361" y="1477"/>
                    <a:pt x="365" y="1497"/>
                    <a:pt x="369" y="1516"/>
                  </a:cubicBezTo>
                  <a:cubicBezTo>
                    <a:pt x="373" y="1536"/>
                    <a:pt x="380" y="1555"/>
                    <a:pt x="381" y="1573"/>
                  </a:cubicBezTo>
                  <a:cubicBezTo>
                    <a:pt x="382" y="1581"/>
                    <a:pt x="382" y="1588"/>
                    <a:pt x="382" y="1593"/>
                  </a:cubicBezTo>
                  <a:cubicBezTo>
                    <a:pt x="382" y="1599"/>
                    <a:pt x="377" y="1605"/>
                    <a:pt x="378" y="1611"/>
                  </a:cubicBezTo>
                  <a:cubicBezTo>
                    <a:pt x="378" y="1618"/>
                    <a:pt x="383" y="1622"/>
                    <a:pt x="384" y="1627"/>
                  </a:cubicBezTo>
                  <a:cubicBezTo>
                    <a:pt x="384" y="1631"/>
                    <a:pt x="383" y="1636"/>
                    <a:pt x="382" y="1640"/>
                  </a:cubicBezTo>
                  <a:cubicBezTo>
                    <a:pt x="379" y="1647"/>
                    <a:pt x="375" y="1652"/>
                    <a:pt x="375" y="1663"/>
                  </a:cubicBezTo>
                  <a:cubicBezTo>
                    <a:pt x="375" y="1667"/>
                    <a:pt x="378" y="1672"/>
                    <a:pt x="377" y="1677"/>
                  </a:cubicBezTo>
                  <a:cubicBezTo>
                    <a:pt x="377" y="1682"/>
                    <a:pt x="374" y="1689"/>
                    <a:pt x="372" y="1693"/>
                  </a:cubicBezTo>
                  <a:cubicBezTo>
                    <a:pt x="370" y="1698"/>
                    <a:pt x="365" y="1701"/>
                    <a:pt x="364" y="1705"/>
                  </a:cubicBezTo>
                  <a:cubicBezTo>
                    <a:pt x="363" y="1711"/>
                    <a:pt x="365" y="1717"/>
                    <a:pt x="365" y="1722"/>
                  </a:cubicBezTo>
                  <a:cubicBezTo>
                    <a:pt x="365" y="1729"/>
                    <a:pt x="362" y="1734"/>
                    <a:pt x="363" y="1738"/>
                  </a:cubicBezTo>
                  <a:cubicBezTo>
                    <a:pt x="368" y="1761"/>
                    <a:pt x="421" y="1757"/>
                    <a:pt x="441" y="1746"/>
                  </a:cubicBezTo>
                  <a:cubicBezTo>
                    <a:pt x="454" y="1738"/>
                    <a:pt x="457" y="1726"/>
                    <a:pt x="451" y="1709"/>
                  </a:cubicBezTo>
                  <a:cubicBezTo>
                    <a:pt x="449" y="1704"/>
                    <a:pt x="444" y="1698"/>
                    <a:pt x="444" y="1693"/>
                  </a:cubicBezTo>
                  <a:cubicBezTo>
                    <a:pt x="444" y="1689"/>
                    <a:pt x="446" y="1685"/>
                    <a:pt x="446" y="1681"/>
                  </a:cubicBezTo>
                  <a:cubicBezTo>
                    <a:pt x="446" y="1675"/>
                    <a:pt x="442" y="1669"/>
                    <a:pt x="440" y="1663"/>
                  </a:cubicBezTo>
                  <a:cubicBezTo>
                    <a:pt x="438" y="1655"/>
                    <a:pt x="440" y="1644"/>
                    <a:pt x="437" y="1635"/>
                  </a:cubicBezTo>
                  <a:cubicBezTo>
                    <a:pt x="436" y="1631"/>
                    <a:pt x="432" y="1626"/>
                    <a:pt x="432" y="1622"/>
                  </a:cubicBezTo>
                  <a:cubicBezTo>
                    <a:pt x="431" y="1618"/>
                    <a:pt x="434" y="1611"/>
                    <a:pt x="434" y="1607"/>
                  </a:cubicBezTo>
                  <a:cubicBezTo>
                    <a:pt x="433" y="1597"/>
                    <a:pt x="424" y="1587"/>
                    <a:pt x="423" y="1579"/>
                  </a:cubicBezTo>
                  <a:cubicBezTo>
                    <a:pt x="421" y="1562"/>
                    <a:pt x="424" y="1542"/>
                    <a:pt x="425" y="1524"/>
                  </a:cubicBezTo>
                  <a:cubicBezTo>
                    <a:pt x="428" y="1472"/>
                    <a:pt x="434" y="1415"/>
                    <a:pt x="434" y="1362"/>
                  </a:cubicBezTo>
                  <a:cubicBezTo>
                    <a:pt x="435" y="1315"/>
                    <a:pt x="426" y="1276"/>
                    <a:pt x="412" y="1242"/>
                  </a:cubicBezTo>
                  <a:cubicBezTo>
                    <a:pt x="407" y="1232"/>
                    <a:pt x="399" y="1221"/>
                    <a:pt x="397" y="1209"/>
                  </a:cubicBezTo>
                  <a:cubicBezTo>
                    <a:pt x="394" y="1192"/>
                    <a:pt x="400" y="1174"/>
                    <a:pt x="401" y="1159"/>
                  </a:cubicBezTo>
                  <a:cubicBezTo>
                    <a:pt x="404" y="1123"/>
                    <a:pt x="405" y="1084"/>
                    <a:pt x="409" y="1046"/>
                  </a:cubicBezTo>
                  <a:cubicBezTo>
                    <a:pt x="412" y="1018"/>
                    <a:pt x="416" y="991"/>
                    <a:pt x="418" y="965"/>
                  </a:cubicBezTo>
                  <a:cubicBezTo>
                    <a:pt x="425" y="964"/>
                    <a:pt x="429" y="959"/>
                    <a:pt x="431" y="953"/>
                  </a:cubicBezTo>
                  <a:cubicBezTo>
                    <a:pt x="435" y="952"/>
                    <a:pt x="433" y="960"/>
                    <a:pt x="437" y="957"/>
                  </a:cubicBezTo>
                  <a:cubicBezTo>
                    <a:pt x="442" y="949"/>
                    <a:pt x="434" y="938"/>
                    <a:pt x="436" y="930"/>
                  </a:cubicBezTo>
                  <a:cubicBezTo>
                    <a:pt x="437" y="925"/>
                    <a:pt x="445" y="922"/>
                    <a:pt x="449" y="918"/>
                  </a:cubicBezTo>
                  <a:cubicBezTo>
                    <a:pt x="455" y="911"/>
                    <a:pt x="460" y="902"/>
                    <a:pt x="466" y="897"/>
                  </a:cubicBezTo>
                  <a:cubicBezTo>
                    <a:pt x="467" y="910"/>
                    <a:pt x="458" y="921"/>
                    <a:pt x="458" y="931"/>
                  </a:cubicBezTo>
                  <a:cubicBezTo>
                    <a:pt x="457" y="936"/>
                    <a:pt x="458" y="938"/>
                    <a:pt x="461" y="944"/>
                  </a:cubicBezTo>
                  <a:cubicBezTo>
                    <a:pt x="471" y="939"/>
                    <a:pt x="473" y="926"/>
                    <a:pt x="478" y="914"/>
                  </a:cubicBezTo>
                  <a:cubicBezTo>
                    <a:pt x="479" y="910"/>
                    <a:pt x="482" y="907"/>
                    <a:pt x="483" y="904"/>
                  </a:cubicBezTo>
                  <a:cubicBezTo>
                    <a:pt x="484" y="899"/>
                    <a:pt x="483" y="890"/>
                    <a:pt x="484" y="884"/>
                  </a:cubicBezTo>
                  <a:cubicBezTo>
                    <a:pt x="485" y="877"/>
                    <a:pt x="487" y="871"/>
                    <a:pt x="487" y="866"/>
                  </a:cubicBezTo>
                  <a:cubicBezTo>
                    <a:pt x="488" y="853"/>
                    <a:pt x="484" y="840"/>
                    <a:pt x="483" y="826"/>
                  </a:cubicBezTo>
                  <a:cubicBezTo>
                    <a:pt x="483" y="820"/>
                    <a:pt x="484" y="813"/>
                    <a:pt x="483" y="806"/>
                  </a:cubicBezTo>
                  <a:cubicBezTo>
                    <a:pt x="483" y="795"/>
                    <a:pt x="479" y="781"/>
                    <a:pt x="482" y="767"/>
                  </a:cubicBezTo>
                  <a:cubicBezTo>
                    <a:pt x="482" y="763"/>
                    <a:pt x="484" y="761"/>
                    <a:pt x="485" y="758"/>
                  </a:cubicBezTo>
                  <a:cubicBezTo>
                    <a:pt x="485" y="753"/>
                    <a:pt x="484" y="748"/>
                    <a:pt x="485" y="744"/>
                  </a:cubicBezTo>
                  <a:cubicBezTo>
                    <a:pt x="491" y="678"/>
                    <a:pt x="509" y="619"/>
                    <a:pt x="495" y="552"/>
                  </a:cubicBezTo>
                  <a:cubicBezTo>
                    <a:pt x="494" y="544"/>
                    <a:pt x="490" y="537"/>
                    <a:pt x="489" y="529"/>
                  </a:cubicBezTo>
                  <a:cubicBezTo>
                    <a:pt x="486" y="519"/>
                    <a:pt x="488" y="508"/>
                    <a:pt x="488" y="497"/>
                  </a:cubicBezTo>
                  <a:cubicBezTo>
                    <a:pt x="486" y="465"/>
                    <a:pt x="476" y="430"/>
                    <a:pt x="475" y="397"/>
                  </a:cubicBezTo>
                  <a:cubicBezTo>
                    <a:pt x="474" y="383"/>
                    <a:pt x="474" y="367"/>
                    <a:pt x="475" y="353"/>
                  </a:cubicBezTo>
                  <a:cubicBezTo>
                    <a:pt x="476" y="346"/>
                    <a:pt x="479" y="339"/>
                    <a:pt x="479" y="332"/>
                  </a:cubicBezTo>
                  <a:cubicBezTo>
                    <a:pt x="481" y="301"/>
                    <a:pt x="467" y="275"/>
                    <a:pt x="453" y="263"/>
                  </a:cubicBezTo>
                  <a:cubicBezTo>
                    <a:pt x="455" y="260"/>
                    <a:pt x="457" y="255"/>
                    <a:pt x="456" y="252"/>
                  </a:cubicBezTo>
                  <a:cubicBezTo>
                    <a:pt x="451" y="252"/>
                    <a:pt x="451" y="257"/>
                    <a:pt x="448" y="259"/>
                  </a:cubicBezTo>
                  <a:cubicBezTo>
                    <a:pt x="446" y="257"/>
                    <a:pt x="445" y="253"/>
                    <a:pt x="443" y="251"/>
                  </a:cubicBezTo>
                  <a:cubicBezTo>
                    <a:pt x="440" y="248"/>
                    <a:pt x="436" y="247"/>
                    <a:pt x="435" y="243"/>
                  </a:cubicBezTo>
                  <a:cubicBezTo>
                    <a:pt x="435" y="235"/>
                    <a:pt x="442" y="233"/>
                    <a:pt x="439" y="224"/>
                  </a:cubicBezTo>
                  <a:cubicBezTo>
                    <a:pt x="437" y="219"/>
                    <a:pt x="431" y="217"/>
                    <a:pt x="427" y="214"/>
                  </a:cubicBezTo>
                  <a:cubicBezTo>
                    <a:pt x="432" y="195"/>
                    <a:pt x="421" y="178"/>
                    <a:pt x="408" y="171"/>
                  </a:cubicBezTo>
                  <a:cubicBezTo>
                    <a:pt x="409" y="166"/>
                    <a:pt x="413" y="164"/>
                    <a:pt x="413" y="158"/>
                  </a:cubicBezTo>
                  <a:cubicBezTo>
                    <a:pt x="410" y="149"/>
                    <a:pt x="400" y="147"/>
                    <a:pt x="395" y="139"/>
                  </a:cubicBezTo>
                  <a:cubicBezTo>
                    <a:pt x="396" y="129"/>
                    <a:pt x="400" y="117"/>
                    <a:pt x="393" y="110"/>
                  </a:cubicBezTo>
                  <a:cubicBezTo>
                    <a:pt x="389" y="107"/>
                    <a:pt x="384" y="106"/>
                    <a:pt x="382" y="101"/>
                  </a:cubicBezTo>
                  <a:cubicBezTo>
                    <a:pt x="382" y="85"/>
                    <a:pt x="376" y="74"/>
                    <a:pt x="369" y="64"/>
                  </a:cubicBezTo>
                  <a:cubicBezTo>
                    <a:pt x="369" y="59"/>
                    <a:pt x="367" y="57"/>
                    <a:pt x="365" y="55"/>
                  </a:cubicBezTo>
                  <a:cubicBezTo>
                    <a:pt x="363" y="54"/>
                    <a:pt x="361" y="54"/>
                    <a:pt x="360" y="53"/>
                  </a:cubicBezTo>
                  <a:cubicBezTo>
                    <a:pt x="361" y="42"/>
                    <a:pt x="351" y="42"/>
                    <a:pt x="348" y="34"/>
                  </a:cubicBezTo>
                  <a:cubicBezTo>
                    <a:pt x="345" y="32"/>
                    <a:pt x="341" y="30"/>
                    <a:pt x="337" y="28"/>
                  </a:cubicBezTo>
                  <a:cubicBezTo>
                    <a:pt x="338" y="24"/>
                    <a:pt x="340" y="20"/>
                    <a:pt x="339" y="15"/>
                  </a:cubicBezTo>
                  <a:cubicBezTo>
                    <a:pt x="331" y="11"/>
                    <a:pt x="320" y="7"/>
                    <a:pt x="308" y="10"/>
                  </a:cubicBezTo>
                  <a:cubicBezTo>
                    <a:pt x="304" y="6"/>
                    <a:pt x="297" y="1"/>
                    <a:pt x="290" y="5"/>
                  </a:cubicBezTo>
                  <a:cubicBezTo>
                    <a:pt x="288" y="4"/>
                    <a:pt x="287" y="2"/>
                    <a:pt x="285" y="1"/>
                  </a:cubicBezTo>
                  <a:cubicBezTo>
                    <a:pt x="283" y="1"/>
                    <a:pt x="281" y="2"/>
                    <a:pt x="279" y="3"/>
                  </a:cubicBezTo>
                  <a:cubicBezTo>
                    <a:pt x="274" y="0"/>
                    <a:pt x="267" y="0"/>
                    <a:pt x="264" y="4"/>
                  </a:cubicBezTo>
                  <a:cubicBezTo>
                    <a:pt x="261" y="4"/>
                    <a:pt x="259" y="4"/>
                    <a:pt x="256" y="5"/>
                  </a:cubicBezTo>
                  <a:cubicBezTo>
                    <a:pt x="254" y="4"/>
                    <a:pt x="251" y="4"/>
                    <a:pt x="249" y="3"/>
                  </a:cubicBezTo>
                  <a:cubicBezTo>
                    <a:pt x="247" y="4"/>
                    <a:pt x="246" y="4"/>
                    <a:pt x="245" y="5"/>
                  </a:cubicBezTo>
                  <a:cubicBezTo>
                    <a:pt x="243" y="5"/>
                    <a:pt x="243" y="3"/>
                    <a:pt x="241" y="3"/>
                  </a:cubicBezTo>
                  <a:cubicBezTo>
                    <a:pt x="228" y="5"/>
                    <a:pt x="220" y="12"/>
                    <a:pt x="213" y="18"/>
                  </a:cubicBezTo>
                  <a:cubicBezTo>
                    <a:pt x="211" y="18"/>
                    <a:pt x="210" y="18"/>
                    <a:pt x="209" y="19"/>
                  </a:cubicBezTo>
                  <a:cubicBezTo>
                    <a:pt x="202" y="24"/>
                    <a:pt x="195" y="29"/>
                    <a:pt x="196" y="42"/>
                  </a:cubicBezTo>
                  <a:cubicBezTo>
                    <a:pt x="195" y="46"/>
                    <a:pt x="193" y="50"/>
                    <a:pt x="191" y="53"/>
                  </a:cubicBezTo>
                  <a:cubicBezTo>
                    <a:pt x="184" y="59"/>
                    <a:pt x="178" y="69"/>
                    <a:pt x="179" y="82"/>
                  </a:cubicBezTo>
                  <a:cubicBezTo>
                    <a:pt x="170" y="85"/>
                    <a:pt x="164" y="91"/>
                    <a:pt x="160" y="99"/>
                  </a:cubicBezTo>
                  <a:cubicBezTo>
                    <a:pt x="159" y="102"/>
                    <a:pt x="155" y="103"/>
                    <a:pt x="152" y="105"/>
                  </a:cubicBezTo>
                  <a:cubicBezTo>
                    <a:pt x="144" y="111"/>
                    <a:pt x="156" y="130"/>
                    <a:pt x="143" y="130"/>
                  </a:cubicBezTo>
                  <a:cubicBezTo>
                    <a:pt x="140" y="129"/>
                    <a:pt x="139" y="127"/>
                    <a:pt x="138" y="125"/>
                  </a:cubicBezTo>
                  <a:cubicBezTo>
                    <a:pt x="138" y="123"/>
                    <a:pt x="141" y="123"/>
                    <a:pt x="139" y="121"/>
                  </a:cubicBezTo>
                  <a:cubicBezTo>
                    <a:pt x="128" y="121"/>
                    <a:pt x="133" y="139"/>
                    <a:pt x="144" y="137"/>
                  </a:cubicBezTo>
                  <a:cubicBezTo>
                    <a:pt x="144" y="139"/>
                    <a:pt x="143" y="139"/>
                    <a:pt x="142" y="141"/>
                  </a:cubicBezTo>
                  <a:cubicBezTo>
                    <a:pt x="136" y="145"/>
                    <a:pt x="135" y="154"/>
                    <a:pt x="134" y="163"/>
                  </a:cubicBezTo>
                  <a:cubicBezTo>
                    <a:pt x="132" y="166"/>
                    <a:pt x="131" y="169"/>
                    <a:pt x="130" y="172"/>
                  </a:cubicBezTo>
                  <a:cubicBezTo>
                    <a:pt x="129" y="174"/>
                    <a:pt x="127" y="175"/>
                    <a:pt x="126" y="177"/>
                  </a:cubicBezTo>
                  <a:cubicBezTo>
                    <a:pt x="118" y="177"/>
                    <a:pt x="113" y="179"/>
                    <a:pt x="112" y="185"/>
                  </a:cubicBezTo>
                  <a:cubicBezTo>
                    <a:pt x="112" y="191"/>
                    <a:pt x="114" y="195"/>
                    <a:pt x="116" y="199"/>
                  </a:cubicBezTo>
                  <a:cubicBezTo>
                    <a:pt x="116" y="202"/>
                    <a:pt x="116" y="204"/>
                    <a:pt x="115" y="206"/>
                  </a:cubicBezTo>
                  <a:cubicBezTo>
                    <a:pt x="112" y="210"/>
                    <a:pt x="106" y="211"/>
                    <a:pt x="104" y="216"/>
                  </a:cubicBezTo>
                  <a:cubicBezTo>
                    <a:pt x="102" y="222"/>
                    <a:pt x="106" y="225"/>
                    <a:pt x="108" y="228"/>
                  </a:cubicBezTo>
                  <a:cubicBezTo>
                    <a:pt x="107" y="229"/>
                    <a:pt x="103" y="227"/>
                    <a:pt x="101" y="228"/>
                  </a:cubicBezTo>
                  <a:cubicBezTo>
                    <a:pt x="101" y="232"/>
                    <a:pt x="111" y="233"/>
                    <a:pt x="115" y="232"/>
                  </a:cubicBezTo>
                  <a:cubicBezTo>
                    <a:pt x="114" y="226"/>
                    <a:pt x="110" y="222"/>
                    <a:pt x="108" y="218"/>
                  </a:cubicBezTo>
                  <a:cubicBezTo>
                    <a:pt x="111" y="216"/>
                    <a:pt x="115" y="215"/>
                    <a:pt x="118" y="212"/>
                  </a:cubicBezTo>
                  <a:cubicBezTo>
                    <a:pt x="119" y="217"/>
                    <a:pt x="121" y="220"/>
                    <a:pt x="122" y="224"/>
                  </a:cubicBezTo>
                  <a:cubicBezTo>
                    <a:pt x="119" y="227"/>
                    <a:pt x="118" y="233"/>
                    <a:pt x="116" y="237"/>
                  </a:cubicBezTo>
                  <a:cubicBezTo>
                    <a:pt x="117" y="241"/>
                    <a:pt x="118" y="244"/>
                    <a:pt x="117" y="249"/>
                  </a:cubicBezTo>
                  <a:cubicBezTo>
                    <a:pt x="114" y="254"/>
                    <a:pt x="112" y="260"/>
                    <a:pt x="110" y="266"/>
                  </a:cubicBezTo>
                  <a:cubicBezTo>
                    <a:pt x="105" y="267"/>
                    <a:pt x="101" y="264"/>
                    <a:pt x="98" y="262"/>
                  </a:cubicBezTo>
                  <a:cubicBezTo>
                    <a:pt x="97" y="260"/>
                    <a:pt x="98" y="256"/>
                    <a:pt x="96" y="255"/>
                  </a:cubicBezTo>
                  <a:cubicBezTo>
                    <a:pt x="86" y="263"/>
                    <a:pt x="99" y="281"/>
                    <a:pt x="109" y="273"/>
                  </a:cubicBezTo>
                  <a:cubicBezTo>
                    <a:pt x="109" y="277"/>
                    <a:pt x="110" y="280"/>
                    <a:pt x="111" y="283"/>
                  </a:cubicBezTo>
                  <a:cubicBezTo>
                    <a:pt x="96" y="298"/>
                    <a:pt x="84" y="319"/>
                    <a:pt x="71" y="335"/>
                  </a:cubicBezTo>
                  <a:cubicBezTo>
                    <a:pt x="57" y="353"/>
                    <a:pt x="41" y="370"/>
                    <a:pt x="24" y="387"/>
                  </a:cubicBezTo>
                  <a:cubicBezTo>
                    <a:pt x="19" y="393"/>
                    <a:pt x="11" y="398"/>
                    <a:pt x="7" y="403"/>
                  </a:cubicBezTo>
                  <a:cubicBezTo>
                    <a:pt x="4" y="407"/>
                    <a:pt x="0" y="418"/>
                    <a:pt x="0" y="421"/>
                  </a:cubicBezTo>
                  <a:cubicBezTo>
                    <a:pt x="0" y="426"/>
                    <a:pt x="2" y="437"/>
                    <a:pt x="4" y="441"/>
                  </a:cubicBezTo>
                  <a:close/>
                  <a:moveTo>
                    <a:pt x="103" y="270"/>
                  </a:moveTo>
                  <a:cubicBezTo>
                    <a:pt x="102" y="270"/>
                    <a:pt x="100" y="270"/>
                    <a:pt x="100" y="268"/>
                  </a:cubicBezTo>
                  <a:cubicBezTo>
                    <a:pt x="102" y="268"/>
                    <a:pt x="103" y="269"/>
                    <a:pt x="103" y="270"/>
                  </a:cubicBezTo>
                  <a:close/>
                  <a:moveTo>
                    <a:pt x="430" y="1626"/>
                  </a:moveTo>
                  <a:cubicBezTo>
                    <a:pt x="435" y="1630"/>
                    <a:pt x="437" y="1643"/>
                    <a:pt x="434" y="1652"/>
                  </a:cubicBezTo>
                  <a:cubicBezTo>
                    <a:pt x="436" y="1642"/>
                    <a:pt x="424" y="1634"/>
                    <a:pt x="430" y="1626"/>
                  </a:cubicBezTo>
                  <a:close/>
                  <a:moveTo>
                    <a:pt x="330" y="1592"/>
                  </a:moveTo>
                  <a:cubicBezTo>
                    <a:pt x="332" y="1596"/>
                    <a:pt x="330" y="1601"/>
                    <a:pt x="327" y="1604"/>
                  </a:cubicBezTo>
                  <a:cubicBezTo>
                    <a:pt x="325" y="1600"/>
                    <a:pt x="330" y="1596"/>
                    <a:pt x="330" y="1592"/>
                  </a:cubicBezTo>
                  <a:close/>
                  <a:moveTo>
                    <a:pt x="321" y="1546"/>
                  </a:moveTo>
                  <a:cubicBezTo>
                    <a:pt x="322" y="1549"/>
                    <a:pt x="322" y="1553"/>
                    <a:pt x="320" y="1555"/>
                  </a:cubicBezTo>
                  <a:cubicBezTo>
                    <a:pt x="320" y="1552"/>
                    <a:pt x="318" y="1547"/>
                    <a:pt x="321" y="1546"/>
                  </a:cubicBezTo>
                  <a:close/>
                  <a:moveTo>
                    <a:pt x="261" y="1562"/>
                  </a:moveTo>
                  <a:cubicBezTo>
                    <a:pt x="260" y="1565"/>
                    <a:pt x="260" y="1568"/>
                    <a:pt x="258" y="1569"/>
                  </a:cubicBezTo>
                  <a:cubicBezTo>
                    <a:pt x="258" y="1568"/>
                    <a:pt x="257" y="1564"/>
                    <a:pt x="259" y="1563"/>
                  </a:cubicBezTo>
                  <a:cubicBezTo>
                    <a:pt x="259" y="1564"/>
                    <a:pt x="260" y="1565"/>
                    <a:pt x="260" y="1563"/>
                  </a:cubicBezTo>
                  <a:cubicBezTo>
                    <a:pt x="260" y="1563"/>
                    <a:pt x="260" y="1562"/>
                    <a:pt x="261" y="1562"/>
                  </a:cubicBezTo>
                  <a:close/>
                  <a:moveTo>
                    <a:pt x="272" y="1535"/>
                  </a:moveTo>
                  <a:cubicBezTo>
                    <a:pt x="269" y="1536"/>
                    <a:pt x="270" y="1542"/>
                    <a:pt x="267" y="1544"/>
                  </a:cubicBezTo>
                  <a:cubicBezTo>
                    <a:pt x="266" y="1539"/>
                    <a:pt x="269" y="1532"/>
                    <a:pt x="272" y="1535"/>
                  </a:cubicBezTo>
                  <a:close/>
                  <a:moveTo>
                    <a:pt x="125" y="211"/>
                  </a:moveTo>
                  <a:cubicBezTo>
                    <a:pt x="126" y="213"/>
                    <a:pt x="127" y="215"/>
                    <a:pt x="127" y="217"/>
                  </a:cubicBezTo>
                  <a:cubicBezTo>
                    <a:pt x="125" y="217"/>
                    <a:pt x="124" y="213"/>
                    <a:pt x="125" y="211"/>
                  </a:cubicBezTo>
                  <a:close/>
                  <a:moveTo>
                    <a:pt x="124" y="208"/>
                  </a:moveTo>
                  <a:cubicBezTo>
                    <a:pt x="124" y="207"/>
                    <a:pt x="124" y="206"/>
                    <a:pt x="125" y="206"/>
                  </a:cubicBezTo>
                  <a:cubicBezTo>
                    <a:pt x="125" y="207"/>
                    <a:pt x="125" y="207"/>
                    <a:pt x="125" y="207"/>
                  </a:cubicBezTo>
                  <a:cubicBezTo>
                    <a:pt x="124" y="207"/>
                    <a:pt x="124" y="207"/>
                    <a:pt x="124" y="208"/>
                  </a:cubicBezTo>
                  <a:close/>
                  <a:moveTo>
                    <a:pt x="136" y="172"/>
                  </a:moveTo>
                  <a:cubicBezTo>
                    <a:pt x="134" y="178"/>
                    <a:pt x="130" y="184"/>
                    <a:pt x="130" y="194"/>
                  </a:cubicBezTo>
                  <a:cubicBezTo>
                    <a:pt x="128" y="197"/>
                    <a:pt x="126" y="200"/>
                    <a:pt x="121" y="202"/>
                  </a:cubicBezTo>
                  <a:cubicBezTo>
                    <a:pt x="120" y="197"/>
                    <a:pt x="117" y="193"/>
                    <a:pt x="116" y="188"/>
                  </a:cubicBezTo>
                  <a:cubicBezTo>
                    <a:pt x="121" y="181"/>
                    <a:pt x="134" y="183"/>
                    <a:pt x="135" y="172"/>
                  </a:cubicBezTo>
                  <a:cubicBezTo>
                    <a:pt x="135" y="172"/>
                    <a:pt x="136" y="172"/>
                    <a:pt x="136" y="172"/>
                  </a:cubicBezTo>
                  <a:close/>
                  <a:moveTo>
                    <a:pt x="138" y="180"/>
                  </a:moveTo>
                  <a:cubicBezTo>
                    <a:pt x="139" y="184"/>
                    <a:pt x="139" y="190"/>
                    <a:pt x="134" y="190"/>
                  </a:cubicBezTo>
                  <a:cubicBezTo>
                    <a:pt x="134" y="186"/>
                    <a:pt x="135" y="181"/>
                    <a:pt x="138" y="180"/>
                  </a:cubicBezTo>
                  <a:close/>
                  <a:moveTo>
                    <a:pt x="141" y="159"/>
                  </a:moveTo>
                  <a:cubicBezTo>
                    <a:pt x="140" y="159"/>
                    <a:pt x="140" y="160"/>
                    <a:pt x="139" y="160"/>
                  </a:cubicBezTo>
                  <a:cubicBezTo>
                    <a:pt x="139" y="159"/>
                    <a:pt x="138" y="157"/>
                    <a:pt x="140" y="157"/>
                  </a:cubicBezTo>
                  <a:cubicBezTo>
                    <a:pt x="139" y="158"/>
                    <a:pt x="141" y="158"/>
                    <a:pt x="141" y="159"/>
                  </a:cubicBezTo>
                  <a:close/>
                  <a:moveTo>
                    <a:pt x="144" y="163"/>
                  </a:moveTo>
                  <a:cubicBezTo>
                    <a:pt x="144" y="165"/>
                    <a:pt x="144" y="162"/>
                    <a:pt x="144" y="163"/>
                  </a:cubicBezTo>
                  <a:close/>
                  <a:moveTo>
                    <a:pt x="156" y="129"/>
                  </a:moveTo>
                  <a:cubicBezTo>
                    <a:pt x="156" y="122"/>
                    <a:pt x="152" y="111"/>
                    <a:pt x="159" y="110"/>
                  </a:cubicBezTo>
                  <a:cubicBezTo>
                    <a:pt x="160" y="117"/>
                    <a:pt x="163" y="127"/>
                    <a:pt x="156" y="129"/>
                  </a:cubicBezTo>
                  <a:close/>
                  <a:moveTo>
                    <a:pt x="174" y="91"/>
                  </a:moveTo>
                  <a:cubicBezTo>
                    <a:pt x="173" y="93"/>
                    <a:pt x="170" y="95"/>
                    <a:pt x="169" y="95"/>
                  </a:cubicBezTo>
                  <a:cubicBezTo>
                    <a:pt x="170" y="93"/>
                    <a:pt x="172" y="92"/>
                    <a:pt x="174" y="91"/>
                  </a:cubicBezTo>
                  <a:close/>
                  <a:moveTo>
                    <a:pt x="178" y="86"/>
                  </a:moveTo>
                  <a:cubicBezTo>
                    <a:pt x="178" y="87"/>
                    <a:pt x="177" y="87"/>
                    <a:pt x="176" y="87"/>
                  </a:cubicBezTo>
                  <a:cubicBezTo>
                    <a:pt x="176" y="86"/>
                    <a:pt x="177" y="86"/>
                    <a:pt x="178" y="86"/>
                  </a:cubicBezTo>
                  <a:close/>
                  <a:moveTo>
                    <a:pt x="284" y="6"/>
                  </a:moveTo>
                  <a:cubicBezTo>
                    <a:pt x="284" y="6"/>
                    <a:pt x="283" y="5"/>
                    <a:pt x="283" y="5"/>
                  </a:cubicBezTo>
                  <a:cubicBezTo>
                    <a:pt x="283" y="5"/>
                    <a:pt x="283" y="5"/>
                    <a:pt x="283" y="5"/>
                  </a:cubicBezTo>
                  <a:cubicBezTo>
                    <a:pt x="284" y="5"/>
                    <a:pt x="284" y="5"/>
                    <a:pt x="284" y="6"/>
                  </a:cubicBezTo>
                  <a:close/>
                  <a:moveTo>
                    <a:pt x="332" y="23"/>
                  </a:moveTo>
                  <a:cubicBezTo>
                    <a:pt x="330" y="23"/>
                    <a:pt x="328" y="20"/>
                    <a:pt x="330" y="19"/>
                  </a:cubicBezTo>
                  <a:cubicBezTo>
                    <a:pt x="330" y="20"/>
                    <a:pt x="332" y="21"/>
                    <a:pt x="332" y="23"/>
                  </a:cubicBezTo>
                  <a:close/>
                  <a:moveTo>
                    <a:pt x="334" y="18"/>
                  </a:moveTo>
                  <a:cubicBezTo>
                    <a:pt x="333" y="19"/>
                    <a:pt x="333" y="16"/>
                    <a:pt x="334" y="18"/>
                  </a:cubicBezTo>
                  <a:close/>
                  <a:moveTo>
                    <a:pt x="344" y="35"/>
                  </a:moveTo>
                  <a:cubicBezTo>
                    <a:pt x="341" y="35"/>
                    <a:pt x="336" y="34"/>
                    <a:pt x="333" y="33"/>
                  </a:cubicBezTo>
                  <a:cubicBezTo>
                    <a:pt x="333" y="32"/>
                    <a:pt x="334" y="32"/>
                    <a:pt x="334" y="30"/>
                  </a:cubicBezTo>
                  <a:cubicBezTo>
                    <a:pt x="339" y="31"/>
                    <a:pt x="342" y="32"/>
                    <a:pt x="344" y="35"/>
                  </a:cubicBezTo>
                  <a:close/>
                  <a:moveTo>
                    <a:pt x="352" y="44"/>
                  </a:moveTo>
                  <a:cubicBezTo>
                    <a:pt x="351" y="45"/>
                    <a:pt x="348" y="45"/>
                    <a:pt x="347" y="45"/>
                  </a:cubicBezTo>
                  <a:cubicBezTo>
                    <a:pt x="347" y="43"/>
                    <a:pt x="347" y="41"/>
                    <a:pt x="349" y="40"/>
                  </a:cubicBezTo>
                  <a:cubicBezTo>
                    <a:pt x="350" y="41"/>
                    <a:pt x="351" y="42"/>
                    <a:pt x="352" y="44"/>
                  </a:cubicBezTo>
                  <a:close/>
                  <a:moveTo>
                    <a:pt x="365" y="60"/>
                  </a:moveTo>
                  <a:cubicBezTo>
                    <a:pt x="362" y="62"/>
                    <a:pt x="360" y="59"/>
                    <a:pt x="359" y="58"/>
                  </a:cubicBezTo>
                  <a:cubicBezTo>
                    <a:pt x="361" y="57"/>
                    <a:pt x="364" y="58"/>
                    <a:pt x="365" y="60"/>
                  </a:cubicBezTo>
                  <a:close/>
                  <a:moveTo>
                    <a:pt x="369" y="80"/>
                  </a:moveTo>
                  <a:cubicBezTo>
                    <a:pt x="367" y="80"/>
                    <a:pt x="369" y="78"/>
                    <a:pt x="368" y="77"/>
                  </a:cubicBezTo>
                  <a:cubicBezTo>
                    <a:pt x="369" y="77"/>
                    <a:pt x="369" y="77"/>
                    <a:pt x="369" y="77"/>
                  </a:cubicBezTo>
                  <a:cubicBezTo>
                    <a:pt x="369" y="78"/>
                    <a:pt x="369" y="79"/>
                    <a:pt x="369" y="80"/>
                  </a:cubicBezTo>
                  <a:close/>
                  <a:moveTo>
                    <a:pt x="375" y="86"/>
                  </a:moveTo>
                  <a:cubicBezTo>
                    <a:pt x="373" y="86"/>
                    <a:pt x="373" y="84"/>
                    <a:pt x="374" y="83"/>
                  </a:cubicBezTo>
                  <a:cubicBezTo>
                    <a:pt x="375" y="83"/>
                    <a:pt x="376" y="85"/>
                    <a:pt x="375" y="86"/>
                  </a:cubicBezTo>
                  <a:close/>
                  <a:moveTo>
                    <a:pt x="377" y="252"/>
                  </a:moveTo>
                  <a:cubicBezTo>
                    <a:pt x="377" y="252"/>
                    <a:pt x="377" y="253"/>
                    <a:pt x="377" y="253"/>
                  </a:cubicBezTo>
                  <a:cubicBezTo>
                    <a:pt x="377" y="253"/>
                    <a:pt x="377" y="253"/>
                    <a:pt x="377" y="253"/>
                  </a:cubicBezTo>
                  <a:cubicBezTo>
                    <a:pt x="377" y="253"/>
                    <a:pt x="377" y="252"/>
                    <a:pt x="377" y="252"/>
                  </a:cubicBezTo>
                  <a:close/>
                  <a:moveTo>
                    <a:pt x="384" y="144"/>
                  </a:moveTo>
                  <a:cubicBezTo>
                    <a:pt x="376" y="142"/>
                    <a:pt x="380" y="131"/>
                    <a:pt x="382" y="124"/>
                  </a:cubicBezTo>
                  <a:cubicBezTo>
                    <a:pt x="385" y="124"/>
                    <a:pt x="388" y="127"/>
                    <a:pt x="389" y="130"/>
                  </a:cubicBezTo>
                  <a:cubicBezTo>
                    <a:pt x="388" y="135"/>
                    <a:pt x="383" y="138"/>
                    <a:pt x="384" y="144"/>
                  </a:cubicBezTo>
                  <a:close/>
                  <a:moveTo>
                    <a:pt x="391" y="134"/>
                  </a:moveTo>
                  <a:cubicBezTo>
                    <a:pt x="392" y="137"/>
                    <a:pt x="392" y="141"/>
                    <a:pt x="393" y="143"/>
                  </a:cubicBezTo>
                  <a:cubicBezTo>
                    <a:pt x="391" y="143"/>
                    <a:pt x="389" y="143"/>
                    <a:pt x="387" y="142"/>
                  </a:cubicBezTo>
                  <a:cubicBezTo>
                    <a:pt x="387" y="138"/>
                    <a:pt x="389" y="136"/>
                    <a:pt x="391" y="134"/>
                  </a:cubicBezTo>
                  <a:close/>
                  <a:moveTo>
                    <a:pt x="380" y="117"/>
                  </a:moveTo>
                  <a:cubicBezTo>
                    <a:pt x="379" y="114"/>
                    <a:pt x="379" y="109"/>
                    <a:pt x="380" y="108"/>
                  </a:cubicBezTo>
                  <a:cubicBezTo>
                    <a:pt x="384" y="109"/>
                    <a:pt x="383" y="116"/>
                    <a:pt x="380" y="117"/>
                  </a:cubicBezTo>
                  <a:close/>
                  <a:moveTo>
                    <a:pt x="392" y="127"/>
                  </a:moveTo>
                  <a:cubicBezTo>
                    <a:pt x="390" y="124"/>
                    <a:pt x="387" y="122"/>
                    <a:pt x="384" y="121"/>
                  </a:cubicBezTo>
                  <a:cubicBezTo>
                    <a:pt x="385" y="117"/>
                    <a:pt x="386" y="113"/>
                    <a:pt x="388" y="110"/>
                  </a:cubicBezTo>
                  <a:cubicBezTo>
                    <a:pt x="393" y="112"/>
                    <a:pt x="395" y="122"/>
                    <a:pt x="392" y="127"/>
                  </a:cubicBezTo>
                  <a:close/>
                  <a:moveTo>
                    <a:pt x="404" y="169"/>
                  </a:moveTo>
                  <a:cubicBezTo>
                    <a:pt x="400" y="165"/>
                    <a:pt x="403" y="157"/>
                    <a:pt x="404" y="151"/>
                  </a:cubicBezTo>
                  <a:cubicBezTo>
                    <a:pt x="411" y="155"/>
                    <a:pt x="408" y="165"/>
                    <a:pt x="404" y="169"/>
                  </a:cubicBezTo>
                  <a:close/>
                  <a:moveTo>
                    <a:pt x="411" y="180"/>
                  </a:moveTo>
                  <a:cubicBezTo>
                    <a:pt x="403" y="178"/>
                    <a:pt x="393" y="175"/>
                    <a:pt x="389" y="169"/>
                  </a:cubicBezTo>
                  <a:cubicBezTo>
                    <a:pt x="390" y="163"/>
                    <a:pt x="394" y="158"/>
                    <a:pt x="391" y="151"/>
                  </a:cubicBezTo>
                  <a:cubicBezTo>
                    <a:pt x="391" y="149"/>
                    <a:pt x="386" y="147"/>
                    <a:pt x="387" y="146"/>
                  </a:cubicBezTo>
                  <a:cubicBezTo>
                    <a:pt x="392" y="146"/>
                    <a:pt x="395" y="147"/>
                    <a:pt x="398" y="148"/>
                  </a:cubicBezTo>
                  <a:cubicBezTo>
                    <a:pt x="403" y="154"/>
                    <a:pt x="395" y="166"/>
                    <a:pt x="401" y="172"/>
                  </a:cubicBezTo>
                  <a:cubicBezTo>
                    <a:pt x="406" y="174"/>
                    <a:pt x="408" y="177"/>
                    <a:pt x="411" y="180"/>
                  </a:cubicBezTo>
                  <a:close/>
                  <a:moveTo>
                    <a:pt x="414" y="208"/>
                  </a:moveTo>
                  <a:cubicBezTo>
                    <a:pt x="414" y="203"/>
                    <a:pt x="414" y="198"/>
                    <a:pt x="417" y="195"/>
                  </a:cubicBezTo>
                  <a:cubicBezTo>
                    <a:pt x="419" y="196"/>
                    <a:pt x="421" y="197"/>
                    <a:pt x="422" y="199"/>
                  </a:cubicBezTo>
                  <a:cubicBezTo>
                    <a:pt x="422" y="204"/>
                    <a:pt x="420" y="207"/>
                    <a:pt x="419" y="211"/>
                  </a:cubicBezTo>
                  <a:cubicBezTo>
                    <a:pt x="416" y="211"/>
                    <a:pt x="416" y="209"/>
                    <a:pt x="414" y="208"/>
                  </a:cubicBezTo>
                  <a:close/>
                  <a:moveTo>
                    <a:pt x="423" y="193"/>
                  </a:moveTo>
                  <a:cubicBezTo>
                    <a:pt x="420" y="193"/>
                    <a:pt x="418" y="192"/>
                    <a:pt x="416" y="191"/>
                  </a:cubicBezTo>
                  <a:cubicBezTo>
                    <a:pt x="416" y="188"/>
                    <a:pt x="414" y="184"/>
                    <a:pt x="416" y="183"/>
                  </a:cubicBezTo>
                  <a:cubicBezTo>
                    <a:pt x="419" y="184"/>
                    <a:pt x="423" y="189"/>
                    <a:pt x="423" y="193"/>
                  </a:cubicBezTo>
                  <a:close/>
                  <a:moveTo>
                    <a:pt x="429" y="236"/>
                  </a:moveTo>
                  <a:cubicBezTo>
                    <a:pt x="428" y="233"/>
                    <a:pt x="430" y="230"/>
                    <a:pt x="432" y="229"/>
                  </a:cubicBezTo>
                  <a:cubicBezTo>
                    <a:pt x="434" y="232"/>
                    <a:pt x="431" y="235"/>
                    <a:pt x="429" y="236"/>
                  </a:cubicBezTo>
                  <a:close/>
                  <a:moveTo>
                    <a:pt x="433" y="223"/>
                  </a:moveTo>
                  <a:cubicBezTo>
                    <a:pt x="435" y="222"/>
                    <a:pt x="435" y="224"/>
                    <a:pt x="436" y="225"/>
                  </a:cubicBezTo>
                  <a:cubicBezTo>
                    <a:pt x="434" y="225"/>
                    <a:pt x="434" y="224"/>
                    <a:pt x="433" y="223"/>
                  </a:cubicBezTo>
                  <a:close/>
                  <a:moveTo>
                    <a:pt x="414" y="554"/>
                  </a:moveTo>
                  <a:cubicBezTo>
                    <a:pt x="414" y="554"/>
                    <a:pt x="414" y="553"/>
                    <a:pt x="415" y="553"/>
                  </a:cubicBezTo>
                  <a:cubicBezTo>
                    <a:pt x="415" y="630"/>
                    <a:pt x="426" y="696"/>
                    <a:pt x="433" y="765"/>
                  </a:cubicBezTo>
                  <a:cubicBezTo>
                    <a:pt x="438" y="765"/>
                    <a:pt x="442" y="765"/>
                    <a:pt x="447" y="765"/>
                  </a:cubicBezTo>
                  <a:cubicBezTo>
                    <a:pt x="450" y="776"/>
                    <a:pt x="439" y="781"/>
                    <a:pt x="437" y="791"/>
                  </a:cubicBezTo>
                  <a:cubicBezTo>
                    <a:pt x="435" y="799"/>
                    <a:pt x="441" y="810"/>
                    <a:pt x="441" y="819"/>
                  </a:cubicBezTo>
                  <a:cubicBezTo>
                    <a:pt x="440" y="823"/>
                    <a:pt x="437" y="834"/>
                    <a:pt x="436" y="836"/>
                  </a:cubicBezTo>
                  <a:cubicBezTo>
                    <a:pt x="434" y="842"/>
                    <a:pt x="430" y="842"/>
                    <a:pt x="431" y="848"/>
                  </a:cubicBezTo>
                  <a:cubicBezTo>
                    <a:pt x="433" y="854"/>
                    <a:pt x="442" y="854"/>
                    <a:pt x="444" y="858"/>
                  </a:cubicBezTo>
                  <a:cubicBezTo>
                    <a:pt x="440" y="868"/>
                    <a:pt x="438" y="880"/>
                    <a:pt x="430" y="887"/>
                  </a:cubicBezTo>
                  <a:cubicBezTo>
                    <a:pt x="426" y="866"/>
                    <a:pt x="422" y="847"/>
                    <a:pt x="419" y="828"/>
                  </a:cubicBezTo>
                  <a:cubicBezTo>
                    <a:pt x="414" y="802"/>
                    <a:pt x="403" y="779"/>
                    <a:pt x="407" y="750"/>
                  </a:cubicBezTo>
                  <a:cubicBezTo>
                    <a:pt x="410" y="747"/>
                    <a:pt x="416" y="747"/>
                    <a:pt x="417" y="742"/>
                  </a:cubicBezTo>
                  <a:cubicBezTo>
                    <a:pt x="418" y="740"/>
                    <a:pt x="415" y="734"/>
                    <a:pt x="415" y="731"/>
                  </a:cubicBezTo>
                  <a:cubicBezTo>
                    <a:pt x="415" y="729"/>
                    <a:pt x="416" y="726"/>
                    <a:pt x="416" y="723"/>
                  </a:cubicBezTo>
                  <a:cubicBezTo>
                    <a:pt x="417" y="693"/>
                    <a:pt x="407" y="666"/>
                    <a:pt x="405" y="640"/>
                  </a:cubicBezTo>
                  <a:cubicBezTo>
                    <a:pt x="403" y="609"/>
                    <a:pt x="409" y="582"/>
                    <a:pt x="414" y="554"/>
                  </a:cubicBezTo>
                  <a:close/>
                  <a:moveTo>
                    <a:pt x="91" y="428"/>
                  </a:moveTo>
                  <a:cubicBezTo>
                    <a:pt x="105" y="428"/>
                    <a:pt x="117" y="416"/>
                    <a:pt x="126" y="405"/>
                  </a:cubicBezTo>
                  <a:cubicBezTo>
                    <a:pt x="129" y="402"/>
                    <a:pt x="146" y="382"/>
                    <a:pt x="149" y="382"/>
                  </a:cubicBezTo>
                  <a:cubicBezTo>
                    <a:pt x="160" y="382"/>
                    <a:pt x="165" y="407"/>
                    <a:pt x="165" y="419"/>
                  </a:cubicBezTo>
                  <a:cubicBezTo>
                    <a:pt x="165" y="428"/>
                    <a:pt x="163" y="436"/>
                    <a:pt x="164" y="444"/>
                  </a:cubicBezTo>
                  <a:cubicBezTo>
                    <a:pt x="166" y="479"/>
                    <a:pt x="189" y="504"/>
                    <a:pt x="186" y="542"/>
                  </a:cubicBezTo>
                  <a:cubicBezTo>
                    <a:pt x="169" y="526"/>
                    <a:pt x="155" y="505"/>
                    <a:pt x="140" y="486"/>
                  </a:cubicBezTo>
                  <a:cubicBezTo>
                    <a:pt x="124" y="466"/>
                    <a:pt x="108" y="446"/>
                    <a:pt x="91" y="429"/>
                  </a:cubicBezTo>
                  <a:cubicBezTo>
                    <a:pt x="91" y="429"/>
                    <a:pt x="90" y="428"/>
                    <a:pt x="91" y="428"/>
                  </a:cubicBezTo>
                  <a:close/>
                </a:path>
              </a:pathLst>
            </a:custGeom>
            <a:grpFill/>
            <a:ln>
              <a:solidFill>
                <a:schemeClr val="tx1">
                  <a:lumMod val="75000"/>
                  <a:lumOff val="25000"/>
                </a:schemeClr>
              </a:solidFill>
            </a:ln>
            <a:extLst/>
          </p:spPr>
          <p:txBody>
            <a:bodyPr vert="horz" wrap="square" lIns="91440" tIns="45720" rIns="91440" bIns="45720" numCol="1" anchor="t" anchorCtr="0" compatLnSpc="1">
              <a:prstTxWarp prst="textNoShape">
                <a:avLst/>
              </a:prstTxWarp>
            </a:bodyPr>
            <a:lstStyle/>
            <a:p>
              <a:endParaRPr lang="en-US" dirty="0"/>
            </a:p>
          </p:txBody>
        </p:sp>
      </p:grpSp>
      <p:sp>
        <p:nvSpPr>
          <p:cNvPr id="63" name="Text Placeholder 9"/>
          <p:cNvSpPr>
            <a:spLocks noGrp="1"/>
          </p:cNvSpPr>
          <p:nvPr>
            <p:ph type="body" sz="quarter" idx="19"/>
          </p:nvPr>
        </p:nvSpPr>
        <p:spPr>
          <a:xfrm>
            <a:off x="234000" y="1086872"/>
            <a:ext cx="1912119" cy="442661"/>
          </a:xfrm>
          <a:solidFill>
            <a:schemeClr val="accent1"/>
          </a:solidFill>
        </p:spPr>
        <p:txBody>
          <a:bodyPr/>
          <a:lstStyle/>
          <a:p>
            <a:r>
              <a:rPr lang="hr-HR" dirty="0"/>
              <a:t>Glavni cilj</a:t>
            </a:r>
          </a:p>
        </p:txBody>
      </p:sp>
      <p:sp>
        <p:nvSpPr>
          <p:cNvPr id="64" name="Text Placeholder 11"/>
          <p:cNvSpPr>
            <a:spLocks noGrp="1"/>
          </p:cNvSpPr>
          <p:nvPr>
            <p:ph type="body" sz="quarter" idx="21"/>
          </p:nvPr>
        </p:nvSpPr>
        <p:spPr>
          <a:xfrm>
            <a:off x="234000" y="1700121"/>
            <a:ext cx="1912119" cy="1355038"/>
          </a:xfrm>
        </p:spPr>
        <p:txBody>
          <a:bodyPr>
            <a:normAutofit/>
          </a:bodyPr>
          <a:lstStyle/>
          <a:p>
            <a:pPr lvl="1"/>
            <a:r>
              <a:rPr lang="hr-HR" dirty="0"/>
              <a:t>Utvrditi u kojoj mjeri stanovnici Hrvatske sudjeluju u sportskim i rekreacijskim aktivnostima</a:t>
            </a:r>
          </a:p>
          <a:p>
            <a:pPr lvl="1"/>
            <a:endParaRPr lang="hr-HR" dirty="0"/>
          </a:p>
        </p:txBody>
      </p:sp>
    </p:spTree>
    <p:extLst>
      <p:ext uri="{BB962C8B-B14F-4D97-AF65-F5344CB8AC3E}">
        <p14:creationId xmlns:p14="http://schemas.microsoft.com/office/powerpoint/2010/main" val="274095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ravokutnik 109"/>
          <p:cNvSpPr/>
          <p:nvPr/>
        </p:nvSpPr>
        <p:spPr>
          <a:xfrm>
            <a:off x="4228912" y="3673796"/>
            <a:ext cx="2295550" cy="703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16" name="Group 17"/>
          <p:cNvGrpSpPr>
            <a:grpSpLocks noChangeAspect="1"/>
          </p:cNvGrpSpPr>
          <p:nvPr/>
        </p:nvGrpSpPr>
        <p:grpSpPr>
          <a:xfrm>
            <a:off x="2101895" y="1605790"/>
            <a:ext cx="270207" cy="720000"/>
            <a:chOff x="3543300" y="1363663"/>
            <a:chExt cx="1552575" cy="4137026"/>
          </a:xfrm>
          <a:solidFill>
            <a:schemeClr val="accent1"/>
          </a:solidFill>
          <a:effectLst>
            <a:outerShdw blurRad="50800" dist="38100" dir="2700000" algn="tl" rotWithShape="0">
              <a:prstClr val="black">
                <a:alpha val="40000"/>
              </a:prstClr>
            </a:outerShdw>
          </a:effectLst>
        </p:grpSpPr>
        <p:sp>
          <p:nvSpPr>
            <p:cNvPr id="17" name="Freeform 6"/>
            <p:cNvSpPr>
              <a:spLocks/>
            </p:cNvSpPr>
            <p:nvPr/>
          </p:nvSpPr>
          <p:spPr bwMode="auto">
            <a:xfrm>
              <a:off x="3978275" y="1363663"/>
              <a:ext cx="671513"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18" name="Freeform 7"/>
            <p:cNvSpPr>
              <a:spLocks/>
            </p:cNvSpPr>
            <p:nvPr/>
          </p:nvSpPr>
          <p:spPr bwMode="auto">
            <a:xfrm>
              <a:off x="3543300" y="2136776"/>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grpSp>
        <p:nvGrpSpPr>
          <p:cNvPr id="19" name="Group 16"/>
          <p:cNvGrpSpPr>
            <a:grpSpLocks noChangeAspect="1"/>
          </p:cNvGrpSpPr>
          <p:nvPr/>
        </p:nvGrpSpPr>
        <p:grpSpPr>
          <a:xfrm>
            <a:off x="898986" y="1605790"/>
            <a:ext cx="323289" cy="720000"/>
            <a:chOff x="1312863" y="1484313"/>
            <a:chExt cx="1803400" cy="4016375"/>
          </a:xfrm>
          <a:solidFill>
            <a:schemeClr val="accent1"/>
          </a:solidFill>
          <a:effectLst>
            <a:outerShdw blurRad="50800" dist="38100" dir="2700000" algn="tl" rotWithShape="0">
              <a:prstClr val="black">
                <a:alpha val="40000"/>
              </a:prstClr>
            </a:outerShdw>
          </a:effectLst>
        </p:grpSpPr>
        <p:sp>
          <p:nvSpPr>
            <p:cNvPr id="20" name="Freeform 8"/>
            <p:cNvSpPr>
              <a:spLocks/>
            </p:cNvSpPr>
            <p:nvPr/>
          </p:nvSpPr>
          <p:spPr bwMode="auto">
            <a:xfrm>
              <a:off x="1893888" y="1484313"/>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21" name="Freeform 10"/>
            <p:cNvSpPr>
              <a:spLocks/>
            </p:cNvSpPr>
            <p:nvPr/>
          </p:nvSpPr>
          <p:spPr bwMode="auto">
            <a:xfrm>
              <a:off x="1312863" y="2227263"/>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grpSp>
        <p:nvGrpSpPr>
          <p:cNvPr id="22" name="Group 177"/>
          <p:cNvGrpSpPr>
            <a:grpSpLocks noChangeAspect="1"/>
          </p:cNvGrpSpPr>
          <p:nvPr/>
        </p:nvGrpSpPr>
        <p:grpSpPr>
          <a:xfrm>
            <a:off x="3515344" y="1596765"/>
            <a:ext cx="332356" cy="720000"/>
            <a:chOff x="2299310" y="2965278"/>
            <a:chExt cx="674429" cy="1461046"/>
          </a:xfrm>
          <a:solidFill>
            <a:schemeClr val="accent1"/>
          </a:solidFill>
          <a:effectLst>
            <a:outerShdw blurRad="50800" dist="38100" dir="2700000" algn="tl" rotWithShape="0">
              <a:prstClr val="black">
                <a:alpha val="40000"/>
              </a:prstClr>
            </a:outerShdw>
          </a:effectLst>
        </p:grpSpPr>
        <p:sp>
          <p:nvSpPr>
            <p:cNvPr id="23" name="Freeform 15"/>
            <p:cNvSpPr>
              <a:spLocks/>
            </p:cNvSpPr>
            <p:nvPr/>
          </p:nvSpPr>
          <p:spPr bwMode="auto">
            <a:xfrm>
              <a:off x="2785890" y="3606442"/>
              <a:ext cx="187849" cy="389395"/>
            </a:xfrm>
            <a:custGeom>
              <a:avLst/>
              <a:gdLst/>
              <a:ahLst/>
              <a:cxnLst>
                <a:cxn ang="0">
                  <a:pos x="90" y="124"/>
                </a:cxn>
                <a:cxn ang="0">
                  <a:pos x="89" y="140"/>
                </a:cxn>
                <a:cxn ang="0">
                  <a:pos x="49" y="178"/>
                </a:cxn>
                <a:cxn ang="0">
                  <a:pos x="47" y="178"/>
                </a:cxn>
                <a:cxn ang="0">
                  <a:pos x="20" y="165"/>
                </a:cxn>
                <a:cxn ang="0">
                  <a:pos x="10" y="136"/>
                </a:cxn>
                <a:cxn ang="0">
                  <a:pos x="12" y="63"/>
                </a:cxn>
                <a:cxn ang="0">
                  <a:pos x="9" y="0"/>
                </a:cxn>
                <a:cxn ang="0">
                  <a:pos x="0" y="4"/>
                </a:cxn>
                <a:cxn ang="0">
                  <a:pos x="0" y="15"/>
                </a:cxn>
                <a:cxn ang="0">
                  <a:pos x="0" y="253"/>
                </a:cxn>
                <a:cxn ang="0">
                  <a:pos x="116" y="198"/>
                </a:cxn>
                <a:cxn ang="0">
                  <a:pos x="120" y="188"/>
                </a:cxn>
                <a:cxn ang="0">
                  <a:pos x="90" y="124"/>
                </a:cxn>
              </a:cxnLst>
              <a:rect l="0" t="0" r="r" b="b"/>
              <a:pathLst>
                <a:path w="122" h="253">
                  <a:moveTo>
                    <a:pt x="90" y="124"/>
                  </a:moveTo>
                  <a:cubicBezTo>
                    <a:pt x="90" y="129"/>
                    <a:pt x="90" y="135"/>
                    <a:pt x="89" y="140"/>
                  </a:cubicBezTo>
                  <a:cubicBezTo>
                    <a:pt x="88" y="162"/>
                    <a:pt x="71" y="178"/>
                    <a:pt x="49" y="178"/>
                  </a:cubicBezTo>
                  <a:cubicBezTo>
                    <a:pt x="49" y="178"/>
                    <a:pt x="48" y="178"/>
                    <a:pt x="47" y="178"/>
                  </a:cubicBezTo>
                  <a:cubicBezTo>
                    <a:pt x="36" y="177"/>
                    <a:pt x="27" y="173"/>
                    <a:pt x="20" y="165"/>
                  </a:cubicBezTo>
                  <a:cubicBezTo>
                    <a:pt x="12" y="157"/>
                    <a:pt x="9" y="146"/>
                    <a:pt x="10" y="136"/>
                  </a:cubicBezTo>
                  <a:cubicBezTo>
                    <a:pt x="11" y="110"/>
                    <a:pt x="12" y="86"/>
                    <a:pt x="12" y="63"/>
                  </a:cubicBezTo>
                  <a:cubicBezTo>
                    <a:pt x="12" y="39"/>
                    <a:pt x="11" y="18"/>
                    <a:pt x="9" y="0"/>
                  </a:cubicBezTo>
                  <a:cubicBezTo>
                    <a:pt x="0" y="4"/>
                    <a:pt x="0" y="4"/>
                    <a:pt x="0" y="4"/>
                  </a:cubicBezTo>
                  <a:cubicBezTo>
                    <a:pt x="0" y="15"/>
                    <a:pt x="0" y="15"/>
                    <a:pt x="0" y="15"/>
                  </a:cubicBezTo>
                  <a:cubicBezTo>
                    <a:pt x="0" y="253"/>
                    <a:pt x="0" y="253"/>
                    <a:pt x="0" y="253"/>
                  </a:cubicBezTo>
                  <a:cubicBezTo>
                    <a:pt x="116" y="198"/>
                    <a:pt x="116" y="198"/>
                    <a:pt x="116" y="198"/>
                  </a:cubicBezTo>
                  <a:cubicBezTo>
                    <a:pt x="120" y="197"/>
                    <a:pt x="122" y="192"/>
                    <a:pt x="120" y="188"/>
                  </a:cubicBezTo>
                  <a:lnTo>
                    <a:pt x="90" y="1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24" name="Freeform 16"/>
            <p:cNvSpPr>
              <a:spLocks/>
            </p:cNvSpPr>
            <p:nvPr/>
          </p:nvSpPr>
          <p:spPr bwMode="auto">
            <a:xfrm>
              <a:off x="2299310" y="3292056"/>
              <a:ext cx="474188" cy="1134268"/>
            </a:xfrm>
            <a:custGeom>
              <a:avLst/>
              <a:gdLst/>
              <a:ahLst/>
              <a:cxnLst>
                <a:cxn ang="0">
                  <a:pos x="92" y="687"/>
                </a:cxn>
                <a:cxn ang="0">
                  <a:pos x="141" y="736"/>
                </a:cxn>
                <a:cxn ang="0">
                  <a:pos x="190" y="687"/>
                </a:cxn>
                <a:cxn ang="0">
                  <a:pos x="190" y="326"/>
                </a:cxn>
                <a:cxn ang="0">
                  <a:pos x="209" y="326"/>
                </a:cxn>
                <a:cxn ang="0">
                  <a:pos x="209" y="687"/>
                </a:cxn>
                <a:cxn ang="0">
                  <a:pos x="258" y="736"/>
                </a:cxn>
                <a:cxn ang="0">
                  <a:pos x="308" y="687"/>
                </a:cxn>
                <a:cxn ang="0">
                  <a:pos x="308" y="295"/>
                </a:cxn>
                <a:cxn ang="0">
                  <a:pos x="308" y="294"/>
                </a:cxn>
                <a:cxn ang="0">
                  <a:pos x="88" y="0"/>
                </a:cxn>
                <a:cxn ang="0">
                  <a:pos x="88" y="0"/>
                </a:cxn>
                <a:cxn ang="0">
                  <a:pos x="27" y="75"/>
                </a:cxn>
                <a:cxn ang="0">
                  <a:pos x="0" y="267"/>
                </a:cxn>
                <a:cxn ang="0">
                  <a:pos x="2" y="344"/>
                </a:cxn>
                <a:cxn ang="0">
                  <a:pos x="34" y="374"/>
                </a:cxn>
                <a:cxn ang="0">
                  <a:pos x="36" y="374"/>
                </a:cxn>
                <a:cxn ang="0">
                  <a:pos x="66" y="340"/>
                </a:cxn>
                <a:cxn ang="0">
                  <a:pos x="64" y="267"/>
                </a:cxn>
                <a:cxn ang="0">
                  <a:pos x="84" y="107"/>
                </a:cxn>
                <a:cxn ang="0">
                  <a:pos x="92" y="88"/>
                </a:cxn>
                <a:cxn ang="0">
                  <a:pos x="92" y="687"/>
                </a:cxn>
              </a:cxnLst>
              <a:rect l="0" t="0" r="r" b="b"/>
              <a:pathLst>
                <a:path w="308" h="736">
                  <a:moveTo>
                    <a:pt x="92" y="687"/>
                  </a:moveTo>
                  <a:cubicBezTo>
                    <a:pt x="92" y="714"/>
                    <a:pt x="114" y="736"/>
                    <a:pt x="141" y="736"/>
                  </a:cubicBezTo>
                  <a:cubicBezTo>
                    <a:pt x="168" y="736"/>
                    <a:pt x="190" y="714"/>
                    <a:pt x="190" y="687"/>
                  </a:cubicBezTo>
                  <a:cubicBezTo>
                    <a:pt x="190" y="326"/>
                    <a:pt x="190" y="326"/>
                    <a:pt x="190" y="326"/>
                  </a:cubicBezTo>
                  <a:cubicBezTo>
                    <a:pt x="209" y="326"/>
                    <a:pt x="209" y="326"/>
                    <a:pt x="209" y="326"/>
                  </a:cubicBezTo>
                  <a:cubicBezTo>
                    <a:pt x="209" y="687"/>
                    <a:pt x="209" y="687"/>
                    <a:pt x="209" y="687"/>
                  </a:cubicBezTo>
                  <a:cubicBezTo>
                    <a:pt x="209" y="714"/>
                    <a:pt x="231" y="736"/>
                    <a:pt x="258" y="736"/>
                  </a:cubicBezTo>
                  <a:cubicBezTo>
                    <a:pt x="286" y="736"/>
                    <a:pt x="308" y="714"/>
                    <a:pt x="308" y="687"/>
                  </a:cubicBezTo>
                  <a:cubicBezTo>
                    <a:pt x="308" y="295"/>
                    <a:pt x="308" y="295"/>
                    <a:pt x="308" y="295"/>
                  </a:cubicBezTo>
                  <a:cubicBezTo>
                    <a:pt x="308" y="294"/>
                    <a:pt x="308" y="294"/>
                    <a:pt x="308" y="294"/>
                  </a:cubicBezTo>
                  <a:cubicBezTo>
                    <a:pt x="183" y="177"/>
                    <a:pt x="96" y="13"/>
                    <a:pt x="88" y="0"/>
                  </a:cubicBezTo>
                  <a:cubicBezTo>
                    <a:pt x="88" y="0"/>
                    <a:pt x="88" y="0"/>
                    <a:pt x="88" y="0"/>
                  </a:cubicBezTo>
                  <a:cubicBezTo>
                    <a:pt x="67" y="10"/>
                    <a:pt x="43" y="34"/>
                    <a:pt x="27" y="75"/>
                  </a:cubicBezTo>
                  <a:cubicBezTo>
                    <a:pt x="11" y="117"/>
                    <a:pt x="0" y="177"/>
                    <a:pt x="0" y="267"/>
                  </a:cubicBezTo>
                  <a:cubicBezTo>
                    <a:pt x="0" y="291"/>
                    <a:pt x="0" y="316"/>
                    <a:pt x="2" y="344"/>
                  </a:cubicBezTo>
                  <a:cubicBezTo>
                    <a:pt x="3" y="361"/>
                    <a:pt x="17" y="374"/>
                    <a:pt x="34" y="374"/>
                  </a:cubicBezTo>
                  <a:cubicBezTo>
                    <a:pt x="35" y="374"/>
                    <a:pt x="35" y="374"/>
                    <a:pt x="36" y="374"/>
                  </a:cubicBezTo>
                  <a:cubicBezTo>
                    <a:pt x="54" y="373"/>
                    <a:pt x="67" y="358"/>
                    <a:pt x="66" y="340"/>
                  </a:cubicBezTo>
                  <a:cubicBezTo>
                    <a:pt x="64" y="314"/>
                    <a:pt x="64" y="289"/>
                    <a:pt x="64" y="267"/>
                  </a:cubicBezTo>
                  <a:cubicBezTo>
                    <a:pt x="64" y="189"/>
                    <a:pt x="73" y="139"/>
                    <a:pt x="84" y="107"/>
                  </a:cubicBezTo>
                  <a:cubicBezTo>
                    <a:pt x="86" y="100"/>
                    <a:pt x="89" y="93"/>
                    <a:pt x="92" y="88"/>
                  </a:cubicBezTo>
                  <a:lnTo>
                    <a:pt x="92" y="6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25" name="Freeform 17"/>
            <p:cNvSpPr>
              <a:spLocks/>
            </p:cNvSpPr>
            <p:nvPr/>
          </p:nvSpPr>
          <p:spPr bwMode="auto">
            <a:xfrm>
              <a:off x="2483898" y="3276402"/>
              <a:ext cx="431791" cy="591593"/>
            </a:xfrm>
            <a:custGeom>
              <a:avLst/>
              <a:gdLst/>
              <a:ahLst/>
              <a:cxnLst>
                <a:cxn ang="0">
                  <a:pos x="157" y="0"/>
                </a:cxn>
                <a:cxn ang="0">
                  <a:pos x="2" y="0"/>
                </a:cxn>
                <a:cxn ang="0">
                  <a:pos x="0" y="0"/>
                </a:cxn>
                <a:cxn ang="0">
                  <a:pos x="0" y="1"/>
                </a:cxn>
                <a:cxn ang="0">
                  <a:pos x="13" y="23"/>
                </a:cxn>
                <a:cxn ang="0">
                  <a:pos x="60" y="98"/>
                </a:cxn>
                <a:cxn ang="0">
                  <a:pos x="188" y="262"/>
                </a:cxn>
                <a:cxn ang="0">
                  <a:pos x="188" y="229"/>
                </a:cxn>
                <a:cxn ang="0">
                  <a:pos x="188" y="98"/>
                </a:cxn>
                <a:cxn ang="0">
                  <a:pos x="195" y="115"/>
                </a:cxn>
                <a:cxn ang="0">
                  <a:pos x="196" y="117"/>
                </a:cxn>
                <a:cxn ang="0">
                  <a:pos x="199" y="125"/>
                </a:cxn>
                <a:cxn ang="0">
                  <a:pos x="216" y="277"/>
                </a:cxn>
                <a:cxn ang="0">
                  <a:pos x="213" y="350"/>
                </a:cxn>
                <a:cxn ang="0">
                  <a:pos x="244" y="384"/>
                </a:cxn>
                <a:cxn ang="0">
                  <a:pos x="245" y="384"/>
                </a:cxn>
                <a:cxn ang="0">
                  <a:pos x="277" y="354"/>
                </a:cxn>
                <a:cxn ang="0">
                  <a:pos x="280" y="277"/>
                </a:cxn>
                <a:cxn ang="0">
                  <a:pos x="247" y="73"/>
                </a:cxn>
                <a:cxn ang="0">
                  <a:pos x="234" y="50"/>
                </a:cxn>
                <a:cxn ang="0">
                  <a:pos x="191" y="10"/>
                </a:cxn>
                <a:cxn ang="0">
                  <a:pos x="188" y="8"/>
                </a:cxn>
                <a:cxn ang="0">
                  <a:pos x="167" y="2"/>
                </a:cxn>
                <a:cxn ang="0">
                  <a:pos x="157" y="0"/>
                </a:cxn>
              </a:cxnLst>
              <a:rect l="0" t="0" r="r" b="b"/>
              <a:pathLst>
                <a:path w="280" h="384">
                  <a:moveTo>
                    <a:pt x="157" y="0"/>
                  </a:moveTo>
                  <a:cubicBezTo>
                    <a:pt x="2" y="0"/>
                    <a:pt x="2" y="0"/>
                    <a:pt x="2" y="0"/>
                  </a:cubicBezTo>
                  <a:cubicBezTo>
                    <a:pt x="2" y="0"/>
                    <a:pt x="1" y="0"/>
                    <a:pt x="0" y="0"/>
                  </a:cubicBezTo>
                  <a:cubicBezTo>
                    <a:pt x="0" y="1"/>
                    <a:pt x="0" y="1"/>
                    <a:pt x="0" y="1"/>
                  </a:cubicBezTo>
                  <a:cubicBezTo>
                    <a:pt x="3" y="6"/>
                    <a:pt x="7" y="14"/>
                    <a:pt x="13" y="23"/>
                  </a:cubicBezTo>
                  <a:cubicBezTo>
                    <a:pt x="24" y="42"/>
                    <a:pt x="40" y="68"/>
                    <a:pt x="60" y="98"/>
                  </a:cubicBezTo>
                  <a:cubicBezTo>
                    <a:pt x="98" y="155"/>
                    <a:pt x="128" y="205"/>
                    <a:pt x="188" y="262"/>
                  </a:cubicBezTo>
                  <a:cubicBezTo>
                    <a:pt x="188" y="229"/>
                    <a:pt x="188" y="229"/>
                    <a:pt x="188" y="229"/>
                  </a:cubicBezTo>
                  <a:cubicBezTo>
                    <a:pt x="188" y="98"/>
                    <a:pt x="188" y="98"/>
                    <a:pt x="188" y="98"/>
                  </a:cubicBezTo>
                  <a:cubicBezTo>
                    <a:pt x="190" y="103"/>
                    <a:pt x="193" y="108"/>
                    <a:pt x="195" y="115"/>
                  </a:cubicBezTo>
                  <a:cubicBezTo>
                    <a:pt x="195" y="116"/>
                    <a:pt x="196" y="116"/>
                    <a:pt x="196" y="117"/>
                  </a:cubicBezTo>
                  <a:cubicBezTo>
                    <a:pt x="197" y="120"/>
                    <a:pt x="198" y="123"/>
                    <a:pt x="199" y="125"/>
                  </a:cubicBezTo>
                  <a:cubicBezTo>
                    <a:pt x="208" y="157"/>
                    <a:pt x="216" y="206"/>
                    <a:pt x="216" y="277"/>
                  </a:cubicBezTo>
                  <a:cubicBezTo>
                    <a:pt x="216" y="299"/>
                    <a:pt x="215" y="324"/>
                    <a:pt x="213" y="350"/>
                  </a:cubicBezTo>
                  <a:cubicBezTo>
                    <a:pt x="212" y="368"/>
                    <a:pt x="226" y="383"/>
                    <a:pt x="244" y="384"/>
                  </a:cubicBezTo>
                  <a:cubicBezTo>
                    <a:pt x="244" y="384"/>
                    <a:pt x="245" y="384"/>
                    <a:pt x="245" y="384"/>
                  </a:cubicBezTo>
                  <a:cubicBezTo>
                    <a:pt x="262" y="384"/>
                    <a:pt x="276" y="371"/>
                    <a:pt x="277" y="354"/>
                  </a:cubicBezTo>
                  <a:cubicBezTo>
                    <a:pt x="279" y="326"/>
                    <a:pt x="280" y="301"/>
                    <a:pt x="280" y="277"/>
                  </a:cubicBezTo>
                  <a:cubicBezTo>
                    <a:pt x="280" y="178"/>
                    <a:pt x="266" y="115"/>
                    <a:pt x="247" y="73"/>
                  </a:cubicBezTo>
                  <a:cubicBezTo>
                    <a:pt x="243" y="64"/>
                    <a:pt x="239" y="57"/>
                    <a:pt x="234" y="50"/>
                  </a:cubicBezTo>
                  <a:cubicBezTo>
                    <a:pt x="221" y="30"/>
                    <a:pt x="206" y="17"/>
                    <a:pt x="191" y="10"/>
                  </a:cubicBezTo>
                  <a:cubicBezTo>
                    <a:pt x="190" y="9"/>
                    <a:pt x="189" y="9"/>
                    <a:pt x="188" y="8"/>
                  </a:cubicBezTo>
                  <a:cubicBezTo>
                    <a:pt x="180" y="5"/>
                    <a:pt x="173" y="3"/>
                    <a:pt x="167" y="2"/>
                  </a:cubicBezTo>
                  <a:cubicBezTo>
                    <a:pt x="164" y="1"/>
                    <a:pt x="160" y="0"/>
                    <a:pt x="15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26" name="Oval 18"/>
            <p:cNvSpPr>
              <a:spLocks noChangeArrowheads="1"/>
            </p:cNvSpPr>
            <p:nvPr/>
          </p:nvSpPr>
          <p:spPr bwMode="auto">
            <a:xfrm>
              <a:off x="2468896" y="2965278"/>
              <a:ext cx="277208" cy="27720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grpSp>
        <p:nvGrpSpPr>
          <p:cNvPr id="27" name="Group 182"/>
          <p:cNvGrpSpPr>
            <a:grpSpLocks noChangeAspect="1"/>
          </p:cNvGrpSpPr>
          <p:nvPr/>
        </p:nvGrpSpPr>
        <p:grpSpPr>
          <a:xfrm>
            <a:off x="7885922" y="1610605"/>
            <a:ext cx="388261" cy="720000"/>
            <a:chOff x="2299310" y="4846375"/>
            <a:chExt cx="788574" cy="1462350"/>
          </a:xfrm>
          <a:solidFill>
            <a:schemeClr val="accent1"/>
          </a:solidFill>
          <a:effectLst>
            <a:outerShdw blurRad="50800" dist="38100" dir="2700000" algn="tl" rotWithShape="0">
              <a:prstClr val="black">
                <a:alpha val="40000"/>
              </a:prstClr>
            </a:outerShdw>
          </a:effectLst>
        </p:grpSpPr>
        <p:sp>
          <p:nvSpPr>
            <p:cNvPr id="28" name="Freeform 13"/>
            <p:cNvSpPr>
              <a:spLocks/>
            </p:cNvSpPr>
            <p:nvPr/>
          </p:nvSpPr>
          <p:spPr bwMode="auto">
            <a:xfrm>
              <a:off x="2299310" y="5159456"/>
              <a:ext cx="788574" cy="1149269"/>
            </a:xfrm>
            <a:custGeom>
              <a:avLst/>
              <a:gdLst/>
              <a:ahLst/>
              <a:cxnLst>
                <a:cxn ang="0">
                  <a:pos x="424" y="9"/>
                </a:cxn>
                <a:cxn ang="0">
                  <a:pos x="399" y="1"/>
                </a:cxn>
                <a:cxn ang="0">
                  <a:pos x="389" y="0"/>
                </a:cxn>
                <a:cxn ang="0">
                  <a:pos x="235" y="0"/>
                </a:cxn>
                <a:cxn ang="0">
                  <a:pos x="230" y="0"/>
                </a:cxn>
                <a:cxn ang="0">
                  <a:pos x="226" y="1"/>
                </a:cxn>
                <a:cxn ang="0">
                  <a:pos x="226" y="1"/>
                </a:cxn>
                <a:cxn ang="0">
                  <a:pos x="154" y="32"/>
                </a:cxn>
                <a:cxn ang="0">
                  <a:pos x="104" y="85"/>
                </a:cxn>
                <a:cxn ang="0">
                  <a:pos x="81" y="174"/>
                </a:cxn>
                <a:cxn ang="0">
                  <a:pos x="92" y="246"/>
                </a:cxn>
                <a:cxn ang="0">
                  <a:pos x="59" y="284"/>
                </a:cxn>
                <a:cxn ang="0">
                  <a:pos x="59" y="370"/>
                </a:cxn>
                <a:cxn ang="0">
                  <a:pos x="0" y="370"/>
                </a:cxn>
                <a:cxn ang="0">
                  <a:pos x="57" y="735"/>
                </a:cxn>
                <a:cxn ang="0">
                  <a:pos x="59" y="735"/>
                </a:cxn>
                <a:cxn ang="0">
                  <a:pos x="70" y="746"/>
                </a:cxn>
                <a:cxn ang="0">
                  <a:pos x="82" y="735"/>
                </a:cxn>
                <a:cxn ang="0">
                  <a:pos x="84" y="735"/>
                </a:cxn>
                <a:cxn ang="0">
                  <a:pos x="141" y="370"/>
                </a:cxn>
                <a:cxn ang="0">
                  <a:pos x="82" y="370"/>
                </a:cxn>
                <a:cxn ang="0">
                  <a:pos x="82" y="284"/>
                </a:cxn>
                <a:cxn ang="0">
                  <a:pos x="97" y="269"/>
                </a:cxn>
                <a:cxn ang="0">
                  <a:pos x="99" y="269"/>
                </a:cxn>
                <a:cxn ang="0">
                  <a:pos x="110" y="296"/>
                </a:cxn>
                <a:cxn ang="0">
                  <a:pos x="139" y="315"/>
                </a:cxn>
                <a:cxn ang="0">
                  <a:pos x="152" y="312"/>
                </a:cxn>
                <a:cxn ang="0">
                  <a:pos x="168" y="270"/>
                </a:cxn>
                <a:cxn ang="0">
                  <a:pos x="145" y="174"/>
                </a:cxn>
                <a:cxn ang="0">
                  <a:pos x="159" y="118"/>
                </a:cxn>
                <a:cxn ang="0">
                  <a:pos x="204" y="77"/>
                </a:cxn>
                <a:cxn ang="0">
                  <a:pos x="204" y="696"/>
                </a:cxn>
                <a:cxn ang="0">
                  <a:pos x="253" y="746"/>
                </a:cxn>
                <a:cxn ang="0">
                  <a:pos x="303" y="696"/>
                </a:cxn>
                <a:cxn ang="0">
                  <a:pos x="303" y="335"/>
                </a:cxn>
                <a:cxn ang="0">
                  <a:pos x="321" y="335"/>
                </a:cxn>
                <a:cxn ang="0">
                  <a:pos x="321" y="696"/>
                </a:cxn>
                <a:cxn ang="0">
                  <a:pos x="371" y="746"/>
                </a:cxn>
                <a:cxn ang="0">
                  <a:pos x="420" y="696"/>
                </a:cxn>
                <a:cxn ang="0">
                  <a:pos x="420" y="97"/>
                </a:cxn>
                <a:cxn ang="0">
                  <a:pos x="427" y="114"/>
                </a:cxn>
                <a:cxn ang="0">
                  <a:pos x="448" y="277"/>
                </a:cxn>
                <a:cxn ang="0">
                  <a:pos x="446" y="350"/>
                </a:cxn>
                <a:cxn ang="0">
                  <a:pos x="476" y="383"/>
                </a:cxn>
                <a:cxn ang="0">
                  <a:pos x="478" y="384"/>
                </a:cxn>
                <a:cxn ang="0">
                  <a:pos x="510" y="353"/>
                </a:cxn>
                <a:cxn ang="0">
                  <a:pos x="512" y="277"/>
                </a:cxn>
                <a:cxn ang="0">
                  <a:pos x="466" y="49"/>
                </a:cxn>
                <a:cxn ang="0">
                  <a:pos x="424" y="9"/>
                </a:cxn>
              </a:cxnLst>
              <a:rect l="0" t="0" r="r" b="b"/>
              <a:pathLst>
                <a:path w="512" h="746">
                  <a:moveTo>
                    <a:pt x="424" y="9"/>
                  </a:moveTo>
                  <a:cubicBezTo>
                    <a:pt x="414" y="5"/>
                    <a:pt x="406" y="2"/>
                    <a:pt x="399" y="1"/>
                  </a:cubicBezTo>
                  <a:cubicBezTo>
                    <a:pt x="396" y="0"/>
                    <a:pt x="393" y="0"/>
                    <a:pt x="389" y="0"/>
                  </a:cubicBezTo>
                  <a:cubicBezTo>
                    <a:pt x="235" y="0"/>
                    <a:pt x="235" y="0"/>
                    <a:pt x="235" y="0"/>
                  </a:cubicBezTo>
                  <a:cubicBezTo>
                    <a:pt x="233" y="0"/>
                    <a:pt x="232" y="0"/>
                    <a:pt x="230" y="0"/>
                  </a:cubicBezTo>
                  <a:cubicBezTo>
                    <a:pt x="229" y="0"/>
                    <a:pt x="227" y="0"/>
                    <a:pt x="226" y="1"/>
                  </a:cubicBezTo>
                  <a:cubicBezTo>
                    <a:pt x="226" y="1"/>
                    <a:pt x="226" y="1"/>
                    <a:pt x="226" y="1"/>
                  </a:cubicBezTo>
                  <a:cubicBezTo>
                    <a:pt x="223" y="1"/>
                    <a:pt x="190" y="7"/>
                    <a:pt x="154" y="32"/>
                  </a:cubicBezTo>
                  <a:cubicBezTo>
                    <a:pt x="137" y="44"/>
                    <a:pt x="118" y="62"/>
                    <a:pt x="104" y="85"/>
                  </a:cubicBezTo>
                  <a:cubicBezTo>
                    <a:pt x="90" y="109"/>
                    <a:pt x="81" y="139"/>
                    <a:pt x="81" y="174"/>
                  </a:cubicBezTo>
                  <a:cubicBezTo>
                    <a:pt x="81" y="196"/>
                    <a:pt x="84" y="220"/>
                    <a:pt x="92" y="246"/>
                  </a:cubicBezTo>
                  <a:cubicBezTo>
                    <a:pt x="73" y="248"/>
                    <a:pt x="59" y="264"/>
                    <a:pt x="59" y="284"/>
                  </a:cubicBezTo>
                  <a:cubicBezTo>
                    <a:pt x="59" y="370"/>
                    <a:pt x="59" y="370"/>
                    <a:pt x="59" y="370"/>
                  </a:cubicBezTo>
                  <a:cubicBezTo>
                    <a:pt x="0" y="370"/>
                    <a:pt x="0" y="370"/>
                    <a:pt x="0" y="370"/>
                  </a:cubicBezTo>
                  <a:cubicBezTo>
                    <a:pt x="57" y="735"/>
                    <a:pt x="57" y="735"/>
                    <a:pt x="57" y="735"/>
                  </a:cubicBezTo>
                  <a:cubicBezTo>
                    <a:pt x="59" y="735"/>
                    <a:pt x="59" y="735"/>
                    <a:pt x="59" y="735"/>
                  </a:cubicBezTo>
                  <a:cubicBezTo>
                    <a:pt x="59" y="741"/>
                    <a:pt x="64" y="746"/>
                    <a:pt x="70" y="746"/>
                  </a:cubicBezTo>
                  <a:cubicBezTo>
                    <a:pt x="76" y="746"/>
                    <a:pt x="81" y="741"/>
                    <a:pt x="82" y="735"/>
                  </a:cubicBezTo>
                  <a:cubicBezTo>
                    <a:pt x="84" y="735"/>
                    <a:pt x="84" y="735"/>
                    <a:pt x="84" y="735"/>
                  </a:cubicBezTo>
                  <a:cubicBezTo>
                    <a:pt x="141" y="370"/>
                    <a:pt x="141" y="370"/>
                    <a:pt x="141" y="370"/>
                  </a:cubicBezTo>
                  <a:cubicBezTo>
                    <a:pt x="82" y="370"/>
                    <a:pt x="82" y="370"/>
                    <a:pt x="82" y="370"/>
                  </a:cubicBezTo>
                  <a:cubicBezTo>
                    <a:pt x="82" y="284"/>
                    <a:pt x="82" y="284"/>
                    <a:pt x="82" y="284"/>
                  </a:cubicBezTo>
                  <a:cubicBezTo>
                    <a:pt x="82" y="276"/>
                    <a:pt x="89" y="269"/>
                    <a:pt x="97" y="269"/>
                  </a:cubicBezTo>
                  <a:cubicBezTo>
                    <a:pt x="98" y="269"/>
                    <a:pt x="98" y="269"/>
                    <a:pt x="99" y="269"/>
                  </a:cubicBezTo>
                  <a:cubicBezTo>
                    <a:pt x="102" y="278"/>
                    <a:pt x="106" y="287"/>
                    <a:pt x="110" y="296"/>
                  </a:cubicBezTo>
                  <a:cubicBezTo>
                    <a:pt x="115" y="308"/>
                    <a:pt x="127" y="315"/>
                    <a:pt x="139" y="315"/>
                  </a:cubicBezTo>
                  <a:cubicBezTo>
                    <a:pt x="143" y="315"/>
                    <a:pt x="148" y="314"/>
                    <a:pt x="152" y="312"/>
                  </a:cubicBezTo>
                  <a:cubicBezTo>
                    <a:pt x="168" y="305"/>
                    <a:pt x="175" y="287"/>
                    <a:pt x="168" y="270"/>
                  </a:cubicBezTo>
                  <a:cubicBezTo>
                    <a:pt x="151" y="230"/>
                    <a:pt x="145" y="199"/>
                    <a:pt x="145" y="174"/>
                  </a:cubicBezTo>
                  <a:cubicBezTo>
                    <a:pt x="145" y="150"/>
                    <a:pt x="151" y="132"/>
                    <a:pt x="159" y="118"/>
                  </a:cubicBezTo>
                  <a:cubicBezTo>
                    <a:pt x="171" y="99"/>
                    <a:pt x="188" y="85"/>
                    <a:pt x="204" y="77"/>
                  </a:cubicBezTo>
                  <a:cubicBezTo>
                    <a:pt x="204" y="696"/>
                    <a:pt x="204" y="696"/>
                    <a:pt x="204" y="696"/>
                  </a:cubicBezTo>
                  <a:cubicBezTo>
                    <a:pt x="204" y="724"/>
                    <a:pt x="226" y="746"/>
                    <a:pt x="253" y="746"/>
                  </a:cubicBezTo>
                  <a:cubicBezTo>
                    <a:pt x="281" y="746"/>
                    <a:pt x="303" y="724"/>
                    <a:pt x="303" y="696"/>
                  </a:cubicBezTo>
                  <a:cubicBezTo>
                    <a:pt x="303" y="335"/>
                    <a:pt x="303" y="335"/>
                    <a:pt x="303" y="335"/>
                  </a:cubicBezTo>
                  <a:cubicBezTo>
                    <a:pt x="321" y="335"/>
                    <a:pt x="321" y="335"/>
                    <a:pt x="321" y="335"/>
                  </a:cubicBezTo>
                  <a:cubicBezTo>
                    <a:pt x="321" y="696"/>
                    <a:pt x="321" y="696"/>
                    <a:pt x="321" y="696"/>
                  </a:cubicBezTo>
                  <a:cubicBezTo>
                    <a:pt x="321" y="724"/>
                    <a:pt x="343" y="746"/>
                    <a:pt x="371" y="746"/>
                  </a:cubicBezTo>
                  <a:cubicBezTo>
                    <a:pt x="398" y="746"/>
                    <a:pt x="420" y="724"/>
                    <a:pt x="420" y="696"/>
                  </a:cubicBezTo>
                  <a:cubicBezTo>
                    <a:pt x="420" y="97"/>
                    <a:pt x="420" y="97"/>
                    <a:pt x="420" y="97"/>
                  </a:cubicBezTo>
                  <a:cubicBezTo>
                    <a:pt x="423" y="102"/>
                    <a:pt x="425" y="108"/>
                    <a:pt x="427" y="114"/>
                  </a:cubicBezTo>
                  <a:cubicBezTo>
                    <a:pt x="439" y="145"/>
                    <a:pt x="448" y="197"/>
                    <a:pt x="448" y="277"/>
                  </a:cubicBezTo>
                  <a:cubicBezTo>
                    <a:pt x="448" y="299"/>
                    <a:pt x="447" y="323"/>
                    <a:pt x="446" y="350"/>
                  </a:cubicBezTo>
                  <a:cubicBezTo>
                    <a:pt x="445" y="367"/>
                    <a:pt x="458" y="382"/>
                    <a:pt x="476" y="383"/>
                  </a:cubicBezTo>
                  <a:cubicBezTo>
                    <a:pt x="477" y="383"/>
                    <a:pt x="477" y="384"/>
                    <a:pt x="478" y="384"/>
                  </a:cubicBezTo>
                  <a:cubicBezTo>
                    <a:pt x="495" y="384"/>
                    <a:pt x="509" y="370"/>
                    <a:pt x="510" y="353"/>
                  </a:cubicBezTo>
                  <a:cubicBezTo>
                    <a:pt x="511" y="326"/>
                    <a:pt x="512" y="300"/>
                    <a:pt x="512" y="277"/>
                  </a:cubicBezTo>
                  <a:cubicBezTo>
                    <a:pt x="512" y="156"/>
                    <a:pt x="493" y="89"/>
                    <a:pt x="466" y="49"/>
                  </a:cubicBezTo>
                  <a:cubicBezTo>
                    <a:pt x="453" y="29"/>
                    <a:pt x="438" y="16"/>
                    <a:pt x="42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29" name="Oval 14"/>
            <p:cNvSpPr>
              <a:spLocks noChangeArrowheads="1"/>
            </p:cNvSpPr>
            <p:nvPr/>
          </p:nvSpPr>
          <p:spPr bwMode="auto">
            <a:xfrm>
              <a:off x="2641090" y="4846375"/>
              <a:ext cx="277208" cy="27786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grpSp>
        <p:nvGrpSpPr>
          <p:cNvPr id="30" name="Group 185"/>
          <p:cNvGrpSpPr>
            <a:grpSpLocks noChangeAspect="1"/>
          </p:cNvGrpSpPr>
          <p:nvPr/>
        </p:nvGrpSpPr>
        <p:grpSpPr>
          <a:xfrm>
            <a:off x="6070300" y="1595404"/>
            <a:ext cx="364816" cy="720000"/>
            <a:chOff x="5584054" y="4846375"/>
            <a:chExt cx="740959" cy="1462350"/>
          </a:xfrm>
          <a:solidFill>
            <a:schemeClr val="accent1"/>
          </a:solidFill>
          <a:effectLst>
            <a:outerShdw blurRad="50800" dist="38100" dir="2700000" algn="tl" rotWithShape="0">
              <a:prstClr val="black">
                <a:alpha val="40000"/>
              </a:prstClr>
            </a:outerShdw>
          </a:effectLst>
        </p:grpSpPr>
        <p:sp>
          <p:nvSpPr>
            <p:cNvPr id="31" name="Freeform 45"/>
            <p:cNvSpPr>
              <a:spLocks noEditPoints="1"/>
            </p:cNvSpPr>
            <p:nvPr/>
          </p:nvSpPr>
          <p:spPr bwMode="auto">
            <a:xfrm>
              <a:off x="5584054" y="5159456"/>
              <a:ext cx="665298" cy="1149269"/>
            </a:xfrm>
            <a:custGeom>
              <a:avLst/>
              <a:gdLst/>
              <a:ahLst/>
              <a:cxnLst>
                <a:cxn ang="0">
                  <a:pos x="246" y="541"/>
                </a:cxn>
                <a:cxn ang="0">
                  <a:pos x="233" y="407"/>
                </a:cxn>
                <a:cxn ang="0">
                  <a:pos x="282" y="387"/>
                </a:cxn>
                <a:cxn ang="0">
                  <a:pos x="308" y="340"/>
                </a:cxn>
                <a:cxn ang="0">
                  <a:pos x="315" y="114"/>
                </a:cxn>
                <a:cxn ang="0">
                  <a:pos x="334" y="340"/>
                </a:cxn>
                <a:cxn ang="0">
                  <a:pos x="310" y="348"/>
                </a:cxn>
                <a:cxn ang="0">
                  <a:pos x="290" y="387"/>
                </a:cxn>
                <a:cxn ang="0">
                  <a:pos x="306" y="368"/>
                </a:cxn>
                <a:cxn ang="0">
                  <a:pos x="336" y="364"/>
                </a:cxn>
                <a:cxn ang="0">
                  <a:pos x="363" y="383"/>
                </a:cxn>
                <a:cxn ang="0">
                  <a:pos x="390" y="372"/>
                </a:cxn>
                <a:cxn ang="0">
                  <a:pos x="412" y="364"/>
                </a:cxn>
                <a:cxn ang="0">
                  <a:pos x="416" y="387"/>
                </a:cxn>
                <a:cxn ang="0">
                  <a:pos x="432" y="368"/>
                </a:cxn>
                <a:cxn ang="0">
                  <a:pos x="398" y="348"/>
                </a:cxn>
                <a:cxn ang="0">
                  <a:pos x="400" y="277"/>
                </a:cxn>
                <a:cxn ang="0">
                  <a:pos x="311" y="9"/>
                </a:cxn>
                <a:cxn ang="0">
                  <a:pos x="277" y="0"/>
                </a:cxn>
                <a:cxn ang="0">
                  <a:pos x="113" y="1"/>
                </a:cxn>
                <a:cxn ang="0">
                  <a:pos x="27" y="85"/>
                </a:cxn>
                <a:cxn ang="0">
                  <a:pos x="2" y="353"/>
                </a:cxn>
                <a:cxn ang="0">
                  <a:pos x="36" y="383"/>
                </a:cxn>
                <a:cxn ang="0">
                  <a:pos x="64" y="277"/>
                </a:cxn>
                <a:cxn ang="0">
                  <a:pos x="91" y="696"/>
                </a:cxn>
                <a:cxn ang="0">
                  <a:pos x="190" y="696"/>
                </a:cxn>
                <a:cxn ang="0">
                  <a:pos x="209" y="335"/>
                </a:cxn>
                <a:cxn ang="0">
                  <a:pos x="258" y="746"/>
                </a:cxn>
                <a:cxn ang="0">
                  <a:pos x="308" y="595"/>
                </a:cxn>
                <a:cxn ang="0">
                  <a:pos x="246" y="575"/>
                </a:cxn>
                <a:cxn ang="0">
                  <a:pos x="200" y="27"/>
                </a:cxn>
                <a:cxn ang="0">
                  <a:pos x="222" y="57"/>
                </a:cxn>
                <a:cxn ang="0">
                  <a:pos x="200" y="67"/>
                </a:cxn>
                <a:cxn ang="0">
                  <a:pos x="177" y="57"/>
                </a:cxn>
                <a:cxn ang="0">
                  <a:pos x="200" y="285"/>
                </a:cxn>
                <a:cxn ang="0">
                  <a:pos x="184" y="76"/>
                </a:cxn>
                <a:cxn ang="0">
                  <a:pos x="200" y="79"/>
                </a:cxn>
                <a:cxn ang="0">
                  <a:pos x="216" y="76"/>
                </a:cxn>
                <a:cxn ang="0">
                  <a:pos x="200" y="285"/>
                </a:cxn>
              </a:cxnLst>
              <a:rect l="0" t="0" r="r" b="b"/>
              <a:pathLst>
                <a:path w="432" h="746">
                  <a:moveTo>
                    <a:pt x="246" y="575"/>
                  </a:moveTo>
                  <a:cubicBezTo>
                    <a:pt x="246" y="541"/>
                    <a:pt x="246" y="541"/>
                    <a:pt x="246" y="541"/>
                  </a:cubicBezTo>
                  <a:cubicBezTo>
                    <a:pt x="238" y="538"/>
                    <a:pt x="233" y="531"/>
                    <a:pt x="233" y="523"/>
                  </a:cubicBezTo>
                  <a:cubicBezTo>
                    <a:pt x="233" y="407"/>
                    <a:pt x="233" y="407"/>
                    <a:pt x="233" y="407"/>
                  </a:cubicBezTo>
                  <a:cubicBezTo>
                    <a:pt x="233" y="396"/>
                    <a:pt x="242" y="387"/>
                    <a:pt x="253" y="387"/>
                  </a:cubicBezTo>
                  <a:cubicBezTo>
                    <a:pt x="282" y="387"/>
                    <a:pt x="282" y="387"/>
                    <a:pt x="282" y="387"/>
                  </a:cubicBezTo>
                  <a:cubicBezTo>
                    <a:pt x="282" y="368"/>
                    <a:pt x="282" y="368"/>
                    <a:pt x="282" y="368"/>
                  </a:cubicBezTo>
                  <a:cubicBezTo>
                    <a:pt x="282" y="353"/>
                    <a:pt x="294" y="342"/>
                    <a:pt x="308" y="340"/>
                  </a:cubicBezTo>
                  <a:cubicBezTo>
                    <a:pt x="308" y="97"/>
                    <a:pt x="308" y="97"/>
                    <a:pt x="308" y="97"/>
                  </a:cubicBezTo>
                  <a:cubicBezTo>
                    <a:pt x="310" y="102"/>
                    <a:pt x="313" y="108"/>
                    <a:pt x="315" y="114"/>
                  </a:cubicBezTo>
                  <a:cubicBezTo>
                    <a:pt x="326" y="145"/>
                    <a:pt x="336" y="197"/>
                    <a:pt x="336" y="277"/>
                  </a:cubicBezTo>
                  <a:cubicBezTo>
                    <a:pt x="336" y="296"/>
                    <a:pt x="335" y="317"/>
                    <a:pt x="334" y="340"/>
                  </a:cubicBezTo>
                  <a:cubicBezTo>
                    <a:pt x="334" y="343"/>
                    <a:pt x="334" y="345"/>
                    <a:pt x="333" y="348"/>
                  </a:cubicBezTo>
                  <a:cubicBezTo>
                    <a:pt x="310" y="348"/>
                    <a:pt x="310" y="348"/>
                    <a:pt x="310" y="348"/>
                  </a:cubicBezTo>
                  <a:cubicBezTo>
                    <a:pt x="299" y="348"/>
                    <a:pt x="290" y="357"/>
                    <a:pt x="290" y="368"/>
                  </a:cubicBezTo>
                  <a:cubicBezTo>
                    <a:pt x="290" y="387"/>
                    <a:pt x="290" y="387"/>
                    <a:pt x="290" y="387"/>
                  </a:cubicBezTo>
                  <a:cubicBezTo>
                    <a:pt x="306" y="387"/>
                    <a:pt x="306" y="387"/>
                    <a:pt x="306" y="387"/>
                  </a:cubicBezTo>
                  <a:cubicBezTo>
                    <a:pt x="306" y="368"/>
                    <a:pt x="306" y="368"/>
                    <a:pt x="306" y="368"/>
                  </a:cubicBezTo>
                  <a:cubicBezTo>
                    <a:pt x="306" y="366"/>
                    <a:pt x="308" y="364"/>
                    <a:pt x="310" y="364"/>
                  </a:cubicBezTo>
                  <a:cubicBezTo>
                    <a:pt x="336" y="364"/>
                    <a:pt x="336" y="364"/>
                    <a:pt x="336" y="364"/>
                  </a:cubicBezTo>
                  <a:cubicBezTo>
                    <a:pt x="337" y="367"/>
                    <a:pt x="339" y="370"/>
                    <a:pt x="341" y="372"/>
                  </a:cubicBezTo>
                  <a:cubicBezTo>
                    <a:pt x="346" y="379"/>
                    <a:pt x="354" y="383"/>
                    <a:pt x="363" y="383"/>
                  </a:cubicBezTo>
                  <a:cubicBezTo>
                    <a:pt x="364" y="383"/>
                    <a:pt x="365" y="384"/>
                    <a:pt x="365" y="384"/>
                  </a:cubicBezTo>
                  <a:cubicBezTo>
                    <a:pt x="375" y="384"/>
                    <a:pt x="384" y="379"/>
                    <a:pt x="390" y="372"/>
                  </a:cubicBezTo>
                  <a:cubicBezTo>
                    <a:pt x="392" y="370"/>
                    <a:pt x="394" y="367"/>
                    <a:pt x="395" y="364"/>
                  </a:cubicBezTo>
                  <a:cubicBezTo>
                    <a:pt x="412" y="364"/>
                    <a:pt x="412" y="364"/>
                    <a:pt x="412" y="364"/>
                  </a:cubicBezTo>
                  <a:cubicBezTo>
                    <a:pt x="414" y="364"/>
                    <a:pt x="416" y="366"/>
                    <a:pt x="416" y="368"/>
                  </a:cubicBezTo>
                  <a:cubicBezTo>
                    <a:pt x="416" y="387"/>
                    <a:pt x="416" y="387"/>
                    <a:pt x="416" y="387"/>
                  </a:cubicBezTo>
                  <a:cubicBezTo>
                    <a:pt x="432" y="387"/>
                    <a:pt x="432" y="387"/>
                    <a:pt x="432" y="387"/>
                  </a:cubicBezTo>
                  <a:cubicBezTo>
                    <a:pt x="432" y="368"/>
                    <a:pt x="432" y="368"/>
                    <a:pt x="432" y="368"/>
                  </a:cubicBezTo>
                  <a:cubicBezTo>
                    <a:pt x="432" y="357"/>
                    <a:pt x="423" y="348"/>
                    <a:pt x="412" y="348"/>
                  </a:cubicBezTo>
                  <a:cubicBezTo>
                    <a:pt x="398" y="348"/>
                    <a:pt x="398" y="348"/>
                    <a:pt x="398" y="348"/>
                  </a:cubicBezTo>
                  <a:cubicBezTo>
                    <a:pt x="398" y="345"/>
                    <a:pt x="398" y="343"/>
                    <a:pt x="398" y="340"/>
                  </a:cubicBezTo>
                  <a:cubicBezTo>
                    <a:pt x="399" y="317"/>
                    <a:pt x="400" y="296"/>
                    <a:pt x="400" y="277"/>
                  </a:cubicBezTo>
                  <a:cubicBezTo>
                    <a:pt x="399" y="156"/>
                    <a:pt x="380" y="89"/>
                    <a:pt x="354" y="49"/>
                  </a:cubicBezTo>
                  <a:cubicBezTo>
                    <a:pt x="341" y="29"/>
                    <a:pt x="325" y="16"/>
                    <a:pt x="311" y="9"/>
                  </a:cubicBezTo>
                  <a:cubicBezTo>
                    <a:pt x="302" y="5"/>
                    <a:pt x="293" y="2"/>
                    <a:pt x="287" y="1"/>
                  </a:cubicBezTo>
                  <a:cubicBezTo>
                    <a:pt x="284" y="0"/>
                    <a:pt x="280" y="0"/>
                    <a:pt x="277" y="0"/>
                  </a:cubicBezTo>
                  <a:cubicBezTo>
                    <a:pt x="122" y="0"/>
                    <a:pt x="122" y="0"/>
                    <a:pt x="122" y="0"/>
                  </a:cubicBezTo>
                  <a:cubicBezTo>
                    <a:pt x="119" y="0"/>
                    <a:pt x="116" y="0"/>
                    <a:pt x="113" y="1"/>
                  </a:cubicBezTo>
                  <a:cubicBezTo>
                    <a:pt x="106" y="2"/>
                    <a:pt x="97" y="5"/>
                    <a:pt x="88" y="9"/>
                  </a:cubicBezTo>
                  <a:cubicBezTo>
                    <a:pt x="67" y="20"/>
                    <a:pt x="43" y="43"/>
                    <a:pt x="27" y="85"/>
                  </a:cubicBezTo>
                  <a:cubicBezTo>
                    <a:pt x="11" y="126"/>
                    <a:pt x="0" y="186"/>
                    <a:pt x="0" y="277"/>
                  </a:cubicBezTo>
                  <a:cubicBezTo>
                    <a:pt x="0" y="300"/>
                    <a:pt x="0" y="326"/>
                    <a:pt x="2" y="353"/>
                  </a:cubicBezTo>
                  <a:cubicBezTo>
                    <a:pt x="3" y="370"/>
                    <a:pt x="17" y="384"/>
                    <a:pt x="34" y="384"/>
                  </a:cubicBezTo>
                  <a:cubicBezTo>
                    <a:pt x="35" y="384"/>
                    <a:pt x="35" y="383"/>
                    <a:pt x="36" y="383"/>
                  </a:cubicBezTo>
                  <a:cubicBezTo>
                    <a:pt x="53" y="382"/>
                    <a:pt x="67" y="367"/>
                    <a:pt x="66" y="350"/>
                  </a:cubicBezTo>
                  <a:cubicBezTo>
                    <a:pt x="64" y="323"/>
                    <a:pt x="64" y="299"/>
                    <a:pt x="64" y="277"/>
                  </a:cubicBezTo>
                  <a:cubicBezTo>
                    <a:pt x="63" y="180"/>
                    <a:pt x="78" y="125"/>
                    <a:pt x="91" y="97"/>
                  </a:cubicBezTo>
                  <a:cubicBezTo>
                    <a:pt x="91" y="696"/>
                    <a:pt x="91" y="696"/>
                    <a:pt x="91" y="696"/>
                  </a:cubicBezTo>
                  <a:cubicBezTo>
                    <a:pt x="91" y="724"/>
                    <a:pt x="114" y="746"/>
                    <a:pt x="141" y="746"/>
                  </a:cubicBezTo>
                  <a:cubicBezTo>
                    <a:pt x="168" y="746"/>
                    <a:pt x="190" y="724"/>
                    <a:pt x="190" y="696"/>
                  </a:cubicBezTo>
                  <a:cubicBezTo>
                    <a:pt x="190" y="335"/>
                    <a:pt x="190" y="335"/>
                    <a:pt x="190" y="335"/>
                  </a:cubicBezTo>
                  <a:cubicBezTo>
                    <a:pt x="209" y="335"/>
                    <a:pt x="209" y="335"/>
                    <a:pt x="209" y="335"/>
                  </a:cubicBezTo>
                  <a:cubicBezTo>
                    <a:pt x="209" y="696"/>
                    <a:pt x="209" y="696"/>
                    <a:pt x="209" y="696"/>
                  </a:cubicBezTo>
                  <a:cubicBezTo>
                    <a:pt x="209" y="724"/>
                    <a:pt x="231" y="746"/>
                    <a:pt x="258" y="746"/>
                  </a:cubicBezTo>
                  <a:cubicBezTo>
                    <a:pt x="286" y="746"/>
                    <a:pt x="308" y="724"/>
                    <a:pt x="308" y="696"/>
                  </a:cubicBezTo>
                  <a:cubicBezTo>
                    <a:pt x="308" y="595"/>
                    <a:pt x="308" y="595"/>
                    <a:pt x="308" y="595"/>
                  </a:cubicBezTo>
                  <a:cubicBezTo>
                    <a:pt x="266" y="595"/>
                    <a:pt x="266" y="595"/>
                    <a:pt x="266" y="595"/>
                  </a:cubicBezTo>
                  <a:cubicBezTo>
                    <a:pt x="255" y="595"/>
                    <a:pt x="246" y="586"/>
                    <a:pt x="246" y="575"/>
                  </a:cubicBezTo>
                  <a:close/>
                  <a:moveTo>
                    <a:pt x="184" y="27"/>
                  </a:moveTo>
                  <a:cubicBezTo>
                    <a:pt x="200" y="27"/>
                    <a:pt x="200" y="27"/>
                    <a:pt x="200" y="27"/>
                  </a:cubicBezTo>
                  <a:cubicBezTo>
                    <a:pt x="215" y="27"/>
                    <a:pt x="215" y="27"/>
                    <a:pt x="215" y="27"/>
                  </a:cubicBezTo>
                  <a:cubicBezTo>
                    <a:pt x="222" y="57"/>
                    <a:pt x="222" y="57"/>
                    <a:pt x="222" y="57"/>
                  </a:cubicBezTo>
                  <a:cubicBezTo>
                    <a:pt x="221" y="59"/>
                    <a:pt x="221" y="59"/>
                    <a:pt x="221" y="59"/>
                  </a:cubicBezTo>
                  <a:cubicBezTo>
                    <a:pt x="215" y="64"/>
                    <a:pt x="207" y="67"/>
                    <a:pt x="200" y="67"/>
                  </a:cubicBezTo>
                  <a:cubicBezTo>
                    <a:pt x="192" y="67"/>
                    <a:pt x="184" y="64"/>
                    <a:pt x="178" y="59"/>
                  </a:cubicBezTo>
                  <a:cubicBezTo>
                    <a:pt x="177" y="57"/>
                    <a:pt x="177" y="57"/>
                    <a:pt x="177" y="57"/>
                  </a:cubicBezTo>
                  <a:lnTo>
                    <a:pt x="184" y="27"/>
                  </a:lnTo>
                  <a:close/>
                  <a:moveTo>
                    <a:pt x="200" y="285"/>
                  </a:moveTo>
                  <a:cubicBezTo>
                    <a:pt x="162" y="237"/>
                    <a:pt x="162" y="237"/>
                    <a:pt x="162" y="237"/>
                  </a:cubicBezTo>
                  <a:cubicBezTo>
                    <a:pt x="184" y="76"/>
                    <a:pt x="184" y="76"/>
                    <a:pt x="184" y="76"/>
                  </a:cubicBezTo>
                  <a:cubicBezTo>
                    <a:pt x="189" y="78"/>
                    <a:pt x="194" y="79"/>
                    <a:pt x="200" y="79"/>
                  </a:cubicBezTo>
                  <a:cubicBezTo>
                    <a:pt x="200" y="79"/>
                    <a:pt x="200" y="79"/>
                    <a:pt x="200" y="79"/>
                  </a:cubicBezTo>
                  <a:cubicBezTo>
                    <a:pt x="200" y="79"/>
                    <a:pt x="200" y="79"/>
                    <a:pt x="200" y="79"/>
                  </a:cubicBezTo>
                  <a:cubicBezTo>
                    <a:pt x="205" y="79"/>
                    <a:pt x="211" y="78"/>
                    <a:pt x="216" y="76"/>
                  </a:cubicBezTo>
                  <a:cubicBezTo>
                    <a:pt x="238" y="237"/>
                    <a:pt x="238" y="237"/>
                    <a:pt x="238" y="237"/>
                  </a:cubicBezTo>
                  <a:lnTo>
                    <a:pt x="200" y="28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32" name="Oval 46"/>
            <p:cNvSpPr>
              <a:spLocks noChangeArrowheads="1"/>
            </p:cNvSpPr>
            <p:nvPr/>
          </p:nvSpPr>
          <p:spPr bwMode="auto">
            <a:xfrm>
              <a:off x="5752988" y="4846375"/>
              <a:ext cx="277860" cy="27786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33" name="Freeform 47"/>
            <p:cNvSpPr>
              <a:spLocks/>
            </p:cNvSpPr>
            <p:nvPr/>
          </p:nvSpPr>
          <p:spPr bwMode="auto">
            <a:xfrm>
              <a:off x="5975406" y="5996296"/>
              <a:ext cx="329388" cy="67834"/>
            </a:xfrm>
            <a:custGeom>
              <a:avLst/>
              <a:gdLst/>
              <a:ahLst/>
              <a:cxnLst>
                <a:cxn ang="0">
                  <a:pos x="128" y="0"/>
                </a:cxn>
                <a:cxn ang="0">
                  <a:pos x="128" y="13"/>
                </a:cxn>
                <a:cxn ang="0">
                  <a:pos x="88" y="13"/>
                </a:cxn>
                <a:cxn ang="0">
                  <a:pos x="88" y="0"/>
                </a:cxn>
                <a:cxn ang="0">
                  <a:pos x="0" y="0"/>
                </a:cxn>
                <a:cxn ang="0">
                  <a:pos x="0" y="32"/>
                </a:cxn>
                <a:cxn ang="0">
                  <a:pos x="12" y="44"/>
                </a:cxn>
                <a:cxn ang="0">
                  <a:pos x="202" y="44"/>
                </a:cxn>
                <a:cxn ang="0">
                  <a:pos x="214" y="32"/>
                </a:cxn>
                <a:cxn ang="0">
                  <a:pos x="214" y="0"/>
                </a:cxn>
                <a:cxn ang="0">
                  <a:pos x="128" y="0"/>
                </a:cxn>
              </a:cxnLst>
              <a:rect l="0" t="0" r="r" b="b"/>
              <a:pathLst>
                <a:path w="214" h="44">
                  <a:moveTo>
                    <a:pt x="128" y="0"/>
                  </a:moveTo>
                  <a:cubicBezTo>
                    <a:pt x="128" y="13"/>
                    <a:pt x="128" y="13"/>
                    <a:pt x="128" y="13"/>
                  </a:cubicBezTo>
                  <a:cubicBezTo>
                    <a:pt x="88" y="13"/>
                    <a:pt x="88" y="13"/>
                    <a:pt x="88" y="13"/>
                  </a:cubicBezTo>
                  <a:cubicBezTo>
                    <a:pt x="88" y="0"/>
                    <a:pt x="88" y="0"/>
                    <a:pt x="88" y="0"/>
                  </a:cubicBezTo>
                  <a:cubicBezTo>
                    <a:pt x="0" y="0"/>
                    <a:pt x="0" y="0"/>
                    <a:pt x="0" y="0"/>
                  </a:cubicBezTo>
                  <a:cubicBezTo>
                    <a:pt x="0" y="32"/>
                    <a:pt x="0" y="32"/>
                    <a:pt x="0" y="32"/>
                  </a:cubicBezTo>
                  <a:cubicBezTo>
                    <a:pt x="0" y="38"/>
                    <a:pt x="5" y="44"/>
                    <a:pt x="12" y="44"/>
                  </a:cubicBezTo>
                  <a:cubicBezTo>
                    <a:pt x="202" y="44"/>
                    <a:pt x="202" y="44"/>
                    <a:pt x="202" y="44"/>
                  </a:cubicBezTo>
                  <a:cubicBezTo>
                    <a:pt x="209" y="44"/>
                    <a:pt x="214" y="38"/>
                    <a:pt x="214" y="32"/>
                  </a:cubicBezTo>
                  <a:cubicBezTo>
                    <a:pt x="214" y="0"/>
                    <a:pt x="214" y="0"/>
                    <a:pt x="214" y="0"/>
                  </a:cubicBezTo>
                  <a:lnTo>
                    <a:pt x="1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34" name="Freeform 48"/>
            <p:cNvSpPr>
              <a:spLocks/>
            </p:cNvSpPr>
            <p:nvPr/>
          </p:nvSpPr>
          <p:spPr bwMode="auto">
            <a:xfrm>
              <a:off x="5955186" y="5768007"/>
              <a:ext cx="369827" cy="215896"/>
            </a:xfrm>
            <a:custGeom>
              <a:avLst/>
              <a:gdLst/>
              <a:ahLst/>
              <a:cxnLst>
                <a:cxn ang="0">
                  <a:pos x="228" y="0"/>
                </a:cxn>
                <a:cxn ang="0">
                  <a:pos x="12" y="0"/>
                </a:cxn>
                <a:cxn ang="0">
                  <a:pos x="0" y="12"/>
                </a:cxn>
                <a:cxn ang="0">
                  <a:pos x="0" y="128"/>
                </a:cxn>
                <a:cxn ang="0">
                  <a:pos x="12" y="140"/>
                </a:cxn>
                <a:cxn ang="0">
                  <a:pos x="101" y="140"/>
                </a:cxn>
                <a:cxn ang="0">
                  <a:pos x="101" y="125"/>
                </a:cxn>
                <a:cxn ang="0">
                  <a:pos x="141" y="125"/>
                </a:cxn>
                <a:cxn ang="0">
                  <a:pos x="141" y="140"/>
                </a:cxn>
                <a:cxn ang="0">
                  <a:pos x="228" y="140"/>
                </a:cxn>
                <a:cxn ang="0">
                  <a:pos x="240" y="128"/>
                </a:cxn>
                <a:cxn ang="0">
                  <a:pos x="240" y="12"/>
                </a:cxn>
                <a:cxn ang="0">
                  <a:pos x="228" y="0"/>
                </a:cxn>
              </a:cxnLst>
              <a:rect l="0" t="0" r="r" b="b"/>
              <a:pathLst>
                <a:path w="240" h="140">
                  <a:moveTo>
                    <a:pt x="228" y="0"/>
                  </a:moveTo>
                  <a:cubicBezTo>
                    <a:pt x="12" y="0"/>
                    <a:pt x="12" y="0"/>
                    <a:pt x="12" y="0"/>
                  </a:cubicBezTo>
                  <a:cubicBezTo>
                    <a:pt x="5" y="0"/>
                    <a:pt x="0" y="5"/>
                    <a:pt x="0" y="12"/>
                  </a:cubicBezTo>
                  <a:cubicBezTo>
                    <a:pt x="0" y="128"/>
                    <a:pt x="0" y="128"/>
                    <a:pt x="0" y="128"/>
                  </a:cubicBezTo>
                  <a:cubicBezTo>
                    <a:pt x="0" y="134"/>
                    <a:pt x="5" y="140"/>
                    <a:pt x="12" y="140"/>
                  </a:cubicBezTo>
                  <a:cubicBezTo>
                    <a:pt x="101" y="140"/>
                    <a:pt x="101" y="140"/>
                    <a:pt x="101" y="140"/>
                  </a:cubicBezTo>
                  <a:cubicBezTo>
                    <a:pt x="101" y="125"/>
                    <a:pt x="101" y="125"/>
                    <a:pt x="101" y="125"/>
                  </a:cubicBezTo>
                  <a:cubicBezTo>
                    <a:pt x="141" y="125"/>
                    <a:pt x="141" y="125"/>
                    <a:pt x="141" y="125"/>
                  </a:cubicBezTo>
                  <a:cubicBezTo>
                    <a:pt x="141" y="140"/>
                    <a:pt x="141" y="140"/>
                    <a:pt x="141" y="140"/>
                  </a:cubicBezTo>
                  <a:cubicBezTo>
                    <a:pt x="228" y="140"/>
                    <a:pt x="228" y="140"/>
                    <a:pt x="228" y="140"/>
                  </a:cubicBezTo>
                  <a:cubicBezTo>
                    <a:pt x="235" y="140"/>
                    <a:pt x="240" y="134"/>
                    <a:pt x="240" y="128"/>
                  </a:cubicBezTo>
                  <a:cubicBezTo>
                    <a:pt x="240" y="12"/>
                    <a:pt x="240" y="12"/>
                    <a:pt x="240" y="12"/>
                  </a:cubicBezTo>
                  <a:cubicBezTo>
                    <a:pt x="240" y="5"/>
                    <a:pt x="235" y="0"/>
                    <a:pt x="22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35" name="Rectangle 49"/>
            <p:cNvSpPr>
              <a:spLocks noChangeArrowheads="1"/>
            </p:cNvSpPr>
            <p:nvPr/>
          </p:nvSpPr>
          <p:spPr bwMode="auto">
            <a:xfrm>
              <a:off x="6122815" y="5972815"/>
              <a:ext cx="37179" cy="30656"/>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graphicFrame>
        <p:nvGraphicFramePr>
          <p:cNvPr id="36" name="Tablica 35"/>
          <p:cNvGraphicFramePr>
            <a:graphicFrameLocks noGrp="1"/>
          </p:cNvGraphicFramePr>
          <p:nvPr>
            <p:extLst>
              <p:ext uri="{D42A27DB-BD31-4B8C-83A1-F6EECF244321}">
                <p14:modId xmlns:p14="http://schemas.microsoft.com/office/powerpoint/2010/main" val="2014583511"/>
              </p:ext>
            </p:extLst>
          </p:nvPr>
        </p:nvGraphicFramePr>
        <p:xfrm>
          <a:off x="1234709" y="1274732"/>
          <a:ext cx="663575" cy="1180698"/>
        </p:xfrm>
        <a:graphic>
          <a:graphicData uri="http://schemas.openxmlformats.org/drawingml/2006/table">
            <a:tbl>
              <a:tblPr>
                <a:effectLst/>
                <a:tableStyleId>{5C22544A-7EE6-4342-B048-85BDC9FD1C3A}</a:tableStyleId>
              </a:tblPr>
              <a:tblGrid>
                <a:gridCol w="663575">
                  <a:extLst>
                    <a:ext uri="{9D8B030D-6E8A-4147-A177-3AD203B41FA5}">
                      <a16:colId xmlns:a16="http://schemas.microsoft.com/office/drawing/2014/main" val="20000"/>
                    </a:ext>
                  </a:extLst>
                </a:gridCol>
              </a:tblGrid>
              <a:tr h="546502">
                <a:tc>
                  <a:txBody>
                    <a:bodyPr/>
                    <a:lstStyle/>
                    <a:p>
                      <a:pPr algn="ctr" fontAlgn="b"/>
                      <a:r>
                        <a:rPr lang="hr-HR" sz="18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rPr>
                        <a:t>52%</a:t>
                      </a:r>
                      <a:endParaRPr lang="en-US" sz="18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7098">
                <a:tc>
                  <a:txBody>
                    <a:bodyPr/>
                    <a:lstStyle/>
                    <a:p>
                      <a:pPr algn="ctr" fontAlgn="b"/>
                      <a:r>
                        <a:rPr lang="hr-HR" sz="900" b="1" kern="1200" dirty="0">
                          <a:solidFill>
                            <a:schemeClr val="bg2">
                              <a:lumMod val="50000"/>
                            </a:schemeClr>
                          </a:solidFill>
                          <a:latin typeface="+mn-lt"/>
                          <a:ea typeface="ヒラギノ角ゴ Pro W3" pitchFamily="-64" charset="-128"/>
                          <a:cs typeface="Arial" pitchFamily="34" charset="0"/>
                        </a:rPr>
                        <a:t>Žene</a:t>
                      </a:r>
                      <a:endParaRPr lang="en-US" sz="900" b="1" kern="1200" dirty="0">
                        <a:solidFill>
                          <a:schemeClr val="bg2">
                            <a:lumMod val="50000"/>
                          </a:schemeClr>
                        </a:solidFill>
                        <a:latin typeface="+mn-lt"/>
                        <a:ea typeface="ヒラギノ角ゴ Pro W3" pitchFamily="-64" charset="-128"/>
                        <a:cs typeface="Arial" pitchFamily="34" charset="0"/>
                      </a:endParaRPr>
                    </a:p>
                  </a:txBody>
                  <a:tcPr marL="9537" marR="9537" marT="95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7098">
                <a:tc>
                  <a:txBody>
                    <a:bodyPr/>
                    <a:lstStyle/>
                    <a:p>
                      <a:pPr algn="ctr" fontAlgn="b"/>
                      <a:r>
                        <a:rPr lang="hr-BA" sz="1200" b="1" kern="1200" dirty="0">
                          <a:solidFill>
                            <a:srgbClr val="00B050"/>
                          </a:solidFill>
                          <a:latin typeface="+mn-lt"/>
                          <a:ea typeface="ヒラギノ角ゴ Pro W3" pitchFamily="-64" charset="-128"/>
                          <a:cs typeface="Arial" pitchFamily="34" charset="0"/>
                        </a:rPr>
                        <a:t>36%</a:t>
                      </a:r>
                      <a:endParaRPr lang="en-US" sz="1200" b="1" kern="1200" dirty="0">
                        <a:solidFill>
                          <a:srgbClr val="00B050"/>
                        </a:solidFill>
                        <a:latin typeface="+mn-lt"/>
                        <a:ea typeface="ヒラギノ角ゴ Pro W3" pitchFamily="-64" charset="-128"/>
                        <a:cs typeface="Arial" pitchFamily="34" charset="0"/>
                      </a:endParaRPr>
                    </a:p>
                  </a:txBody>
                  <a:tcPr marL="9537" marR="9537" marT="95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6048417"/>
                  </a:ext>
                </a:extLst>
              </a:tr>
            </a:tbl>
          </a:graphicData>
        </a:graphic>
      </p:graphicFrame>
      <p:graphicFrame>
        <p:nvGraphicFramePr>
          <p:cNvPr id="37" name="Tablica 36"/>
          <p:cNvGraphicFramePr>
            <a:graphicFrameLocks noGrp="1"/>
          </p:cNvGraphicFramePr>
          <p:nvPr>
            <p:extLst>
              <p:ext uri="{D42A27DB-BD31-4B8C-83A1-F6EECF244321}">
                <p14:modId xmlns:p14="http://schemas.microsoft.com/office/powerpoint/2010/main" val="4179935920"/>
              </p:ext>
            </p:extLst>
          </p:nvPr>
        </p:nvGraphicFramePr>
        <p:xfrm>
          <a:off x="2396351" y="1251986"/>
          <a:ext cx="663575" cy="1180698"/>
        </p:xfrm>
        <a:graphic>
          <a:graphicData uri="http://schemas.openxmlformats.org/drawingml/2006/table">
            <a:tbl>
              <a:tblPr>
                <a:tableStyleId>{5C22544A-7EE6-4342-B048-85BDC9FD1C3A}</a:tableStyleId>
              </a:tblPr>
              <a:tblGrid>
                <a:gridCol w="663575">
                  <a:extLst>
                    <a:ext uri="{9D8B030D-6E8A-4147-A177-3AD203B41FA5}">
                      <a16:colId xmlns:a16="http://schemas.microsoft.com/office/drawing/2014/main" val="20000"/>
                    </a:ext>
                  </a:extLst>
                </a:gridCol>
              </a:tblGrid>
              <a:tr h="546502">
                <a:tc>
                  <a:txBody>
                    <a:bodyPr/>
                    <a:lstStyle/>
                    <a:p>
                      <a:pPr algn="ctr" fontAlgn="b"/>
                      <a:r>
                        <a:rPr lang="hr-HR" sz="18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rPr>
                        <a:t>48%</a:t>
                      </a:r>
                      <a:endParaRPr lang="en-US" sz="18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7098">
                <a:tc>
                  <a:txBody>
                    <a:bodyPr/>
                    <a:lstStyle/>
                    <a:p>
                      <a:pPr algn="ctr" fontAlgn="b"/>
                      <a:r>
                        <a:rPr lang="hr-HR" sz="900" b="1" kern="1200" dirty="0">
                          <a:solidFill>
                            <a:schemeClr val="bg2">
                              <a:lumMod val="50000"/>
                            </a:schemeClr>
                          </a:solidFill>
                          <a:latin typeface="+mn-lt"/>
                          <a:ea typeface="ヒラギノ角ゴ Pro W3" pitchFamily="-64" charset="-128"/>
                          <a:cs typeface="Arial" pitchFamily="34" charset="0"/>
                        </a:rPr>
                        <a:t>Muškarci</a:t>
                      </a:r>
                      <a:endParaRPr lang="en-US" sz="900" b="1" kern="1200" dirty="0">
                        <a:solidFill>
                          <a:schemeClr val="bg2">
                            <a:lumMod val="50000"/>
                          </a:schemeClr>
                        </a:solidFill>
                        <a:latin typeface="+mn-lt"/>
                        <a:ea typeface="ヒラギノ角ゴ Pro W3" pitchFamily="-64" charset="-128"/>
                        <a:cs typeface="Arial" pitchFamily="34" charset="0"/>
                      </a:endParaRPr>
                    </a:p>
                  </a:txBody>
                  <a:tcPr marL="9537" marR="9537" marT="95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7098">
                <a:tc>
                  <a:txBody>
                    <a:bodyPr/>
                    <a:lstStyle/>
                    <a:p>
                      <a:pPr algn="ctr" fontAlgn="b"/>
                      <a:r>
                        <a:rPr lang="hr-BA" sz="1200" b="1" kern="1200" dirty="0">
                          <a:solidFill>
                            <a:srgbClr val="00B050"/>
                          </a:solidFill>
                          <a:latin typeface="+mn-lt"/>
                          <a:ea typeface="ヒラギノ角ゴ Pro W3" pitchFamily="-64" charset="-128"/>
                          <a:cs typeface="Arial" pitchFamily="34" charset="0"/>
                        </a:rPr>
                        <a:t>40%</a:t>
                      </a:r>
                      <a:endParaRPr lang="en-US" sz="1200" b="1" kern="1200" dirty="0">
                        <a:solidFill>
                          <a:srgbClr val="00B050"/>
                        </a:solidFill>
                        <a:latin typeface="+mn-lt"/>
                        <a:ea typeface="ヒラギノ角ゴ Pro W3" pitchFamily="-64" charset="-128"/>
                        <a:cs typeface="Arial" pitchFamily="34" charset="0"/>
                      </a:endParaRPr>
                    </a:p>
                  </a:txBody>
                  <a:tcPr marL="9537" marR="9537" marT="9517"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2885841"/>
                  </a:ext>
                </a:extLst>
              </a:tr>
            </a:tbl>
          </a:graphicData>
        </a:graphic>
      </p:graphicFrame>
      <p:graphicFrame>
        <p:nvGraphicFramePr>
          <p:cNvPr id="38" name="Tablica 37"/>
          <p:cNvGraphicFramePr>
            <a:graphicFrameLocks noGrp="1"/>
          </p:cNvGraphicFramePr>
          <p:nvPr>
            <p:extLst>
              <p:ext uri="{D42A27DB-BD31-4B8C-83A1-F6EECF244321}">
                <p14:modId xmlns:p14="http://schemas.microsoft.com/office/powerpoint/2010/main" val="3504513082"/>
              </p:ext>
            </p:extLst>
          </p:nvPr>
        </p:nvGraphicFramePr>
        <p:xfrm>
          <a:off x="3854747" y="1255630"/>
          <a:ext cx="553698" cy="1180698"/>
        </p:xfrm>
        <a:graphic>
          <a:graphicData uri="http://schemas.openxmlformats.org/drawingml/2006/table">
            <a:tbl>
              <a:tblPr>
                <a:tableStyleId>{5C22544A-7EE6-4342-B048-85BDC9FD1C3A}</a:tableStyleId>
              </a:tblPr>
              <a:tblGrid>
                <a:gridCol w="553698">
                  <a:extLst>
                    <a:ext uri="{9D8B030D-6E8A-4147-A177-3AD203B41FA5}">
                      <a16:colId xmlns:a16="http://schemas.microsoft.com/office/drawing/2014/main" val="20000"/>
                    </a:ext>
                  </a:extLst>
                </a:gridCol>
              </a:tblGrid>
              <a:tr h="546502">
                <a:tc>
                  <a:txBody>
                    <a:bodyPr/>
                    <a:lstStyle/>
                    <a:p>
                      <a:pPr algn="ctr" fontAlgn="b"/>
                      <a:r>
                        <a:rPr lang="hr-HR" sz="18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rPr>
                        <a:t>10%</a:t>
                      </a:r>
                      <a:endParaRPr lang="en-US" sz="18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7098">
                <a:tc>
                  <a:txBody>
                    <a:bodyPr/>
                    <a:lstStyle/>
                    <a:p>
                      <a:pPr algn="ctr" fontAlgn="b"/>
                      <a:r>
                        <a:rPr lang="hr-HR" sz="900" b="1" kern="1200" dirty="0">
                          <a:solidFill>
                            <a:schemeClr val="bg2">
                              <a:lumMod val="50000"/>
                            </a:schemeClr>
                          </a:solidFill>
                          <a:latin typeface="+mn-lt"/>
                          <a:ea typeface="ヒラギノ角ゴ Pro W3" pitchFamily="-64" charset="-128"/>
                          <a:cs typeface="Arial" pitchFamily="34" charset="0"/>
                        </a:rPr>
                        <a:t>15 – 20 godina</a:t>
                      </a:r>
                      <a:endParaRPr lang="en-US" sz="900" b="1" kern="1200" dirty="0">
                        <a:solidFill>
                          <a:schemeClr val="bg2">
                            <a:lumMod val="50000"/>
                          </a:schemeClr>
                        </a:solidFill>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7098">
                <a:tc>
                  <a:txBody>
                    <a:bodyPr/>
                    <a:lstStyle/>
                    <a:p>
                      <a:pPr algn="ctr" fontAlgn="b"/>
                      <a:r>
                        <a:rPr lang="hr-BA" sz="1200" b="1" kern="1200" dirty="0">
                          <a:solidFill>
                            <a:srgbClr val="00B050"/>
                          </a:solidFill>
                          <a:latin typeface="+mn-lt"/>
                          <a:ea typeface="ヒラギノ角ゴ Pro W3" pitchFamily="-64" charset="-128"/>
                          <a:cs typeface="Arial" pitchFamily="34" charset="0"/>
                        </a:rPr>
                        <a:t>75%</a:t>
                      </a:r>
                      <a:endParaRPr lang="en-US" sz="1200" b="1" kern="1200" dirty="0">
                        <a:solidFill>
                          <a:srgbClr val="00B050"/>
                        </a:solidFill>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837955"/>
                  </a:ext>
                </a:extLst>
              </a:tr>
            </a:tbl>
          </a:graphicData>
        </a:graphic>
      </p:graphicFrame>
      <p:graphicFrame>
        <p:nvGraphicFramePr>
          <p:cNvPr id="39" name="Tablica 38"/>
          <p:cNvGraphicFramePr>
            <a:graphicFrameLocks noGrp="1"/>
          </p:cNvGraphicFramePr>
          <p:nvPr>
            <p:extLst>
              <p:ext uri="{D42A27DB-BD31-4B8C-83A1-F6EECF244321}">
                <p14:modId xmlns:p14="http://schemas.microsoft.com/office/powerpoint/2010/main" val="1127557425"/>
              </p:ext>
            </p:extLst>
          </p:nvPr>
        </p:nvGraphicFramePr>
        <p:xfrm>
          <a:off x="4666114" y="1252762"/>
          <a:ext cx="663575" cy="1180698"/>
        </p:xfrm>
        <a:graphic>
          <a:graphicData uri="http://schemas.openxmlformats.org/drawingml/2006/table">
            <a:tbl>
              <a:tblPr>
                <a:tableStyleId>{5C22544A-7EE6-4342-B048-85BDC9FD1C3A}</a:tableStyleId>
              </a:tblPr>
              <a:tblGrid>
                <a:gridCol w="663575">
                  <a:extLst>
                    <a:ext uri="{9D8B030D-6E8A-4147-A177-3AD203B41FA5}">
                      <a16:colId xmlns:a16="http://schemas.microsoft.com/office/drawing/2014/main" val="20000"/>
                    </a:ext>
                  </a:extLst>
                </a:gridCol>
              </a:tblGrid>
              <a:tr h="546502">
                <a:tc>
                  <a:txBody>
                    <a:bodyPr/>
                    <a:lstStyle/>
                    <a:p>
                      <a:pPr algn="ctr" fontAlgn="b"/>
                      <a:r>
                        <a:rPr lang="hr-HR" sz="18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rPr>
                        <a:t>13%</a:t>
                      </a:r>
                      <a:endParaRPr lang="en-US" sz="18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7098">
                <a:tc>
                  <a:txBody>
                    <a:bodyPr/>
                    <a:lstStyle/>
                    <a:p>
                      <a:pPr algn="ctr" fontAlgn="b"/>
                      <a:r>
                        <a:rPr lang="hr-HR" sz="900" b="1" kern="1200" baseline="0" dirty="0">
                          <a:solidFill>
                            <a:schemeClr val="bg2">
                              <a:lumMod val="50000"/>
                            </a:schemeClr>
                          </a:solidFill>
                          <a:latin typeface="+mn-lt"/>
                          <a:ea typeface="ヒラギノ角ゴ Pro W3" pitchFamily="-64" charset="-128"/>
                          <a:cs typeface="Arial" pitchFamily="34" charset="0"/>
                        </a:rPr>
                        <a:t>21 – 30 </a:t>
                      </a:r>
                      <a:br>
                        <a:rPr lang="hr-HR" sz="900" b="1" kern="1200" baseline="0" dirty="0">
                          <a:solidFill>
                            <a:schemeClr val="bg2">
                              <a:lumMod val="50000"/>
                            </a:schemeClr>
                          </a:solidFill>
                          <a:latin typeface="+mn-lt"/>
                          <a:ea typeface="ヒラギノ角ゴ Pro W3" pitchFamily="-64" charset="-128"/>
                          <a:cs typeface="Arial" pitchFamily="34" charset="0"/>
                        </a:rPr>
                      </a:br>
                      <a:r>
                        <a:rPr lang="hr-HR" sz="900" b="1" kern="1200" dirty="0">
                          <a:solidFill>
                            <a:schemeClr val="bg2">
                              <a:lumMod val="50000"/>
                            </a:schemeClr>
                          </a:solidFill>
                          <a:latin typeface="+mn-lt"/>
                          <a:ea typeface="ヒラギノ角ゴ Pro W3" pitchFamily="-64" charset="-128"/>
                          <a:cs typeface="Arial" pitchFamily="34" charset="0"/>
                        </a:rPr>
                        <a:t>godina</a:t>
                      </a:r>
                      <a:endParaRPr lang="en-US" sz="900" b="1" kern="1200" dirty="0">
                        <a:solidFill>
                          <a:schemeClr val="bg2">
                            <a:lumMod val="50000"/>
                          </a:schemeClr>
                        </a:solidFill>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7098">
                <a:tc>
                  <a:txBody>
                    <a:bodyPr/>
                    <a:lstStyle/>
                    <a:p>
                      <a:pPr algn="ctr" fontAlgn="b"/>
                      <a:r>
                        <a:rPr lang="hr-BA" sz="1200" b="1" kern="1200" dirty="0">
                          <a:solidFill>
                            <a:srgbClr val="00B050"/>
                          </a:solidFill>
                          <a:latin typeface="+mn-lt"/>
                          <a:ea typeface="ヒラギノ角ゴ Pro W3" pitchFamily="-64" charset="-128"/>
                          <a:cs typeface="Arial" pitchFamily="34" charset="0"/>
                        </a:rPr>
                        <a:t>45%</a:t>
                      </a:r>
                      <a:endParaRPr lang="en-US" sz="1200" b="1" kern="1200" dirty="0">
                        <a:solidFill>
                          <a:srgbClr val="00B050"/>
                        </a:solidFill>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4286407"/>
                  </a:ext>
                </a:extLst>
              </a:tr>
            </a:tbl>
          </a:graphicData>
        </a:graphic>
      </p:graphicFrame>
      <p:graphicFrame>
        <p:nvGraphicFramePr>
          <p:cNvPr id="40" name="Tablica 39"/>
          <p:cNvGraphicFramePr>
            <a:graphicFrameLocks noGrp="1"/>
          </p:cNvGraphicFramePr>
          <p:nvPr>
            <p:extLst>
              <p:ext uri="{D42A27DB-BD31-4B8C-83A1-F6EECF244321}">
                <p14:modId xmlns:p14="http://schemas.microsoft.com/office/powerpoint/2010/main" val="2271330998"/>
              </p:ext>
            </p:extLst>
          </p:nvPr>
        </p:nvGraphicFramePr>
        <p:xfrm>
          <a:off x="6330692" y="1258520"/>
          <a:ext cx="663575" cy="1180698"/>
        </p:xfrm>
        <a:graphic>
          <a:graphicData uri="http://schemas.openxmlformats.org/drawingml/2006/table">
            <a:tbl>
              <a:tblPr>
                <a:tableStyleId>{5C22544A-7EE6-4342-B048-85BDC9FD1C3A}</a:tableStyleId>
              </a:tblPr>
              <a:tblGrid>
                <a:gridCol w="663575">
                  <a:extLst>
                    <a:ext uri="{9D8B030D-6E8A-4147-A177-3AD203B41FA5}">
                      <a16:colId xmlns:a16="http://schemas.microsoft.com/office/drawing/2014/main" val="20000"/>
                    </a:ext>
                  </a:extLst>
                </a:gridCol>
              </a:tblGrid>
              <a:tr h="546502">
                <a:tc>
                  <a:txBody>
                    <a:bodyPr/>
                    <a:lstStyle/>
                    <a:p>
                      <a:pPr algn="ctr" fontAlgn="b"/>
                      <a:r>
                        <a:rPr lang="hr-HR" sz="18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rPr>
                        <a:t>18%</a:t>
                      </a:r>
                      <a:endParaRPr lang="en-US" sz="18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7098">
                <a:tc>
                  <a:txBody>
                    <a:bodyPr/>
                    <a:lstStyle/>
                    <a:p>
                      <a:pPr algn="ctr" fontAlgn="b"/>
                      <a:r>
                        <a:rPr lang="hr-HR" sz="900" b="1" kern="1200" dirty="0">
                          <a:solidFill>
                            <a:schemeClr val="bg2">
                              <a:lumMod val="50000"/>
                            </a:schemeClr>
                          </a:solidFill>
                          <a:latin typeface="+mn-lt"/>
                          <a:ea typeface="ヒラギノ角ゴ Pro W3" pitchFamily="-64" charset="-128"/>
                          <a:cs typeface="Arial" pitchFamily="34" charset="0"/>
                        </a:rPr>
                        <a:t>41 – 50 </a:t>
                      </a:r>
                      <a:br>
                        <a:rPr lang="hr-HR" sz="900" b="1" kern="1200" dirty="0">
                          <a:solidFill>
                            <a:schemeClr val="bg2">
                              <a:lumMod val="50000"/>
                            </a:schemeClr>
                          </a:solidFill>
                          <a:latin typeface="+mn-lt"/>
                          <a:ea typeface="ヒラギノ角ゴ Pro W3" pitchFamily="-64" charset="-128"/>
                          <a:cs typeface="Arial" pitchFamily="34" charset="0"/>
                        </a:rPr>
                      </a:br>
                      <a:r>
                        <a:rPr lang="hr-HR" sz="900" b="1" kern="1200" dirty="0">
                          <a:solidFill>
                            <a:schemeClr val="bg2">
                              <a:lumMod val="50000"/>
                            </a:schemeClr>
                          </a:solidFill>
                          <a:latin typeface="+mn-lt"/>
                          <a:ea typeface="ヒラギノ角ゴ Pro W3" pitchFamily="-64" charset="-128"/>
                          <a:cs typeface="Arial" pitchFamily="34" charset="0"/>
                        </a:rPr>
                        <a:t>godina</a:t>
                      </a:r>
                      <a:endParaRPr lang="en-US" sz="900" b="1" kern="1200" dirty="0">
                        <a:solidFill>
                          <a:schemeClr val="bg2">
                            <a:lumMod val="50000"/>
                          </a:schemeClr>
                        </a:solidFill>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7098">
                <a:tc>
                  <a:txBody>
                    <a:bodyPr/>
                    <a:lstStyle/>
                    <a:p>
                      <a:pPr algn="ctr" fontAlgn="b"/>
                      <a:r>
                        <a:rPr lang="hr-BA" sz="1200" b="1" kern="1200" dirty="0">
                          <a:solidFill>
                            <a:srgbClr val="00B050"/>
                          </a:solidFill>
                          <a:latin typeface="+mn-lt"/>
                          <a:ea typeface="ヒラギノ角ゴ Pro W3" pitchFamily="-64" charset="-128"/>
                          <a:cs typeface="Arial" pitchFamily="34" charset="0"/>
                        </a:rPr>
                        <a:t>35%</a:t>
                      </a:r>
                      <a:endParaRPr lang="en-US" sz="1200" b="1" kern="1200" dirty="0">
                        <a:solidFill>
                          <a:srgbClr val="00B050"/>
                        </a:solidFill>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1781213"/>
                  </a:ext>
                </a:extLst>
              </a:tr>
            </a:tbl>
          </a:graphicData>
        </a:graphic>
      </p:graphicFrame>
      <p:grpSp>
        <p:nvGrpSpPr>
          <p:cNvPr id="57" name="Grupa 56"/>
          <p:cNvGrpSpPr/>
          <p:nvPr/>
        </p:nvGrpSpPr>
        <p:grpSpPr>
          <a:xfrm>
            <a:off x="932010" y="973137"/>
            <a:ext cx="874083" cy="437027"/>
            <a:chOff x="757206" y="742945"/>
            <a:chExt cx="2220504" cy="521935"/>
          </a:xfrm>
        </p:grpSpPr>
        <p:sp>
          <p:nvSpPr>
            <p:cNvPr id="2" name="Zaobljeni pravokutnik 1"/>
            <p:cNvSpPr>
              <a:spLocks noChangeAspect="1"/>
            </p:cNvSpPr>
            <p:nvPr/>
          </p:nvSpPr>
          <p:spPr>
            <a:xfrm>
              <a:off x="757206" y="742945"/>
              <a:ext cx="2220504" cy="521935"/>
            </a:xfrm>
            <a:prstGeom prst="roundRect">
              <a:avLst/>
            </a:prstGeom>
            <a:solidFill>
              <a:schemeClr val="accent5"/>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a:t>Spol</a:t>
              </a:r>
            </a:p>
          </p:txBody>
        </p:sp>
        <p:sp>
          <p:nvSpPr>
            <p:cNvPr id="56" name="Zaobljeni pravokutnik 55"/>
            <p:cNvSpPr>
              <a:spLocks/>
            </p:cNvSpPr>
            <p:nvPr/>
          </p:nvSpPr>
          <p:spPr>
            <a:xfrm>
              <a:off x="858031" y="787062"/>
              <a:ext cx="2011982" cy="428799"/>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a:p>
          </p:txBody>
        </p:sp>
      </p:grpSp>
      <p:grpSp>
        <p:nvGrpSpPr>
          <p:cNvPr id="58" name="Grupa 57"/>
          <p:cNvGrpSpPr/>
          <p:nvPr/>
        </p:nvGrpSpPr>
        <p:grpSpPr>
          <a:xfrm>
            <a:off x="3511830" y="934070"/>
            <a:ext cx="988897" cy="437027"/>
            <a:chOff x="757206" y="742945"/>
            <a:chExt cx="2220504" cy="521935"/>
          </a:xfrm>
        </p:grpSpPr>
        <p:sp>
          <p:nvSpPr>
            <p:cNvPr id="59" name="Zaobljeni pravokutnik 58"/>
            <p:cNvSpPr>
              <a:spLocks noChangeAspect="1"/>
            </p:cNvSpPr>
            <p:nvPr/>
          </p:nvSpPr>
          <p:spPr>
            <a:xfrm>
              <a:off x="757206" y="742945"/>
              <a:ext cx="2220504" cy="521935"/>
            </a:xfrm>
            <a:prstGeom prst="roundRect">
              <a:avLst/>
            </a:prstGeom>
            <a:solidFill>
              <a:schemeClr val="accent5"/>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a:t>Dob</a:t>
              </a:r>
            </a:p>
          </p:txBody>
        </p:sp>
        <p:sp>
          <p:nvSpPr>
            <p:cNvPr id="60" name="Zaobljeni pravokutnik 59"/>
            <p:cNvSpPr>
              <a:spLocks noChangeAspect="1"/>
            </p:cNvSpPr>
            <p:nvPr/>
          </p:nvSpPr>
          <p:spPr>
            <a:xfrm>
              <a:off x="824787" y="787062"/>
              <a:ext cx="2076724" cy="423157"/>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a:p>
          </p:txBody>
        </p:sp>
      </p:grpSp>
      <p:grpSp>
        <p:nvGrpSpPr>
          <p:cNvPr id="87" name="Group 174"/>
          <p:cNvGrpSpPr>
            <a:grpSpLocks noChangeAspect="1"/>
          </p:cNvGrpSpPr>
          <p:nvPr/>
        </p:nvGrpSpPr>
        <p:grpSpPr>
          <a:xfrm>
            <a:off x="4433298" y="1604937"/>
            <a:ext cx="303896" cy="710996"/>
            <a:chOff x="5147698" y="1019608"/>
            <a:chExt cx="624206" cy="1460394"/>
          </a:xfrm>
          <a:solidFill>
            <a:schemeClr val="accent1"/>
          </a:solidFill>
          <a:effectLst>
            <a:outerShdw blurRad="50800" dist="38100" dir="2700000" algn="tl" rotWithShape="0">
              <a:prstClr val="black">
                <a:alpha val="40000"/>
              </a:prstClr>
            </a:outerShdw>
          </a:effectLst>
        </p:grpSpPr>
        <p:sp>
          <p:nvSpPr>
            <p:cNvPr id="88" name="Freeform 21"/>
            <p:cNvSpPr>
              <a:spLocks/>
            </p:cNvSpPr>
            <p:nvPr/>
          </p:nvSpPr>
          <p:spPr bwMode="auto">
            <a:xfrm>
              <a:off x="5147698" y="1332037"/>
              <a:ext cx="624206" cy="1147965"/>
            </a:xfrm>
            <a:custGeom>
              <a:avLst/>
              <a:gdLst/>
              <a:ahLst/>
              <a:cxnLst>
                <a:cxn ang="0">
                  <a:pos x="34" y="383"/>
                </a:cxn>
                <a:cxn ang="0">
                  <a:pos x="36" y="383"/>
                </a:cxn>
                <a:cxn ang="0">
                  <a:pos x="66" y="349"/>
                </a:cxn>
                <a:cxn ang="0">
                  <a:pos x="64" y="276"/>
                </a:cxn>
                <a:cxn ang="0">
                  <a:pos x="92" y="97"/>
                </a:cxn>
                <a:cxn ang="0">
                  <a:pos x="92" y="696"/>
                </a:cxn>
                <a:cxn ang="0">
                  <a:pos x="141" y="745"/>
                </a:cxn>
                <a:cxn ang="0">
                  <a:pos x="191" y="696"/>
                </a:cxn>
                <a:cxn ang="0">
                  <a:pos x="191" y="335"/>
                </a:cxn>
                <a:cxn ang="0">
                  <a:pos x="209" y="335"/>
                </a:cxn>
                <a:cxn ang="0">
                  <a:pos x="209" y="696"/>
                </a:cxn>
                <a:cxn ang="0">
                  <a:pos x="259" y="745"/>
                </a:cxn>
                <a:cxn ang="0">
                  <a:pos x="308" y="696"/>
                </a:cxn>
                <a:cxn ang="0">
                  <a:pos x="308" y="170"/>
                </a:cxn>
                <a:cxn ang="0">
                  <a:pos x="217" y="182"/>
                </a:cxn>
                <a:cxn ang="0">
                  <a:pos x="214" y="182"/>
                </a:cxn>
                <a:cxn ang="0">
                  <a:pos x="174" y="145"/>
                </a:cxn>
                <a:cxn ang="0">
                  <a:pos x="184" y="116"/>
                </a:cxn>
                <a:cxn ang="0">
                  <a:pos x="211" y="102"/>
                </a:cxn>
                <a:cxn ang="0">
                  <a:pos x="249" y="98"/>
                </a:cxn>
                <a:cxn ang="0">
                  <a:pos x="250" y="98"/>
                </a:cxn>
                <a:cxn ang="0">
                  <a:pos x="250" y="98"/>
                </a:cxn>
                <a:cxn ang="0">
                  <a:pos x="308" y="89"/>
                </a:cxn>
                <a:cxn ang="0">
                  <a:pos x="308" y="75"/>
                </a:cxn>
                <a:cxn ang="0">
                  <a:pos x="331" y="88"/>
                </a:cxn>
                <a:cxn ang="0">
                  <a:pos x="333" y="89"/>
                </a:cxn>
                <a:cxn ang="0">
                  <a:pos x="328" y="91"/>
                </a:cxn>
                <a:cxn ang="0">
                  <a:pos x="311" y="96"/>
                </a:cxn>
                <a:cxn ang="0">
                  <a:pos x="254" y="106"/>
                </a:cxn>
                <a:cxn ang="0">
                  <a:pos x="258" y="113"/>
                </a:cxn>
                <a:cxn ang="0">
                  <a:pos x="278" y="134"/>
                </a:cxn>
                <a:cxn ang="0">
                  <a:pos x="269" y="151"/>
                </a:cxn>
                <a:cxn ang="0">
                  <a:pos x="270" y="168"/>
                </a:cxn>
                <a:cxn ang="0">
                  <a:pos x="349" y="152"/>
                </a:cxn>
                <a:cxn ang="0">
                  <a:pos x="386" y="131"/>
                </a:cxn>
                <a:cxn ang="0">
                  <a:pos x="399" y="115"/>
                </a:cxn>
                <a:cxn ang="0">
                  <a:pos x="399" y="114"/>
                </a:cxn>
                <a:cxn ang="0">
                  <a:pos x="405" y="92"/>
                </a:cxn>
                <a:cxn ang="0">
                  <a:pos x="397" y="65"/>
                </a:cxn>
                <a:cxn ang="0">
                  <a:pos x="369" y="37"/>
                </a:cxn>
                <a:cxn ang="0">
                  <a:pos x="321" y="11"/>
                </a:cxn>
                <a:cxn ang="0">
                  <a:pos x="299" y="3"/>
                </a:cxn>
                <a:cxn ang="0">
                  <a:pos x="278" y="0"/>
                </a:cxn>
                <a:cxn ang="0">
                  <a:pos x="278" y="0"/>
                </a:cxn>
                <a:cxn ang="0">
                  <a:pos x="277" y="0"/>
                </a:cxn>
                <a:cxn ang="0">
                  <a:pos x="123" y="0"/>
                </a:cxn>
                <a:cxn ang="0">
                  <a:pos x="113" y="1"/>
                </a:cxn>
                <a:cxn ang="0">
                  <a:pos x="89" y="9"/>
                </a:cxn>
                <a:cxn ang="0">
                  <a:pos x="28" y="84"/>
                </a:cxn>
                <a:cxn ang="0">
                  <a:pos x="0" y="276"/>
                </a:cxn>
                <a:cxn ang="0">
                  <a:pos x="3" y="353"/>
                </a:cxn>
                <a:cxn ang="0">
                  <a:pos x="34" y="383"/>
                </a:cxn>
              </a:cxnLst>
              <a:rect l="0" t="0" r="r" b="b"/>
              <a:pathLst>
                <a:path w="405" h="745">
                  <a:moveTo>
                    <a:pt x="34" y="383"/>
                  </a:moveTo>
                  <a:cubicBezTo>
                    <a:pt x="35" y="383"/>
                    <a:pt x="36" y="383"/>
                    <a:pt x="36" y="383"/>
                  </a:cubicBezTo>
                  <a:cubicBezTo>
                    <a:pt x="54" y="382"/>
                    <a:pt x="67" y="367"/>
                    <a:pt x="66" y="349"/>
                  </a:cubicBezTo>
                  <a:cubicBezTo>
                    <a:pt x="65" y="323"/>
                    <a:pt x="64" y="299"/>
                    <a:pt x="64" y="276"/>
                  </a:cubicBezTo>
                  <a:cubicBezTo>
                    <a:pt x="64" y="180"/>
                    <a:pt x="78" y="125"/>
                    <a:pt x="92" y="97"/>
                  </a:cubicBezTo>
                  <a:cubicBezTo>
                    <a:pt x="92" y="696"/>
                    <a:pt x="92" y="696"/>
                    <a:pt x="92" y="696"/>
                  </a:cubicBezTo>
                  <a:cubicBezTo>
                    <a:pt x="92" y="723"/>
                    <a:pt x="114" y="745"/>
                    <a:pt x="141" y="745"/>
                  </a:cubicBezTo>
                  <a:cubicBezTo>
                    <a:pt x="169" y="745"/>
                    <a:pt x="191" y="723"/>
                    <a:pt x="191" y="696"/>
                  </a:cubicBezTo>
                  <a:cubicBezTo>
                    <a:pt x="191" y="335"/>
                    <a:pt x="191" y="335"/>
                    <a:pt x="191" y="335"/>
                  </a:cubicBezTo>
                  <a:cubicBezTo>
                    <a:pt x="209" y="335"/>
                    <a:pt x="209" y="335"/>
                    <a:pt x="209" y="335"/>
                  </a:cubicBezTo>
                  <a:cubicBezTo>
                    <a:pt x="209" y="696"/>
                    <a:pt x="209" y="696"/>
                    <a:pt x="209" y="696"/>
                  </a:cubicBezTo>
                  <a:cubicBezTo>
                    <a:pt x="209" y="723"/>
                    <a:pt x="232" y="745"/>
                    <a:pt x="259" y="745"/>
                  </a:cubicBezTo>
                  <a:cubicBezTo>
                    <a:pt x="286" y="745"/>
                    <a:pt x="308" y="723"/>
                    <a:pt x="308" y="696"/>
                  </a:cubicBezTo>
                  <a:cubicBezTo>
                    <a:pt x="308" y="170"/>
                    <a:pt x="308" y="170"/>
                    <a:pt x="308" y="170"/>
                  </a:cubicBezTo>
                  <a:cubicBezTo>
                    <a:pt x="284" y="175"/>
                    <a:pt x="253" y="179"/>
                    <a:pt x="217" y="182"/>
                  </a:cubicBezTo>
                  <a:cubicBezTo>
                    <a:pt x="216" y="182"/>
                    <a:pt x="215" y="182"/>
                    <a:pt x="214" y="182"/>
                  </a:cubicBezTo>
                  <a:cubicBezTo>
                    <a:pt x="193" y="182"/>
                    <a:pt x="176" y="165"/>
                    <a:pt x="174" y="145"/>
                  </a:cubicBezTo>
                  <a:cubicBezTo>
                    <a:pt x="173" y="134"/>
                    <a:pt x="177" y="124"/>
                    <a:pt x="184" y="116"/>
                  </a:cubicBezTo>
                  <a:cubicBezTo>
                    <a:pt x="191" y="107"/>
                    <a:pt x="200" y="103"/>
                    <a:pt x="211" y="102"/>
                  </a:cubicBezTo>
                  <a:cubicBezTo>
                    <a:pt x="225" y="101"/>
                    <a:pt x="237" y="100"/>
                    <a:pt x="249" y="98"/>
                  </a:cubicBezTo>
                  <a:cubicBezTo>
                    <a:pt x="250" y="98"/>
                    <a:pt x="250" y="98"/>
                    <a:pt x="250" y="98"/>
                  </a:cubicBezTo>
                  <a:cubicBezTo>
                    <a:pt x="250" y="98"/>
                    <a:pt x="250" y="98"/>
                    <a:pt x="250" y="98"/>
                  </a:cubicBezTo>
                  <a:cubicBezTo>
                    <a:pt x="273" y="96"/>
                    <a:pt x="293" y="92"/>
                    <a:pt x="308" y="89"/>
                  </a:cubicBezTo>
                  <a:cubicBezTo>
                    <a:pt x="308" y="75"/>
                    <a:pt x="308" y="75"/>
                    <a:pt x="308" y="75"/>
                  </a:cubicBezTo>
                  <a:cubicBezTo>
                    <a:pt x="317" y="79"/>
                    <a:pt x="325" y="83"/>
                    <a:pt x="331" y="88"/>
                  </a:cubicBezTo>
                  <a:cubicBezTo>
                    <a:pt x="332" y="88"/>
                    <a:pt x="332" y="89"/>
                    <a:pt x="333" y="89"/>
                  </a:cubicBezTo>
                  <a:cubicBezTo>
                    <a:pt x="331" y="90"/>
                    <a:pt x="330" y="91"/>
                    <a:pt x="328" y="91"/>
                  </a:cubicBezTo>
                  <a:cubicBezTo>
                    <a:pt x="323" y="93"/>
                    <a:pt x="318" y="95"/>
                    <a:pt x="311" y="96"/>
                  </a:cubicBezTo>
                  <a:cubicBezTo>
                    <a:pt x="297" y="100"/>
                    <a:pt x="278" y="103"/>
                    <a:pt x="254" y="106"/>
                  </a:cubicBezTo>
                  <a:cubicBezTo>
                    <a:pt x="255" y="108"/>
                    <a:pt x="257" y="110"/>
                    <a:pt x="258" y="113"/>
                  </a:cubicBezTo>
                  <a:cubicBezTo>
                    <a:pt x="269" y="113"/>
                    <a:pt x="278" y="122"/>
                    <a:pt x="278" y="134"/>
                  </a:cubicBezTo>
                  <a:cubicBezTo>
                    <a:pt x="278" y="141"/>
                    <a:pt x="274" y="147"/>
                    <a:pt x="269" y="151"/>
                  </a:cubicBezTo>
                  <a:cubicBezTo>
                    <a:pt x="270" y="156"/>
                    <a:pt x="270" y="162"/>
                    <a:pt x="270" y="168"/>
                  </a:cubicBezTo>
                  <a:cubicBezTo>
                    <a:pt x="304" y="164"/>
                    <a:pt x="329" y="159"/>
                    <a:pt x="349" y="152"/>
                  </a:cubicBezTo>
                  <a:cubicBezTo>
                    <a:pt x="364" y="146"/>
                    <a:pt x="376" y="140"/>
                    <a:pt x="386" y="131"/>
                  </a:cubicBezTo>
                  <a:cubicBezTo>
                    <a:pt x="391" y="127"/>
                    <a:pt x="395" y="121"/>
                    <a:pt x="399" y="115"/>
                  </a:cubicBezTo>
                  <a:cubicBezTo>
                    <a:pt x="399" y="115"/>
                    <a:pt x="399" y="115"/>
                    <a:pt x="399" y="114"/>
                  </a:cubicBezTo>
                  <a:cubicBezTo>
                    <a:pt x="403" y="108"/>
                    <a:pt x="405" y="100"/>
                    <a:pt x="405" y="92"/>
                  </a:cubicBezTo>
                  <a:cubicBezTo>
                    <a:pt x="404" y="81"/>
                    <a:pt x="401" y="72"/>
                    <a:pt x="397" y="65"/>
                  </a:cubicBezTo>
                  <a:cubicBezTo>
                    <a:pt x="389" y="52"/>
                    <a:pt x="379" y="44"/>
                    <a:pt x="369" y="37"/>
                  </a:cubicBezTo>
                  <a:cubicBezTo>
                    <a:pt x="354" y="26"/>
                    <a:pt x="337" y="17"/>
                    <a:pt x="321" y="11"/>
                  </a:cubicBezTo>
                  <a:cubicBezTo>
                    <a:pt x="314" y="8"/>
                    <a:pt x="306" y="5"/>
                    <a:pt x="299" y="3"/>
                  </a:cubicBezTo>
                  <a:cubicBezTo>
                    <a:pt x="292" y="1"/>
                    <a:pt x="287" y="0"/>
                    <a:pt x="278" y="0"/>
                  </a:cubicBezTo>
                  <a:cubicBezTo>
                    <a:pt x="278" y="0"/>
                    <a:pt x="278" y="0"/>
                    <a:pt x="278" y="0"/>
                  </a:cubicBezTo>
                  <a:cubicBezTo>
                    <a:pt x="278" y="0"/>
                    <a:pt x="278" y="0"/>
                    <a:pt x="277" y="0"/>
                  </a:cubicBezTo>
                  <a:cubicBezTo>
                    <a:pt x="123" y="0"/>
                    <a:pt x="123" y="0"/>
                    <a:pt x="123" y="0"/>
                  </a:cubicBezTo>
                  <a:cubicBezTo>
                    <a:pt x="119" y="0"/>
                    <a:pt x="116" y="0"/>
                    <a:pt x="113" y="1"/>
                  </a:cubicBezTo>
                  <a:cubicBezTo>
                    <a:pt x="106" y="2"/>
                    <a:pt x="98" y="4"/>
                    <a:pt x="89" y="9"/>
                  </a:cubicBezTo>
                  <a:cubicBezTo>
                    <a:pt x="67" y="20"/>
                    <a:pt x="44" y="43"/>
                    <a:pt x="28" y="84"/>
                  </a:cubicBezTo>
                  <a:cubicBezTo>
                    <a:pt x="11" y="126"/>
                    <a:pt x="0" y="186"/>
                    <a:pt x="0" y="276"/>
                  </a:cubicBezTo>
                  <a:cubicBezTo>
                    <a:pt x="0" y="300"/>
                    <a:pt x="1" y="325"/>
                    <a:pt x="3" y="353"/>
                  </a:cubicBezTo>
                  <a:cubicBezTo>
                    <a:pt x="4" y="370"/>
                    <a:pt x="18"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Oval 22"/>
            <p:cNvSpPr>
              <a:spLocks noChangeArrowheads="1"/>
            </p:cNvSpPr>
            <p:nvPr/>
          </p:nvSpPr>
          <p:spPr bwMode="auto">
            <a:xfrm>
              <a:off x="5317283" y="1019608"/>
              <a:ext cx="277208" cy="27720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23"/>
            <p:cNvSpPr>
              <a:spLocks/>
            </p:cNvSpPr>
            <p:nvPr/>
          </p:nvSpPr>
          <p:spPr bwMode="auto">
            <a:xfrm>
              <a:off x="5426862" y="1497057"/>
              <a:ext cx="118710" cy="103056"/>
            </a:xfrm>
            <a:custGeom>
              <a:avLst/>
              <a:gdLst/>
              <a:ahLst/>
              <a:cxnLst>
                <a:cxn ang="0">
                  <a:pos x="76" y="47"/>
                </a:cxn>
                <a:cxn ang="0">
                  <a:pos x="76" y="48"/>
                </a:cxn>
                <a:cxn ang="0">
                  <a:pos x="55" y="27"/>
                </a:cxn>
                <a:cxn ang="0">
                  <a:pos x="65" y="9"/>
                </a:cxn>
                <a:cxn ang="0">
                  <a:pos x="60" y="0"/>
                </a:cxn>
                <a:cxn ang="0">
                  <a:pos x="31" y="3"/>
                </a:cxn>
                <a:cxn ang="0">
                  <a:pos x="1" y="37"/>
                </a:cxn>
                <a:cxn ang="0">
                  <a:pos x="33" y="67"/>
                </a:cxn>
                <a:cxn ang="0">
                  <a:pos x="35" y="67"/>
                </a:cxn>
                <a:cxn ang="0">
                  <a:pos x="77" y="63"/>
                </a:cxn>
                <a:cxn ang="0">
                  <a:pos x="76" y="47"/>
                </a:cxn>
              </a:cxnLst>
              <a:rect l="0" t="0" r="r" b="b"/>
              <a:pathLst>
                <a:path w="77" h="67">
                  <a:moveTo>
                    <a:pt x="76" y="47"/>
                  </a:moveTo>
                  <a:cubicBezTo>
                    <a:pt x="76" y="47"/>
                    <a:pt x="76" y="48"/>
                    <a:pt x="76" y="48"/>
                  </a:cubicBezTo>
                  <a:cubicBezTo>
                    <a:pt x="64" y="48"/>
                    <a:pt x="55" y="38"/>
                    <a:pt x="55" y="27"/>
                  </a:cubicBezTo>
                  <a:cubicBezTo>
                    <a:pt x="55" y="19"/>
                    <a:pt x="59" y="12"/>
                    <a:pt x="65" y="9"/>
                  </a:cubicBezTo>
                  <a:cubicBezTo>
                    <a:pt x="63" y="5"/>
                    <a:pt x="61" y="2"/>
                    <a:pt x="60" y="0"/>
                  </a:cubicBezTo>
                  <a:cubicBezTo>
                    <a:pt x="51" y="1"/>
                    <a:pt x="41" y="2"/>
                    <a:pt x="31" y="3"/>
                  </a:cubicBezTo>
                  <a:cubicBezTo>
                    <a:pt x="13" y="4"/>
                    <a:pt x="0" y="19"/>
                    <a:pt x="1" y="37"/>
                  </a:cubicBezTo>
                  <a:cubicBezTo>
                    <a:pt x="2" y="54"/>
                    <a:pt x="16" y="67"/>
                    <a:pt x="33" y="67"/>
                  </a:cubicBezTo>
                  <a:cubicBezTo>
                    <a:pt x="34" y="67"/>
                    <a:pt x="34" y="67"/>
                    <a:pt x="35" y="67"/>
                  </a:cubicBezTo>
                  <a:cubicBezTo>
                    <a:pt x="51" y="66"/>
                    <a:pt x="64" y="64"/>
                    <a:pt x="77" y="63"/>
                  </a:cubicBezTo>
                  <a:cubicBezTo>
                    <a:pt x="77" y="57"/>
                    <a:pt x="77" y="52"/>
                    <a:pt x="76" y="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Oval 24"/>
            <p:cNvSpPr>
              <a:spLocks noChangeArrowheads="1"/>
            </p:cNvSpPr>
            <p:nvPr/>
          </p:nvSpPr>
          <p:spPr bwMode="auto">
            <a:xfrm>
              <a:off x="5524047" y="1518581"/>
              <a:ext cx="39788" cy="4044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92" name="Tablica 91"/>
          <p:cNvGraphicFramePr>
            <a:graphicFrameLocks noGrp="1"/>
          </p:cNvGraphicFramePr>
          <p:nvPr>
            <p:extLst>
              <p:ext uri="{D42A27DB-BD31-4B8C-83A1-F6EECF244321}">
                <p14:modId xmlns:p14="http://schemas.microsoft.com/office/powerpoint/2010/main" val="946531367"/>
              </p:ext>
            </p:extLst>
          </p:nvPr>
        </p:nvGraphicFramePr>
        <p:xfrm>
          <a:off x="8205383" y="1265737"/>
          <a:ext cx="663575" cy="1180698"/>
        </p:xfrm>
        <a:graphic>
          <a:graphicData uri="http://schemas.openxmlformats.org/drawingml/2006/table">
            <a:tbl>
              <a:tblPr>
                <a:tableStyleId>{5C22544A-7EE6-4342-B048-85BDC9FD1C3A}</a:tableStyleId>
              </a:tblPr>
              <a:tblGrid>
                <a:gridCol w="663575">
                  <a:extLst>
                    <a:ext uri="{9D8B030D-6E8A-4147-A177-3AD203B41FA5}">
                      <a16:colId xmlns:a16="http://schemas.microsoft.com/office/drawing/2014/main" val="20000"/>
                    </a:ext>
                  </a:extLst>
                </a:gridCol>
              </a:tblGrid>
              <a:tr h="546502">
                <a:tc>
                  <a:txBody>
                    <a:bodyPr/>
                    <a:lstStyle/>
                    <a:p>
                      <a:pPr algn="ctr" fontAlgn="b"/>
                      <a:r>
                        <a:rPr lang="hr-HR" sz="18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rPr>
                        <a:t>26%</a:t>
                      </a:r>
                      <a:endParaRPr lang="en-US" sz="18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7098">
                <a:tc>
                  <a:txBody>
                    <a:bodyPr/>
                    <a:lstStyle/>
                    <a:p>
                      <a:pPr algn="ctr" fontAlgn="b"/>
                      <a:r>
                        <a:rPr lang="hr-HR" sz="900" b="1" kern="1200" dirty="0">
                          <a:solidFill>
                            <a:schemeClr val="bg2">
                              <a:lumMod val="50000"/>
                            </a:schemeClr>
                          </a:solidFill>
                          <a:latin typeface="+mn-lt"/>
                          <a:ea typeface="ヒラギノ角ゴ Pro W3" pitchFamily="-64" charset="-128"/>
                          <a:cs typeface="Arial" pitchFamily="34" charset="0"/>
                        </a:rPr>
                        <a:t>61+</a:t>
                      </a:r>
                      <a:br>
                        <a:rPr lang="hr-HR" sz="900" b="1" kern="1200" dirty="0">
                          <a:solidFill>
                            <a:schemeClr val="bg2">
                              <a:lumMod val="50000"/>
                            </a:schemeClr>
                          </a:solidFill>
                          <a:latin typeface="+mn-lt"/>
                          <a:ea typeface="ヒラギノ角ゴ Pro W3" pitchFamily="-64" charset="-128"/>
                          <a:cs typeface="Arial" pitchFamily="34" charset="0"/>
                        </a:rPr>
                      </a:br>
                      <a:r>
                        <a:rPr lang="hr-HR" sz="900" b="1" kern="1200" dirty="0">
                          <a:solidFill>
                            <a:schemeClr val="bg2">
                              <a:lumMod val="50000"/>
                            </a:schemeClr>
                          </a:solidFill>
                          <a:latin typeface="+mn-lt"/>
                          <a:ea typeface="ヒラギノ角ゴ Pro W3" pitchFamily="-64" charset="-128"/>
                          <a:cs typeface="Arial" pitchFamily="34" charset="0"/>
                        </a:rPr>
                        <a:t>godina</a:t>
                      </a:r>
                      <a:endParaRPr lang="en-US" sz="900" b="1" kern="1200" dirty="0">
                        <a:solidFill>
                          <a:schemeClr val="bg2">
                            <a:lumMod val="50000"/>
                          </a:schemeClr>
                        </a:solidFill>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7098">
                <a:tc>
                  <a:txBody>
                    <a:bodyPr/>
                    <a:lstStyle/>
                    <a:p>
                      <a:pPr algn="ctr" fontAlgn="b"/>
                      <a:r>
                        <a:rPr lang="hr-BA" sz="1200" b="1" kern="1200" dirty="0">
                          <a:solidFill>
                            <a:srgbClr val="00B050"/>
                          </a:solidFill>
                          <a:latin typeface="+mn-lt"/>
                          <a:ea typeface="ヒラギノ角ゴ Pro W3" pitchFamily="-64" charset="-128"/>
                          <a:cs typeface="Arial" pitchFamily="34" charset="0"/>
                        </a:rPr>
                        <a:t>20%</a:t>
                      </a:r>
                      <a:endParaRPr lang="en-US" sz="1200" b="1" kern="1200" dirty="0">
                        <a:solidFill>
                          <a:srgbClr val="00B050"/>
                        </a:solidFill>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738010"/>
                  </a:ext>
                </a:extLst>
              </a:tr>
            </a:tbl>
          </a:graphicData>
        </a:graphic>
      </p:graphicFrame>
      <p:graphicFrame>
        <p:nvGraphicFramePr>
          <p:cNvPr id="93" name="Tablica 92"/>
          <p:cNvGraphicFramePr>
            <a:graphicFrameLocks noGrp="1"/>
          </p:cNvGraphicFramePr>
          <p:nvPr>
            <p:extLst>
              <p:ext uri="{D42A27DB-BD31-4B8C-83A1-F6EECF244321}">
                <p14:modId xmlns:p14="http://schemas.microsoft.com/office/powerpoint/2010/main" val="245541274"/>
              </p:ext>
            </p:extLst>
          </p:nvPr>
        </p:nvGraphicFramePr>
        <p:xfrm>
          <a:off x="151005" y="3745712"/>
          <a:ext cx="4025280" cy="800343"/>
        </p:xfrm>
        <a:graphic>
          <a:graphicData uri="http://schemas.openxmlformats.org/drawingml/2006/table">
            <a:tbl>
              <a:tblPr>
                <a:tableStyleId>{5C22544A-7EE6-4342-B048-85BDC9FD1C3A}</a:tableStyleId>
              </a:tblPr>
              <a:tblGrid>
                <a:gridCol w="1006320">
                  <a:extLst>
                    <a:ext uri="{9D8B030D-6E8A-4147-A177-3AD203B41FA5}">
                      <a16:colId xmlns:a16="http://schemas.microsoft.com/office/drawing/2014/main" val="20000"/>
                    </a:ext>
                  </a:extLst>
                </a:gridCol>
                <a:gridCol w="1006320">
                  <a:extLst>
                    <a:ext uri="{9D8B030D-6E8A-4147-A177-3AD203B41FA5}">
                      <a16:colId xmlns:a16="http://schemas.microsoft.com/office/drawing/2014/main" val="20001"/>
                    </a:ext>
                  </a:extLst>
                </a:gridCol>
                <a:gridCol w="1006320">
                  <a:extLst>
                    <a:ext uri="{9D8B030D-6E8A-4147-A177-3AD203B41FA5}">
                      <a16:colId xmlns:a16="http://schemas.microsoft.com/office/drawing/2014/main" val="20002"/>
                    </a:ext>
                  </a:extLst>
                </a:gridCol>
                <a:gridCol w="1006320">
                  <a:extLst>
                    <a:ext uri="{9D8B030D-6E8A-4147-A177-3AD203B41FA5}">
                      <a16:colId xmlns:a16="http://schemas.microsoft.com/office/drawing/2014/main" val="20003"/>
                    </a:ext>
                  </a:extLst>
                </a:gridCol>
              </a:tblGrid>
              <a:tr h="171450">
                <a:tc>
                  <a:txBody>
                    <a:bodyPr/>
                    <a:lstStyle/>
                    <a:p>
                      <a:pPr algn="ctr" fontAlgn="b"/>
                      <a:r>
                        <a:rPr lang="hr-HR" sz="16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rPr>
                        <a:t>32%</a:t>
                      </a:r>
                    </a:p>
                  </a:txBody>
                  <a:tcPr marL="9525" marR="9525" marT="9525" marB="0" anchor="ctr">
                    <a:noFill/>
                  </a:tcPr>
                </a:tc>
                <a:tc>
                  <a:txBody>
                    <a:bodyPr/>
                    <a:lstStyle/>
                    <a:p>
                      <a:pPr algn="ctr" fontAlgn="b"/>
                      <a:r>
                        <a:rPr lang="hr-HR" sz="16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rPr>
                        <a:t>24%</a:t>
                      </a:r>
                    </a:p>
                  </a:txBody>
                  <a:tcPr marL="9525" marR="9525" marT="9525" marB="0" anchor="ctr">
                    <a:noFill/>
                  </a:tcPr>
                </a:tc>
                <a:tc>
                  <a:txBody>
                    <a:bodyPr/>
                    <a:lstStyle/>
                    <a:p>
                      <a:pPr algn="ctr" fontAlgn="b"/>
                      <a:r>
                        <a:rPr lang="hr-HR" sz="16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rPr>
                        <a:t>22%</a:t>
                      </a:r>
                    </a:p>
                  </a:txBody>
                  <a:tcPr marL="9525" marR="9525" marT="9525" marB="0" anchor="ctr">
                    <a:noFill/>
                  </a:tcPr>
                </a:tc>
                <a:tc>
                  <a:txBody>
                    <a:bodyPr/>
                    <a:lstStyle/>
                    <a:p>
                      <a:pPr algn="ctr" fontAlgn="b"/>
                      <a:r>
                        <a:rPr lang="hr-HR" sz="16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rPr>
                        <a:t>22%</a:t>
                      </a:r>
                    </a:p>
                  </a:txBody>
                  <a:tcPr marL="9525" marR="9525" marT="9525" marB="0" anchor="ctr">
                    <a:noFill/>
                  </a:tcPr>
                </a:tc>
                <a:extLst>
                  <a:ext uri="{0D108BD9-81ED-4DB2-BD59-A6C34878D82A}">
                    <a16:rowId xmlns:a16="http://schemas.microsoft.com/office/drawing/2014/main" val="10000"/>
                  </a:ext>
                </a:extLst>
              </a:tr>
              <a:tr h="273489">
                <a:tc>
                  <a:txBody>
                    <a:bodyPr/>
                    <a:lstStyle/>
                    <a:p>
                      <a:pPr algn="ctr" fontAlgn="ctr"/>
                      <a:r>
                        <a:rPr lang="pl-PL" sz="800" b="1" kern="1200" dirty="0">
                          <a:solidFill>
                            <a:schemeClr val="bg2">
                              <a:lumMod val="50000"/>
                            </a:schemeClr>
                          </a:solidFill>
                          <a:latin typeface="+mn-lt"/>
                          <a:ea typeface="ヒラギノ角ゴ Pro W3" pitchFamily="-64" charset="-128"/>
                          <a:cs typeface="Arial" pitchFamily="34" charset="0"/>
                        </a:rPr>
                        <a:t>Bez prihoda i prihodi do 2000 kuna</a:t>
                      </a:r>
                    </a:p>
                  </a:txBody>
                  <a:tcPr marL="9525" marR="9525" marT="9525" marB="0" anchor="ctr">
                    <a:noFill/>
                  </a:tcPr>
                </a:tc>
                <a:tc>
                  <a:txBody>
                    <a:bodyPr/>
                    <a:lstStyle/>
                    <a:p>
                      <a:pPr marL="0" algn="ctr" defTabSz="924282" rtl="0" eaLnBrk="1" fontAlgn="b" latinLnBrk="0" hangingPunct="1"/>
                      <a:r>
                        <a:rPr lang="pl-PL" sz="800" b="1" kern="1200" dirty="0">
                          <a:solidFill>
                            <a:schemeClr val="bg2">
                              <a:lumMod val="50000"/>
                            </a:schemeClr>
                          </a:solidFill>
                          <a:latin typeface="+mn-lt"/>
                          <a:ea typeface="ヒラギノ角ゴ Pro W3" pitchFamily="-64" charset="-128"/>
                          <a:cs typeface="Arial" pitchFamily="34" charset="0"/>
                        </a:rPr>
                        <a:t>Od 2001 do 4000 kuna</a:t>
                      </a:r>
                    </a:p>
                  </a:txBody>
                  <a:tcPr marL="9525" marR="9525" marT="9525" marB="0" anchor="ctr">
                    <a:noFill/>
                  </a:tcPr>
                </a:tc>
                <a:tc>
                  <a:txBody>
                    <a:bodyPr/>
                    <a:lstStyle/>
                    <a:p>
                      <a:pPr algn="ctr" fontAlgn="ctr"/>
                      <a:r>
                        <a:rPr lang="en-GB" sz="800" b="1" kern="1200" dirty="0">
                          <a:solidFill>
                            <a:schemeClr val="bg2">
                              <a:lumMod val="50000"/>
                            </a:schemeClr>
                          </a:solidFill>
                          <a:latin typeface="+mn-lt"/>
                          <a:ea typeface="ヒラギノ角ゴ Pro W3" pitchFamily="-64" charset="-128"/>
                          <a:cs typeface="Arial" pitchFamily="34" charset="0"/>
                        </a:rPr>
                        <a:t>4001 </a:t>
                      </a:r>
                      <a:r>
                        <a:rPr lang="en-GB" sz="800" b="1" kern="1200" dirty="0" err="1">
                          <a:solidFill>
                            <a:schemeClr val="bg2">
                              <a:lumMod val="50000"/>
                            </a:schemeClr>
                          </a:solidFill>
                          <a:latin typeface="+mn-lt"/>
                          <a:ea typeface="ヒラギノ角ゴ Pro W3" pitchFamily="-64" charset="-128"/>
                          <a:cs typeface="Arial" pitchFamily="34" charset="0"/>
                        </a:rPr>
                        <a:t>kuna</a:t>
                      </a:r>
                      <a:r>
                        <a:rPr lang="en-GB" sz="800" b="1" kern="1200" dirty="0">
                          <a:solidFill>
                            <a:schemeClr val="bg2">
                              <a:lumMod val="50000"/>
                            </a:schemeClr>
                          </a:solidFill>
                          <a:latin typeface="+mn-lt"/>
                          <a:ea typeface="ヒラギノ角ゴ Pro W3" pitchFamily="-64" charset="-128"/>
                          <a:cs typeface="Arial" pitchFamily="34" charset="0"/>
                        </a:rPr>
                        <a:t> </a:t>
                      </a:r>
                      <a:r>
                        <a:rPr lang="en-GB" sz="800" b="1" kern="1200" dirty="0" err="1">
                          <a:solidFill>
                            <a:schemeClr val="bg2">
                              <a:lumMod val="50000"/>
                            </a:schemeClr>
                          </a:solidFill>
                          <a:latin typeface="+mn-lt"/>
                          <a:ea typeface="ヒラギノ角ゴ Pro W3" pitchFamily="-64" charset="-128"/>
                          <a:cs typeface="Arial" pitchFamily="34" charset="0"/>
                        </a:rPr>
                        <a:t>i</a:t>
                      </a:r>
                      <a:r>
                        <a:rPr lang="en-GB" sz="800" b="1" kern="1200" dirty="0">
                          <a:solidFill>
                            <a:schemeClr val="bg2">
                              <a:lumMod val="50000"/>
                            </a:schemeClr>
                          </a:solidFill>
                          <a:latin typeface="+mn-lt"/>
                          <a:ea typeface="ヒラギノ角ゴ Pro W3" pitchFamily="-64" charset="-128"/>
                          <a:cs typeface="Arial" pitchFamily="34" charset="0"/>
                        </a:rPr>
                        <a:t> više</a:t>
                      </a:r>
                    </a:p>
                  </a:txBody>
                  <a:tcPr marL="9525" marR="9525" marT="9525" marB="0" anchor="ctr">
                    <a:noFill/>
                  </a:tcPr>
                </a:tc>
                <a:tc>
                  <a:txBody>
                    <a:bodyPr/>
                    <a:lstStyle/>
                    <a:p>
                      <a:pPr algn="ctr" fontAlgn="b"/>
                      <a:r>
                        <a:rPr lang="hr-HR" sz="800" b="1" kern="1200" dirty="0">
                          <a:solidFill>
                            <a:schemeClr val="bg2">
                              <a:lumMod val="50000"/>
                            </a:schemeClr>
                          </a:solidFill>
                          <a:latin typeface="+mn-lt"/>
                          <a:ea typeface="ヒラギノ角ゴ Pro W3" pitchFamily="-64" charset="-128"/>
                          <a:cs typeface="Arial" pitchFamily="34" charset="0"/>
                        </a:rPr>
                        <a:t>Ne zna/ ne želi odgovoriti</a:t>
                      </a:r>
                    </a:p>
                  </a:txBody>
                  <a:tcPr marL="9525" marR="9525" marT="9525" marB="0" anchor="ctr">
                    <a:noFill/>
                  </a:tcPr>
                </a:tc>
                <a:extLst>
                  <a:ext uri="{0D108BD9-81ED-4DB2-BD59-A6C34878D82A}">
                    <a16:rowId xmlns:a16="http://schemas.microsoft.com/office/drawing/2014/main" val="10001"/>
                  </a:ext>
                </a:extLst>
              </a:tr>
              <a:tr h="273489">
                <a:tc>
                  <a:txBody>
                    <a:bodyPr/>
                    <a:lstStyle/>
                    <a:p>
                      <a:pPr algn="ctr" fontAlgn="ctr"/>
                      <a:r>
                        <a:rPr lang="pl-PL" sz="1200" b="1" kern="1200" dirty="0">
                          <a:solidFill>
                            <a:srgbClr val="00B050"/>
                          </a:solidFill>
                          <a:latin typeface="+mn-lt"/>
                          <a:ea typeface="ヒラギノ角ゴ Pro W3" pitchFamily="-64" charset="-128"/>
                          <a:cs typeface="Arial" pitchFamily="34" charset="0"/>
                        </a:rPr>
                        <a:t>33%</a:t>
                      </a:r>
                    </a:p>
                  </a:txBody>
                  <a:tcPr marL="9525" marR="9525" marT="9525" marB="0" anchor="ctr">
                    <a:noFill/>
                  </a:tcPr>
                </a:tc>
                <a:tc>
                  <a:txBody>
                    <a:bodyPr/>
                    <a:lstStyle/>
                    <a:p>
                      <a:pPr marL="0" algn="ctr" defTabSz="924282" rtl="0" eaLnBrk="1" fontAlgn="b" latinLnBrk="0" hangingPunct="1"/>
                      <a:r>
                        <a:rPr lang="pl-PL" sz="1200" b="1" kern="1200" dirty="0">
                          <a:solidFill>
                            <a:srgbClr val="00B050"/>
                          </a:solidFill>
                          <a:latin typeface="+mn-lt"/>
                          <a:ea typeface="ヒラギノ角ゴ Pro W3" pitchFamily="-64" charset="-128"/>
                          <a:cs typeface="Arial" pitchFamily="34" charset="0"/>
                        </a:rPr>
                        <a:t>32%</a:t>
                      </a:r>
                    </a:p>
                  </a:txBody>
                  <a:tcPr marL="9525" marR="9525" marT="9525" marB="0" anchor="ctr">
                    <a:noFill/>
                  </a:tcPr>
                </a:tc>
                <a:tc>
                  <a:txBody>
                    <a:bodyPr/>
                    <a:lstStyle/>
                    <a:p>
                      <a:pPr algn="ctr" fontAlgn="ctr"/>
                      <a:r>
                        <a:rPr lang="hr-BA" sz="1200" b="1" kern="1200" dirty="0">
                          <a:solidFill>
                            <a:srgbClr val="00B050"/>
                          </a:solidFill>
                          <a:latin typeface="+mn-lt"/>
                          <a:ea typeface="ヒラギノ角ゴ Pro W3" pitchFamily="-64" charset="-128"/>
                          <a:cs typeface="Arial" pitchFamily="34" charset="0"/>
                        </a:rPr>
                        <a:t>45%</a:t>
                      </a:r>
                      <a:endParaRPr lang="en-GB" sz="1200" b="1" kern="1200" dirty="0">
                        <a:solidFill>
                          <a:srgbClr val="00B050"/>
                        </a:solidFill>
                        <a:latin typeface="+mn-lt"/>
                        <a:ea typeface="ヒラギノ角ゴ Pro W3" pitchFamily="-64" charset="-128"/>
                        <a:cs typeface="Arial" pitchFamily="34" charset="0"/>
                      </a:endParaRPr>
                    </a:p>
                  </a:txBody>
                  <a:tcPr marL="9525" marR="9525" marT="9525" marB="0" anchor="ctr">
                    <a:noFill/>
                  </a:tcPr>
                </a:tc>
                <a:tc>
                  <a:txBody>
                    <a:bodyPr/>
                    <a:lstStyle/>
                    <a:p>
                      <a:pPr algn="ctr" fontAlgn="b"/>
                      <a:r>
                        <a:rPr lang="hr-HR" sz="1200" b="1" kern="1200" dirty="0">
                          <a:solidFill>
                            <a:srgbClr val="00B050"/>
                          </a:solidFill>
                          <a:latin typeface="+mn-lt"/>
                          <a:ea typeface="ヒラギノ角ゴ Pro W3" pitchFamily="-64" charset="-128"/>
                          <a:cs typeface="Arial" pitchFamily="34" charset="0"/>
                        </a:rPr>
                        <a:t>42%</a:t>
                      </a:r>
                    </a:p>
                  </a:txBody>
                  <a:tcPr marL="9525" marR="9525" marT="9525" marB="0" anchor="ctr">
                    <a:noFill/>
                  </a:tcPr>
                </a:tc>
                <a:extLst>
                  <a:ext uri="{0D108BD9-81ED-4DB2-BD59-A6C34878D82A}">
                    <a16:rowId xmlns:a16="http://schemas.microsoft.com/office/drawing/2014/main" val="2627354916"/>
                  </a:ext>
                </a:extLst>
              </a:tr>
            </a:tbl>
          </a:graphicData>
        </a:graphic>
      </p:graphicFrame>
      <p:grpSp>
        <p:nvGrpSpPr>
          <p:cNvPr id="94" name="Grupa 93"/>
          <p:cNvGrpSpPr/>
          <p:nvPr/>
        </p:nvGrpSpPr>
        <p:grpSpPr>
          <a:xfrm>
            <a:off x="456400" y="3480618"/>
            <a:ext cx="328818" cy="202980"/>
            <a:chOff x="2769746" y="4547105"/>
            <a:chExt cx="502964" cy="241436"/>
          </a:xfrm>
          <a:solidFill>
            <a:schemeClr val="accent1"/>
          </a:solidFill>
          <a:effectLst>
            <a:outerShdw blurRad="50800" dist="38100" dir="2700000" algn="tl" rotWithShape="0">
              <a:prstClr val="black">
                <a:alpha val="40000"/>
              </a:prstClr>
            </a:outerShdw>
          </a:effectLst>
        </p:grpSpPr>
        <p:sp>
          <p:nvSpPr>
            <p:cNvPr id="95" name="Freeform 69"/>
            <p:cNvSpPr>
              <a:spLocks noEditPoints="1"/>
            </p:cNvSpPr>
            <p:nvPr/>
          </p:nvSpPr>
          <p:spPr bwMode="auto">
            <a:xfrm>
              <a:off x="2769746" y="4547105"/>
              <a:ext cx="502964" cy="241436"/>
            </a:xfrm>
            <a:custGeom>
              <a:avLst/>
              <a:gdLst/>
              <a:ahLst/>
              <a:cxnLst>
                <a:cxn ang="0">
                  <a:pos x="668" y="0"/>
                </a:cxn>
                <a:cxn ang="0">
                  <a:pos x="0" y="233"/>
                </a:cxn>
                <a:cxn ang="0">
                  <a:pos x="0" y="409"/>
                </a:cxn>
                <a:cxn ang="0">
                  <a:pos x="668" y="641"/>
                </a:cxn>
                <a:cxn ang="0">
                  <a:pos x="1335" y="409"/>
                </a:cxn>
                <a:cxn ang="0">
                  <a:pos x="1335" y="233"/>
                </a:cxn>
                <a:cxn ang="0">
                  <a:pos x="668" y="0"/>
                </a:cxn>
                <a:cxn ang="0">
                  <a:pos x="152" y="532"/>
                </a:cxn>
                <a:cxn ang="0">
                  <a:pos x="63" y="481"/>
                </a:cxn>
                <a:cxn ang="0">
                  <a:pos x="63" y="308"/>
                </a:cxn>
                <a:cxn ang="0">
                  <a:pos x="152" y="359"/>
                </a:cxn>
                <a:cxn ang="0">
                  <a:pos x="152" y="532"/>
                </a:cxn>
                <a:cxn ang="0">
                  <a:pos x="283" y="576"/>
                </a:cxn>
                <a:cxn ang="0">
                  <a:pos x="194" y="548"/>
                </a:cxn>
                <a:cxn ang="0">
                  <a:pos x="194" y="375"/>
                </a:cxn>
                <a:cxn ang="0">
                  <a:pos x="283" y="403"/>
                </a:cxn>
                <a:cxn ang="0">
                  <a:pos x="283" y="576"/>
                </a:cxn>
                <a:cxn ang="0">
                  <a:pos x="414" y="602"/>
                </a:cxn>
                <a:cxn ang="0">
                  <a:pos x="325" y="586"/>
                </a:cxn>
                <a:cxn ang="0">
                  <a:pos x="325" y="413"/>
                </a:cxn>
                <a:cxn ang="0">
                  <a:pos x="414" y="429"/>
                </a:cxn>
                <a:cxn ang="0">
                  <a:pos x="414" y="602"/>
                </a:cxn>
                <a:cxn ang="0">
                  <a:pos x="1218" y="515"/>
                </a:cxn>
                <a:cxn ang="0">
                  <a:pos x="1128" y="553"/>
                </a:cxn>
                <a:cxn ang="0">
                  <a:pos x="1128" y="380"/>
                </a:cxn>
                <a:cxn ang="0">
                  <a:pos x="1218" y="342"/>
                </a:cxn>
                <a:cxn ang="0">
                  <a:pos x="1218" y="515"/>
                </a:cxn>
                <a:cxn ang="0">
                  <a:pos x="1122" y="345"/>
                </a:cxn>
                <a:cxn ang="0">
                  <a:pos x="668" y="410"/>
                </a:cxn>
                <a:cxn ang="0">
                  <a:pos x="214" y="345"/>
                </a:cxn>
                <a:cxn ang="0">
                  <a:pos x="55" y="233"/>
                </a:cxn>
                <a:cxn ang="0">
                  <a:pos x="214" y="120"/>
                </a:cxn>
                <a:cxn ang="0">
                  <a:pos x="668" y="55"/>
                </a:cxn>
                <a:cxn ang="0">
                  <a:pos x="1122" y="120"/>
                </a:cxn>
                <a:cxn ang="0">
                  <a:pos x="1280" y="233"/>
                </a:cxn>
                <a:cxn ang="0">
                  <a:pos x="1122" y="345"/>
                </a:cxn>
              </a:cxnLst>
              <a:rect l="0" t="0" r="r" b="b"/>
              <a:pathLst>
                <a:path w="1335" h="641">
                  <a:moveTo>
                    <a:pt x="668" y="0"/>
                  </a:moveTo>
                  <a:cubicBezTo>
                    <a:pt x="299" y="0"/>
                    <a:pt x="0" y="104"/>
                    <a:pt x="0" y="233"/>
                  </a:cubicBezTo>
                  <a:cubicBezTo>
                    <a:pt x="0" y="409"/>
                    <a:pt x="0" y="409"/>
                    <a:pt x="0" y="409"/>
                  </a:cubicBezTo>
                  <a:cubicBezTo>
                    <a:pt x="0" y="537"/>
                    <a:pt x="299" y="641"/>
                    <a:pt x="668" y="641"/>
                  </a:cubicBezTo>
                  <a:cubicBezTo>
                    <a:pt x="1036" y="641"/>
                    <a:pt x="1335" y="537"/>
                    <a:pt x="1335" y="409"/>
                  </a:cubicBezTo>
                  <a:cubicBezTo>
                    <a:pt x="1335" y="233"/>
                    <a:pt x="1335" y="233"/>
                    <a:pt x="1335" y="233"/>
                  </a:cubicBezTo>
                  <a:cubicBezTo>
                    <a:pt x="1335" y="104"/>
                    <a:pt x="1036" y="0"/>
                    <a:pt x="668" y="0"/>
                  </a:cubicBezTo>
                  <a:close/>
                  <a:moveTo>
                    <a:pt x="152" y="532"/>
                  </a:moveTo>
                  <a:cubicBezTo>
                    <a:pt x="117" y="516"/>
                    <a:pt x="87" y="499"/>
                    <a:pt x="63" y="481"/>
                  </a:cubicBezTo>
                  <a:cubicBezTo>
                    <a:pt x="63" y="308"/>
                    <a:pt x="63" y="308"/>
                    <a:pt x="63" y="308"/>
                  </a:cubicBezTo>
                  <a:cubicBezTo>
                    <a:pt x="87" y="326"/>
                    <a:pt x="117" y="343"/>
                    <a:pt x="152" y="359"/>
                  </a:cubicBezTo>
                  <a:lnTo>
                    <a:pt x="152" y="532"/>
                  </a:lnTo>
                  <a:close/>
                  <a:moveTo>
                    <a:pt x="283" y="576"/>
                  </a:moveTo>
                  <a:cubicBezTo>
                    <a:pt x="251" y="568"/>
                    <a:pt x="221" y="558"/>
                    <a:pt x="194" y="548"/>
                  </a:cubicBezTo>
                  <a:cubicBezTo>
                    <a:pt x="194" y="375"/>
                    <a:pt x="194" y="375"/>
                    <a:pt x="194" y="375"/>
                  </a:cubicBezTo>
                  <a:cubicBezTo>
                    <a:pt x="221" y="385"/>
                    <a:pt x="251" y="395"/>
                    <a:pt x="283" y="403"/>
                  </a:cubicBezTo>
                  <a:lnTo>
                    <a:pt x="283" y="576"/>
                  </a:lnTo>
                  <a:close/>
                  <a:moveTo>
                    <a:pt x="414" y="602"/>
                  </a:moveTo>
                  <a:cubicBezTo>
                    <a:pt x="383" y="597"/>
                    <a:pt x="353" y="592"/>
                    <a:pt x="325" y="586"/>
                  </a:cubicBezTo>
                  <a:cubicBezTo>
                    <a:pt x="325" y="413"/>
                    <a:pt x="325" y="413"/>
                    <a:pt x="325" y="413"/>
                  </a:cubicBezTo>
                  <a:cubicBezTo>
                    <a:pt x="353" y="419"/>
                    <a:pt x="383" y="424"/>
                    <a:pt x="414" y="429"/>
                  </a:cubicBezTo>
                  <a:lnTo>
                    <a:pt x="414" y="602"/>
                  </a:lnTo>
                  <a:close/>
                  <a:moveTo>
                    <a:pt x="1218" y="515"/>
                  </a:moveTo>
                  <a:cubicBezTo>
                    <a:pt x="1192" y="529"/>
                    <a:pt x="1162" y="542"/>
                    <a:pt x="1128" y="553"/>
                  </a:cubicBezTo>
                  <a:cubicBezTo>
                    <a:pt x="1128" y="380"/>
                    <a:pt x="1128" y="380"/>
                    <a:pt x="1128" y="380"/>
                  </a:cubicBezTo>
                  <a:cubicBezTo>
                    <a:pt x="1162" y="369"/>
                    <a:pt x="1192" y="356"/>
                    <a:pt x="1218" y="342"/>
                  </a:cubicBezTo>
                  <a:lnTo>
                    <a:pt x="1218" y="515"/>
                  </a:lnTo>
                  <a:close/>
                  <a:moveTo>
                    <a:pt x="1122" y="345"/>
                  </a:moveTo>
                  <a:cubicBezTo>
                    <a:pt x="1001" y="387"/>
                    <a:pt x="840" y="410"/>
                    <a:pt x="668" y="410"/>
                  </a:cubicBezTo>
                  <a:cubicBezTo>
                    <a:pt x="495" y="410"/>
                    <a:pt x="334" y="387"/>
                    <a:pt x="214" y="345"/>
                  </a:cubicBezTo>
                  <a:cubicBezTo>
                    <a:pt x="104" y="307"/>
                    <a:pt x="55" y="261"/>
                    <a:pt x="55" y="233"/>
                  </a:cubicBezTo>
                  <a:cubicBezTo>
                    <a:pt x="55" y="204"/>
                    <a:pt x="104" y="158"/>
                    <a:pt x="214" y="120"/>
                  </a:cubicBezTo>
                  <a:cubicBezTo>
                    <a:pt x="334" y="78"/>
                    <a:pt x="495" y="55"/>
                    <a:pt x="668" y="55"/>
                  </a:cubicBezTo>
                  <a:cubicBezTo>
                    <a:pt x="840" y="55"/>
                    <a:pt x="1001" y="78"/>
                    <a:pt x="1122" y="120"/>
                  </a:cubicBezTo>
                  <a:cubicBezTo>
                    <a:pt x="1231" y="158"/>
                    <a:pt x="1280" y="204"/>
                    <a:pt x="1280" y="233"/>
                  </a:cubicBezTo>
                  <a:cubicBezTo>
                    <a:pt x="1280" y="261"/>
                    <a:pt x="1231" y="307"/>
                    <a:pt x="1122" y="3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96" name="Freeform 161"/>
            <p:cNvSpPr>
              <a:spLocks/>
            </p:cNvSpPr>
            <p:nvPr/>
          </p:nvSpPr>
          <p:spPr bwMode="auto">
            <a:xfrm>
              <a:off x="2931765" y="4577564"/>
              <a:ext cx="154525" cy="110033"/>
            </a:xfrm>
            <a:custGeom>
              <a:avLst/>
              <a:gdLst/>
              <a:ahLst/>
              <a:cxnLst>
                <a:cxn ang="0">
                  <a:pos x="410" y="231"/>
                </a:cxn>
                <a:cxn ang="0">
                  <a:pos x="380" y="282"/>
                </a:cxn>
                <a:cxn ang="0">
                  <a:pos x="230" y="292"/>
                </a:cxn>
                <a:cxn ang="0">
                  <a:pos x="80" y="281"/>
                </a:cxn>
                <a:cxn ang="0">
                  <a:pos x="50" y="231"/>
                </a:cxn>
                <a:cxn ang="0">
                  <a:pos x="50" y="177"/>
                </a:cxn>
                <a:cxn ang="0">
                  <a:pos x="0" y="177"/>
                </a:cxn>
                <a:cxn ang="0">
                  <a:pos x="15" y="149"/>
                </a:cxn>
                <a:cxn ang="0">
                  <a:pos x="50" y="149"/>
                </a:cxn>
                <a:cxn ang="0">
                  <a:pos x="50" y="134"/>
                </a:cxn>
                <a:cxn ang="0">
                  <a:pos x="0" y="134"/>
                </a:cxn>
                <a:cxn ang="0">
                  <a:pos x="15" y="105"/>
                </a:cxn>
                <a:cxn ang="0">
                  <a:pos x="50" y="105"/>
                </a:cxn>
                <a:cxn ang="0">
                  <a:pos x="50" y="61"/>
                </a:cxn>
                <a:cxn ang="0">
                  <a:pos x="81" y="10"/>
                </a:cxn>
                <a:cxn ang="0">
                  <a:pos x="229" y="0"/>
                </a:cxn>
                <a:cxn ang="0">
                  <a:pos x="379" y="10"/>
                </a:cxn>
                <a:cxn ang="0">
                  <a:pos x="410" y="61"/>
                </a:cxn>
                <a:cxn ang="0">
                  <a:pos x="410" y="88"/>
                </a:cxn>
                <a:cxn ang="0">
                  <a:pos x="253" y="88"/>
                </a:cxn>
                <a:cxn ang="0">
                  <a:pos x="253" y="63"/>
                </a:cxn>
                <a:cxn ang="0">
                  <a:pos x="248" y="51"/>
                </a:cxn>
                <a:cxn ang="0">
                  <a:pos x="230" y="48"/>
                </a:cxn>
                <a:cxn ang="0">
                  <a:pos x="212" y="51"/>
                </a:cxn>
                <a:cxn ang="0">
                  <a:pos x="207" y="63"/>
                </a:cxn>
                <a:cxn ang="0">
                  <a:pos x="207" y="105"/>
                </a:cxn>
                <a:cxn ang="0">
                  <a:pos x="350" y="105"/>
                </a:cxn>
                <a:cxn ang="0">
                  <a:pos x="335" y="134"/>
                </a:cxn>
                <a:cxn ang="0">
                  <a:pos x="207" y="134"/>
                </a:cxn>
                <a:cxn ang="0">
                  <a:pos x="207" y="149"/>
                </a:cxn>
                <a:cxn ang="0">
                  <a:pos x="326" y="149"/>
                </a:cxn>
                <a:cxn ang="0">
                  <a:pos x="311" y="177"/>
                </a:cxn>
                <a:cxn ang="0">
                  <a:pos x="207" y="177"/>
                </a:cxn>
                <a:cxn ang="0">
                  <a:pos x="207" y="230"/>
                </a:cxn>
                <a:cxn ang="0">
                  <a:pos x="212" y="241"/>
                </a:cxn>
                <a:cxn ang="0">
                  <a:pos x="230" y="244"/>
                </a:cxn>
                <a:cxn ang="0">
                  <a:pos x="247" y="240"/>
                </a:cxn>
                <a:cxn ang="0">
                  <a:pos x="253" y="230"/>
                </a:cxn>
                <a:cxn ang="0">
                  <a:pos x="253" y="194"/>
                </a:cxn>
                <a:cxn ang="0">
                  <a:pos x="410" y="194"/>
                </a:cxn>
                <a:cxn ang="0">
                  <a:pos x="410" y="231"/>
                </a:cxn>
              </a:cxnLst>
              <a:rect l="0" t="0" r="r" b="b"/>
              <a:pathLst>
                <a:path w="410" h="292">
                  <a:moveTo>
                    <a:pt x="410" y="231"/>
                  </a:moveTo>
                  <a:cubicBezTo>
                    <a:pt x="410" y="258"/>
                    <a:pt x="400" y="275"/>
                    <a:pt x="380" y="282"/>
                  </a:cubicBezTo>
                  <a:cubicBezTo>
                    <a:pt x="359" y="288"/>
                    <a:pt x="309" y="292"/>
                    <a:pt x="230" y="292"/>
                  </a:cubicBezTo>
                  <a:cubicBezTo>
                    <a:pt x="150" y="292"/>
                    <a:pt x="100" y="288"/>
                    <a:pt x="80" y="281"/>
                  </a:cubicBezTo>
                  <a:cubicBezTo>
                    <a:pt x="60" y="274"/>
                    <a:pt x="50" y="258"/>
                    <a:pt x="50" y="231"/>
                  </a:cubicBezTo>
                  <a:cubicBezTo>
                    <a:pt x="50" y="177"/>
                    <a:pt x="50" y="177"/>
                    <a:pt x="50" y="177"/>
                  </a:cubicBezTo>
                  <a:cubicBezTo>
                    <a:pt x="0" y="177"/>
                    <a:pt x="0" y="177"/>
                    <a:pt x="0" y="177"/>
                  </a:cubicBezTo>
                  <a:cubicBezTo>
                    <a:pt x="15" y="149"/>
                    <a:pt x="15" y="149"/>
                    <a:pt x="15" y="149"/>
                  </a:cubicBezTo>
                  <a:cubicBezTo>
                    <a:pt x="50" y="149"/>
                    <a:pt x="50" y="149"/>
                    <a:pt x="50" y="149"/>
                  </a:cubicBezTo>
                  <a:cubicBezTo>
                    <a:pt x="50" y="134"/>
                    <a:pt x="50" y="134"/>
                    <a:pt x="50" y="134"/>
                  </a:cubicBezTo>
                  <a:cubicBezTo>
                    <a:pt x="0" y="134"/>
                    <a:pt x="0" y="134"/>
                    <a:pt x="0" y="134"/>
                  </a:cubicBezTo>
                  <a:cubicBezTo>
                    <a:pt x="15" y="105"/>
                    <a:pt x="15" y="105"/>
                    <a:pt x="15" y="105"/>
                  </a:cubicBezTo>
                  <a:cubicBezTo>
                    <a:pt x="50" y="105"/>
                    <a:pt x="50" y="105"/>
                    <a:pt x="50" y="105"/>
                  </a:cubicBezTo>
                  <a:cubicBezTo>
                    <a:pt x="50" y="61"/>
                    <a:pt x="50" y="61"/>
                    <a:pt x="50" y="61"/>
                  </a:cubicBezTo>
                  <a:cubicBezTo>
                    <a:pt x="50" y="33"/>
                    <a:pt x="60" y="16"/>
                    <a:pt x="81" y="10"/>
                  </a:cubicBezTo>
                  <a:cubicBezTo>
                    <a:pt x="102" y="3"/>
                    <a:pt x="151" y="0"/>
                    <a:pt x="229" y="0"/>
                  </a:cubicBezTo>
                  <a:cubicBezTo>
                    <a:pt x="309" y="0"/>
                    <a:pt x="359" y="4"/>
                    <a:pt x="379" y="10"/>
                  </a:cubicBezTo>
                  <a:cubicBezTo>
                    <a:pt x="400" y="17"/>
                    <a:pt x="410" y="34"/>
                    <a:pt x="410" y="61"/>
                  </a:cubicBezTo>
                  <a:cubicBezTo>
                    <a:pt x="410" y="88"/>
                    <a:pt x="410" y="88"/>
                    <a:pt x="410" y="88"/>
                  </a:cubicBezTo>
                  <a:cubicBezTo>
                    <a:pt x="253" y="88"/>
                    <a:pt x="253" y="88"/>
                    <a:pt x="253" y="88"/>
                  </a:cubicBezTo>
                  <a:cubicBezTo>
                    <a:pt x="253" y="63"/>
                    <a:pt x="253" y="63"/>
                    <a:pt x="253" y="63"/>
                  </a:cubicBezTo>
                  <a:cubicBezTo>
                    <a:pt x="253" y="57"/>
                    <a:pt x="252" y="53"/>
                    <a:pt x="248" y="51"/>
                  </a:cubicBezTo>
                  <a:cubicBezTo>
                    <a:pt x="245" y="49"/>
                    <a:pt x="239" y="48"/>
                    <a:pt x="230" y="48"/>
                  </a:cubicBezTo>
                  <a:cubicBezTo>
                    <a:pt x="221" y="48"/>
                    <a:pt x="215" y="49"/>
                    <a:pt x="212" y="51"/>
                  </a:cubicBezTo>
                  <a:cubicBezTo>
                    <a:pt x="208" y="53"/>
                    <a:pt x="207" y="56"/>
                    <a:pt x="207" y="63"/>
                  </a:cubicBezTo>
                  <a:cubicBezTo>
                    <a:pt x="207" y="105"/>
                    <a:pt x="207" y="105"/>
                    <a:pt x="207" y="105"/>
                  </a:cubicBezTo>
                  <a:cubicBezTo>
                    <a:pt x="350" y="105"/>
                    <a:pt x="350" y="105"/>
                    <a:pt x="350" y="105"/>
                  </a:cubicBezTo>
                  <a:cubicBezTo>
                    <a:pt x="335" y="134"/>
                    <a:pt x="335" y="134"/>
                    <a:pt x="335" y="134"/>
                  </a:cubicBezTo>
                  <a:cubicBezTo>
                    <a:pt x="207" y="134"/>
                    <a:pt x="207" y="134"/>
                    <a:pt x="207" y="134"/>
                  </a:cubicBezTo>
                  <a:cubicBezTo>
                    <a:pt x="207" y="149"/>
                    <a:pt x="207" y="149"/>
                    <a:pt x="207" y="149"/>
                  </a:cubicBezTo>
                  <a:cubicBezTo>
                    <a:pt x="326" y="149"/>
                    <a:pt x="326" y="149"/>
                    <a:pt x="326" y="149"/>
                  </a:cubicBezTo>
                  <a:cubicBezTo>
                    <a:pt x="311" y="177"/>
                    <a:pt x="311" y="177"/>
                    <a:pt x="311" y="177"/>
                  </a:cubicBezTo>
                  <a:cubicBezTo>
                    <a:pt x="207" y="177"/>
                    <a:pt x="207" y="177"/>
                    <a:pt x="207" y="177"/>
                  </a:cubicBezTo>
                  <a:cubicBezTo>
                    <a:pt x="207" y="230"/>
                    <a:pt x="207" y="230"/>
                    <a:pt x="207" y="230"/>
                  </a:cubicBezTo>
                  <a:cubicBezTo>
                    <a:pt x="207" y="235"/>
                    <a:pt x="208" y="239"/>
                    <a:pt x="212" y="241"/>
                  </a:cubicBezTo>
                  <a:cubicBezTo>
                    <a:pt x="215" y="243"/>
                    <a:pt x="222" y="244"/>
                    <a:pt x="230" y="244"/>
                  </a:cubicBezTo>
                  <a:cubicBezTo>
                    <a:pt x="238" y="244"/>
                    <a:pt x="244" y="243"/>
                    <a:pt x="247" y="240"/>
                  </a:cubicBezTo>
                  <a:cubicBezTo>
                    <a:pt x="251" y="238"/>
                    <a:pt x="253" y="234"/>
                    <a:pt x="253" y="230"/>
                  </a:cubicBezTo>
                  <a:cubicBezTo>
                    <a:pt x="253" y="194"/>
                    <a:pt x="253" y="194"/>
                    <a:pt x="253"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grpSp>
      <p:grpSp>
        <p:nvGrpSpPr>
          <p:cNvPr id="97" name="Grupa 96"/>
          <p:cNvGrpSpPr/>
          <p:nvPr/>
        </p:nvGrpSpPr>
        <p:grpSpPr>
          <a:xfrm>
            <a:off x="1469078" y="3393192"/>
            <a:ext cx="328818" cy="292001"/>
            <a:chOff x="3377002" y="4442813"/>
            <a:chExt cx="502964" cy="347323"/>
          </a:xfrm>
          <a:solidFill>
            <a:schemeClr val="accent1"/>
          </a:solidFill>
          <a:effectLst>
            <a:outerShdw blurRad="50800" dist="38100" dir="2700000" algn="tl" rotWithShape="0">
              <a:prstClr val="black">
                <a:alpha val="40000"/>
              </a:prstClr>
            </a:outerShdw>
          </a:effectLst>
        </p:grpSpPr>
        <p:sp>
          <p:nvSpPr>
            <p:cNvPr id="98" name="Freeform 67"/>
            <p:cNvSpPr>
              <a:spLocks noEditPoints="1"/>
            </p:cNvSpPr>
            <p:nvPr/>
          </p:nvSpPr>
          <p:spPr bwMode="auto">
            <a:xfrm>
              <a:off x="3377002" y="4442813"/>
              <a:ext cx="502964" cy="241436"/>
            </a:xfrm>
            <a:custGeom>
              <a:avLst/>
              <a:gdLst/>
              <a:ahLst/>
              <a:cxnLst>
                <a:cxn ang="0">
                  <a:pos x="667" y="0"/>
                </a:cxn>
                <a:cxn ang="0">
                  <a:pos x="0" y="232"/>
                </a:cxn>
                <a:cxn ang="0">
                  <a:pos x="0" y="409"/>
                </a:cxn>
                <a:cxn ang="0">
                  <a:pos x="667" y="641"/>
                </a:cxn>
                <a:cxn ang="0">
                  <a:pos x="1335" y="409"/>
                </a:cxn>
                <a:cxn ang="0">
                  <a:pos x="1335" y="232"/>
                </a:cxn>
                <a:cxn ang="0">
                  <a:pos x="667" y="0"/>
                </a:cxn>
                <a:cxn ang="0">
                  <a:pos x="152" y="531"/>
                </a:cxn>
                <a:cxn ang="0">
                  <a:pos x="62" y="480"/>
                </a:cxn>
                <a:cxn ang="0">
                  <a:pos x="62" y="307"/>
                </a:cxn>
                <a:cxn ang="0">
                  <a:pos x="152" y="358"/>
                </a:cxn>
                <a:cxn ang="0">
                  <a:pos x="152" y="531"/>
                </a:cxn>
                <a:cxn ang="0">
                  <a:pos x="283" y="575"/>
                </a:cxn>
                <a:cxn ang="0">
                  <a:pos x="193" y="548"/>
                </a:cxn>
                <a:cxn ang="0">
                  <a:pos x="193" y="375"/>
                </a:cxn>
                <a:cxn ang="0">
                  <a:pos x="283" y="402"/>
                </a:cxn>
                <a:cxn ang="0">
                  <a:pos x="283" y="575"/>
                </a:cxn>
                <a:cxn ang="0">
                  <a:pos x="414" y="601"/>
                </a:cxn>
                <a:cxn ang="0">
                  <a:pos x="324" y="585"/>
                </a:cxn>
                <a:cxn ang="0">
                  <a:pos x="324" y="412"/>
                </a:cxn>
                <a:cxn ang="0">
                  <a:pos x="414" y="429"/>
                </a:cxn>
                <a:cxn ang="0">
                  <a:pos x="414" y="601"/>
                </a:cxn>
                <a:cxn ang="0">
                  <a:pos x="1217" y="515"/>
                </a:cxn>
                <a:cxn ang="0">
                  <a:pos x="1128" y="553"/>
                </a:cxn>
                <a:cxn ang="0">
                  <a:pos x="1128" y="380"/>
                </a:cxn>
                <a:cxn ang="0">
                  <a:pos x="1217" y="342"/>
                </a:cxn>
                <a:cxn ang="0">
                  <a:pos x="1217" y="515"/>
                </a:cxn>
                <a:cxn ang="0">
                  <a:pos x="1121" y="345"/>
                </a:cxn>
                <a:cxn ang="0">
                  <a:pos x="667" y="410"/>
                </a:cxn>
                <a:cxn ang="0">
                  <a:pos x="213" y="345"/>
                </a:cxn>
                <a:cxn ang="0">
                  <a:pos x="54" y="232"/>
                </a:cxn>
                <a:cxn ang="0">
                  <a:pos x="213" y="120"/>
                </a:cxn>
                <a:cxn ang="0">
                  <a:pos x="667" y="55"/>
                </a:cxn>
                <a:cxn ang="0">
                  <a:pos x="1121" y="120"/>
                </a:cxn>
                <a:cxn ang="0">
                  <a:pos x="1280" y="232"/>
                </a:cxn>
                <a:cxn ang="0">
                  <a:pos x="1121" y="345"/>
                </a:cxn>
              </a:cxnLst>
              <a:rect l="0" t="0" r="r" b="b"/>
              <a:pathLst>
                <a:path w="1335" h="641">
                  <a:moveTo>
                    <a:pt x="667" y="0"/>
                  </a:moveTo>
                  <a:cubicBezTo>
                    <a:pt x="299" y="0"/>
                    <a:pt x="0" y="104"/>
                    <a:pt x="0" y="232"/>
                  </a:cubicBezTo>
                  <a:cubicBezTo>
                    <a:pt x="0" y="409"/>
                    <a:pt x="0" y="409"/>
                    <a:pt x="0" y="409"/>
                  </a:cubicBezTo>
                  <a:cubicBezTo>
                    <a:pt x="0" y="537"/>
                    <a:pt x="299" y="641"/>
                    <a:pt x="667" y="641"/>
                  </a:cubicBezTo>
                  <a:cubicBezTo>
                    <a:pt x="1036" y="641"/>
                    <a:pt x="1335" y="537"/>
                    <a:pt x="1335" y="409"/>
                  </a:cubicBezTo>
                  <a:cubicBezTo>
                    <a:pt x="1335" y="232"/>
                    <a:pt x="1335" y="232"/>
                    <a:pt x="1335" y="232"/>
                  </a:cubicBezTo>
                  <a:cubicBezTo>
                    <a:pt x="1335" y="104"/>
                    <a:pt x="1036" y="0"/>
                    <a:pt x="667" y="0"/>
                  </a:cubicBezTo>
                  <a:close/>
                  <a:moveTo>
                    <a:pt x="152" y="531"/>
                  </a:moveTo>
                  <a:cubicBezTo>
                    <a:pt x="116" y="516"/>
                    <a:pt x="86" y="499"/>
                    <a:pt x="62" y="480"/>
                  </a:cubicBezTo>
                  <a:cubicBezTo>
                    <a:pt x="62" y="307"/>
                    <a:pt x="62" y="307"/>
                    <a:pt x="62" y="307"/>
                  </a:cubicBezTo>
                  <a:cubicBezTo>
                    <a:pt x="86" y="326"/>
                    <a:pt x="116" y="343"/>
                    <a:pt x="152" y="358"/>
                  </a:cubicBezTo>
                  <a:lnTo>
                    <a:pt x="152" y="531"/>
                  </a:lnTo>
                  <a:close/>
                  <a:moveTo>
                    <a:pt x="283" y="575"/>
                  </a:moveTo>
                  <a:cubicBezTo>
                    <a:pt x="251" y="567"/>
                    <a:pt x="221" y="558"/>
                    <a:pt x="193" y="548"/>
                  </a:cubicBezTo>
                  <a:cubicBezTo>
                    <a:pt x="193" y="375"/>
                    <a:pt x="193" y="375"/>
                    <a:pt x="193" y="375"/>
                  </a:cubicBezTo>
                  <a:cubicBezTo>
                    <a:pt x="221" y="385"/>
                    <a:pt x="251" y="394"/>
                    <a:pt x="283" y="402"/>
                  </a:cubicBezTo>
                  <a:lnTo>
                    <a:pt x="283" y="575"/>
                  </a:lnTo>
                  <a:close/>
                  <a:moveTo>
                    <a:pt x="414" y="601"/>
                  </a:moveTo>
                  <a:cubicBezTo>
                    <a:pt x="383" y="597"/>
                    <a:pt x="353" y="592"/>
                    <a:pt x="324" y="585"/>
                  </a:cubicBezTo>
                  <a:cubicBezTo>
                    <a:pt x="324" y="412"/>
                    <a:pt x="324" y="412"/>
                    <a:pt x="324" y="412"/>
                  </a:cubicBezTo>
                  <a:cubicBezTo>
                    <a:pt x="353" y="418"/>
                    <a:pt x="383" y="424"/>
                    <a:pt x="414" y="429"/>
                  </a:cubicBezTo>
                  <a:lnTo>
                    <a:pt x="414" y="601"/>
                  </a:lnTo>
                  <a:close/>
                  <a:moveTo>
                    <a:pt x="1217" y="515"/>
                  </a:moveTo>
                  <a:cubicBezTo>
                    <a:pt x="1191" y="529"/>
                    <a:pt x="1161" y="541"/>
                    <a:pt x="1128" y="553"/>
                  </a:cubicBezTo>
                  <a:cubicBezTo>
                    <a:pt x="1128" y="380"/>
                    <a:pt x="1128" y="380"/>
                    <a:pt x="1128" y="380"/>
                  </a:cubicBezTo>
                  <a:cubicBezTo>
                    <a:pt x="1161" y="368"/>
                    <a:pt x="1191" y="356"/>
                    <a:pt x="1217" y="342"/>
                  </a:cubicBezTo>
                  <a:lnTo>
                    <a:pt x="1217" y="515"/>
                  </a:lnTo>
                  <a:close/>
                  <a:moveTo>
                    <a:pt x="1121" y="345"/>
                  </a:moveTo>
                  <a:cubicBezTo>
                    <a:pt x="1001" y="387"/>
                    <a:pt x="840" y="410"/>
                    <a:pt x="667" y="410"/>
                  </a:cubicBezTo>
                  <a:cubicBezTo>
                    <a:pt x="495" y="410"/>
                    <a:pt x="334" y="387"/>
                    <a:pt x="213" y="345"/>
                  </a:cubicBezTo>
                  <a:cubicBezTo>
                    <a:pt x="104" y="307"/>
                    <a:pt x="54" y="261"/>
                    <a:pt x="54" y="232"/>
                  </a:cubicBezTo>
                  <a:cubicBezTo>
                    <a:pt x="54" y="204"/>
                    <a:pt x="104" y="158"/>
                    <a:pt x="213" y="120"/>
                  </a:cubicBezTo>
                  <a:cubicBezTo>
                    <a:pt x="334" y="78"/>
                    <a:pt x="495" y="55"/>
                    <a:pt x="667" y="55"/>
                  </a:cubicBezTo>
                  <a:cubicBezTo>
                    <a:pt x="840" y="55"/>
                    <a:pt x="1001" y="78"/>
                    <a:pt x="1121" y="120"/>
                  </a:cubicBezTo>
                  <a:cubicBezTo>
                    <a:pt x="1231" y="158"/>
                    <a:pt x="1280" y="204"/>
                    <a:pt x="1280" y="232"/>
                  </a:cubicBezTo>
                  <a:cubicBezTo>
                    <a:pt x="1280" y="261"/>
                    <a:pt x="1231" y="307"/>
                    <a:pt x="1121" y="3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99" name="Freeform 68"/>
            <p:cNvSpPr>
              <a:spLocks noEditPoints="1"/>
            </p:cNvSpPr>
            <p:nvPr/>
          </p:nvSpPr>
          <p:spPr bwMode="auto">
            <a:xfrm>
              <a:off x="3377002" y="4626999"/>
              <a:ext cx="502964" cy="163137"/>
            </a:xfrm>
            <a:custGeom>
              <a:avLst/>
              <a:gdLst/>
              <a:ahLst/>
              <a:cxnLst>
                <a:cxn ang="0">
                  <a:pos x="667" y="208"/>
                </a:cxn>
                <a:cxn ang="0">
                  <a:pos x="3" y="0"/>
                </a:cxn>
                <a:cxn ang="0">
                  <a:pos x="0" y="24"/>
                </a:cxn>
                <a:cxn ang="0">
                  <a:pos x="0" y="200"/>
                </a:cxn>
                <a:cxn ang="0">
                  <a:pos x="667" y="433"/>
                </a:cxn>
                <a:cxn ang="0">
                  <a:pos x="1335" y="200"/>
                </a:cxn>
                <a:cxn ang="0">
                  <a:pos x="1335" y="24"/>
                </a:cxn>
                <a:cxn ang="0">
                  <a:pos x="1331" y="0"/>
                </a:cxn>
                <a:cxn ang="0">
                  <a:pos x="667" y="208"/>
                </a:cxn>
                <a:cxn ang="0">
                  <a:pos x="152" y="323"/>
                </a:cxn>
                <a:cxn ang="0">
                  <a:pos x="62" y="272"/>
                </a:cxn>
                <a:cxn ang="0">
                  <a:pos x="62" y="99"/>
                </a:cxn>
                <a:cxn ang="0">
                  <a:pos x="152" y="150"/>
                </a:cxn>
                <a:cxn ang="0">
                  <a:pos x="152"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5"/>
                </a:cxn>
                <a:cxn ang="0">
                  <a:pos x="1128" y="172"/>
                </a:cxn>
                <a:cxn ang="0">
                  <a:pos x="1217" y="134"/>
                </a:cxn>
                <a:cxn ang="0">
                  <a:pos x="1217" y="307"/>
                </a:cxn>
              </a:cxnLst>
              <a:rect l="0" t="0" r="r" b="b"/>
              <a:pathLst>
                <a:path w="1335" h="433">
                  <a:moveTo>
                    <a:pt x="667" y="208"/>
                  </a:moveTo>
                  <a:cubicBezTo>
                    <a:pt x="322" y="208"/>
                    <a:pt x="38" y="117"/>
                    <a:pt x="3" y="0"/>
                  </a:cubicBezTo>
                  <a:cubicBezTo>
                    <a:pt x="1" y="8"/>
                    <a:pt x="0" y="16"/>
                    <a:pt x="0" y="24"/>
                  </a:cubicBezTo>
                  <a:cubicBezTo>
                    <a:pt x="0" y="200"/>
                    <a:pt x="0" y="200"/>
                    <a:pt x="0" y="200"/>
                  </a:cubicBezTo>
                  <a:cubicBezTo>
                    <a:pt x="0" y="329"/>
                    <a:pt x="299" y="433"/>
                    <a:pt x="667" y="433"/>
                  </a:cubicBezTo>
                  <a:cubicBezTo>
                    <a:pt x="1036" y="433"/>
                    <a:pt x="1335" y="329"/>
                    <a:pt x="1335" y="200"/>
                  </a:cubicBezTo>
                  <a:cubicBezTo>
                    <a:pt x="1335" y="24"/>
                    <a:pt x="1335" y="24"/>
                    <a:pt x="1335" y="24"/>
                  </a:cubicBezTo>
                  <a:cubicBezTo>
                    <a:pt x="1335" y="16"/>
                    <a:pt x="1333" y="8"/>
                    <a:pt x="1331" y="0"/>
                  </a:cubicBezTo>
                  <a:cubicBezTo>
                    <a:pt x="1296" y="117"/>
                    <a:pt x="1012" y="208"/>
                    <a:pt x="667" y="208"/>
                  </a:cubicBezTo>
                  <a:close/>
                  <a:moveTo>
                    <a:pt x="152" y="323"/>
                  </a:moveTo>
                  <a:cubicBezTo>
                    <a:pt x="116" y="308"/>
                    <a:pt x="86" y="291"/>
                    <a:pt x="62" y="272"/>
                  </a:cubicBezTo>
                  <a:cubicBezTo>
                    <a:pt x="62" y="99"/>
                    <a:pt x="62" y="99"/>
                    <a:pt x="62" y="99"/>
                  </a:cubicBezTo>
                  <a:cubicBezTo>
                    <a:pt x="86" y="118"/>
                    <a:pt x="116" y="135"/>
                    <a:pt x="152" y="150"/>
                  </a:cubicBezTo>
                  <a:lnTo>
                    <a:pt x="152"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9"/>
                    <a:pt x="353" y="383"/>
                    <a:pt x="324" y="377"/>
                  </a:cubicBezTo>
                  <a:cubicBezTo>
                    <a:pt x="324" y="204"/>
                    <a:pt x="324" y="204"/>
                    <a:pt x="324" y="204"/>
                  </a:cubicBezTo>
                  <a:cubicBezTo>
                    <a:pt x="353" y="210"/>
                    <a:pt x="383" y="216"/>
                    <a:pt x="414" y="220"/>
                  </a:cubicBezTo>
                  <a:lnTo>
                    <a:pt x="414"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100" name="Freeform 162"/>
            <p:cNvSpPr>
              <a:spLocks/>
            </p:cNvSpPr>
            <p:nvPr/>
          </p:nvSpPr>
          <p:spPr bwMode="auto">
            <a:xfrm>
              <a:off x="3551142" y="4475505"/>
              <a:ext cx="154366" cy="109714"/>
            </a:xfrm>
            <a:custGeom>
              <a:avLst/>
              <a:gdLst/>
              <a:ahLst/>
              <a:cxnLst>
                <a:cxn ang="0">
                  <a:pos x="410" y="231"/>
                </a:cxn>
                <a:cxn ang="0">
                  <a:pos x="380" y="281"/>
                </a:cxn>
                <a:cxn ang="0">
                  <a:pos x="230" y="291"/>
                </a:cxn>
                <a:cxn ang="0">
                  <a:pos x="80" y="281"/>
                </a:cxn>
                <a:cxn ang="0">
                  <a:pos x="50" y="231"/>
                </a:cxn>
                <a:cxn ang="0">
                  <a:pos x="50" y="177"/>
                </a:cxn>
                <a:cxn ang="0">
                  <a:pos x="0" y="177"/>
                </a:cxn>
                <a:cxn ang="0">
                  <a:pos x="15" y="148"/>
                </a:cxn>
                <a:cxn ang="0">
                  <a:pos x="50" y="148"/>
                </a:cxn>
                <a:cxn ang="0">
                  <a:pos x="50" y="133"/>
                </a:cxn>
                <a:cxn ang="0">
                  <a:pos x="0" y="133"/>
                </a:cxn>
                <a:cxn ang="0">
                  <a:pos x="15" y="105"/>
                </a:cxn>
                <a:cxn ang="0">
                  <a:pos x="50" y="105"/>
                </a:cxn>
                <a:cxn ang="0">
                  <a:pos x="50" y="60"/>
                </a:cxn>
                <a:cxn ang="0">
                  <a:pos x="81" y="9"/>
                </a:cxn>
                <a:cxn ang="0">
                  <a:pos x="229" y="0"/>
                </a:cxn>
                <a:cxn ang="0">
                  <a:pos x="379" y="10"/>
                </a:cxn>
                <a:cxn ang="0">
                  <a:pos x="410" y="60"/>
                </a:cxn>
                <a:cxn ang="0">
                  <a:pos x="410" y="88"/>
                </a:cxn>
                <a:cxn ang="0">
                  <a:pos x="254" y="88"/>
                </a:cxn>
                <a:cxn ang="0">
                  <a:pos x="254" y="62"/>
                </a:cxn>
                <a:cxn ang="0">
                  <a:pos x="248" y="51"/>
                </a:cxn>
                <a:cxn ang="0">
                  <a:pos x="230" y="47"/>
                </a:cxn>
                <a:cxn ang="0">
                  <a:pos x="212" y="50"/>
                </a:cxn>
                <a:cxn ang="0">
                  <a:pos x="207" y="62"/>
                </a:cxn>
                <a:cxn ang="0">
                  <a:pos x="207" y="105"/>
                </a:cxn>
                <a:cxn ang="0">
                  <a:pos x="350" y="105"/>
                </a:cxn>
                <a:cxn ang="0">
                  <a:pos x="335" y="133"/>
                </a:cxn>
                <a:cxn ang="0">
                  <a:pos x="207" y="133"/>
                </a:cxn>
                <a:cxn ang="0">
                  <a:pos x="207" y="148"/>
                </a:cxn>
                <a:cxn ang="0">
                  <a:pos x="326" y="148"/>
                </a:cxn>
                <a:cxn ang="0">
                  <a:pos x="311" y="177"/>
                </a:cxn>
                <a:cxn ang="0">
                  <a:pos x="207" y="177"/>
                </a:cxn>
                <a:cxn ang="0">
                  <a:pos x="207" y="229"/>
                </a:cxn>
                <a:cxn ang="0">
                  <a:pos x="212" y="240"/>
                </a:cxn>
                <a:cxn ang="0">
                  <a:pos x="230" y="243"/>
                </a:cxn>
                <a:cxn ang="0">
                  <a:pos x="248" y="240"/>
                </a:cxn>
                <a:cxn ang="0">
                  <a:pos x="254" y="229"/>
                </a:cxn>
                <a:cxn ang="0">
                  <a:pos x="254" y="194"/>
                </a:cxn>
                <a:cxn ang="0">
                  <a:pos x="410" y="194"/>
                </a:cxn>
                <a:cxn ang="0">
                  <a:pos x="410" y="231"/>
                </a:cxn>
              </a:cxnLst>
              <a:rect l="0" t="0" r="r" b="b"/>
              <a:pathLst>
                <a:path w="410" h="291">
                  <a:moveTo>
                    <a:pt x="410" y="231"/>
                  </a:moveTo>
                  <a:cubicBezTo>
                    <a:pt x="410" y="258"/>
                    <a:pt x="400" y="274"/>
                    <a:pt x="380" y="281"/>
                  </a:cubicBezTo>
                  <a:cubicBezTo>
                    <a:pt x="359" y="288"/>
                    <a:pt x="310" y="291"/>
                    <a:pt x="230" y="291"/>
                  </a:cubicBezTo>
                  <a:cubicBezTo>
                    <a:pt x="150" y="291"/>
                    <a:pt x="100" y="288"/>
                    <a:pt x="80" y="281"/>
                  </a:cubicBezTo>
                  <a:cubicBezTo>
                    <a:pt x="60" y="274"/>
                    <a:pt x="50" y="257"/>
                    <a:pt x="50" y="231"/>
                  </a:cubicBezTo>
                  <a:cubicBezTo>
                    <a:pt x="50" y="177"/>
                    <a:pt x="50" y="177"/>
                    <a:pt x="50" y="177"/>
                  </a:cubicBezTo>
                  <a:cubicBezTo>
                    <a:pt x="0" y="177"/>
                    <a:pt x="0" y="177"/>
                    <a:pt x="0" y="177"/>
                  </a:cubicBezTo>
                  <a:cubicBezTo>
                    <a:pt x="15" y="148"/>
                    <a:pt x="15" y="148"/>
                    <a:pt x="15" y="148"/>
                  </a:cubicBezTo>
                  <a:cubicBezTo>
                    <a:pt x="50" y="148"/>
                    <a:pt x="50" y="148"/>
                    <a:pt x="50" y="148"/>
                  </a:cubicBezTo>
                  <a:cubicBezTo>
                    <a:pt x="50" y="133"/>
                    <a:pt x="50" y="133"/>
                    <a:pt x="50" y="133"/>
                  </a:cubicBezTo>
                  <a:cubicBezTo>
                    <a:pt x="0" y="133"/>
                    <a:pt x="0" y="133"/>
                    <a:pt x="0" y="133"/>
                  </a:cubicBezTo>
                  <a:cubicBezTo>
                    <a:pt x="15" y="105"/>
                    <a:pt x="15" y="105"/>
                    <a:pt x="15" y="105"/>
                  </a:cubicBezTo>
                  <a:cubicBezTo>
                    <a:pt x="50" y="105"/>
                    <a:pt x="50" y="105"/>
                    <a:pt x="50" y="105"/>
                  </a:cubicBezTo>
                  <a:cubicBezTo>
                    <a:pt x="50" y="60"/>
                    <a:pt x="50" y="60"/>
                    <a:pt x="50" y="60"/>
                  </a:cubicBezTo>
                  <a:cubicBezTo>
                    <a:pt x="50" y="32"/>
                    <a:pt x="60" y="15"/>
                    <a:pt x="81" y="9"/>
                  </a:cubicBezTo>
                  <a:cubicBezTo>
                    <a:pt x="102" y="3"/>
                    <a:pt x="151" y="0"/>
                    <a:pt x="229" y="0"/>
                  </a:cubicBezTo>
                  <a:cubicBezTo>
                    <a:pt x="309" y="0"/>
                    <a:pt x="359" y="3"/>
                    <a:pt x="379" y="10"/>
                  </a:cubicBezTo>
                  <a:cubicBezTo>
                    <a:pt x="400" y="17"/>
                    <a:pt x="410" y="33"/>
                    <a:pt x="410" y="60"/>
                  </a:cubicBezTo>
                  <a:cubicBezTo>
                    <a:pt x="410" y="88"/>
                    <a:pt x="410" y="88"/>
                    <a:pt x="410" y="88"/>
                  </a:cubicBezTo>
                  <a:cubicBezTo>
                    <a:pt x="254" y="88"/>
                    <a:pt x="254" y="88"/>
                    <a:pt x="254" y="88"/>
                  </a:cubicBezTo>
                  <a:cubicBezTo>
                    <a:pt x="254" y="62"/>
                    <a:pt x="254" y="62"/>
                    <a:pt x="254" y="62"/>
                  </a:cubicBezTo>
                  <a:cubicBezTo>
                    <a:pt x="254" y="56"/>
                    <a:pt x="252" y="53"/>
                    <a:pt x="248" y="51"/>
                  </a:cubicBezTo>
                  <a:cubicBezTo>
                    <a:pt x="245" y="48"/>
                    <a:pt x="239" y="47"/>
                    <a:pt x="230" y="47"/>
                  </a:cubicBezTo>
                  <a:cubicBezTo>
                    <a:pt x="221" y="47"/>
                    <a:pt x="215" y="48"/>
                    <a:pt x="212" y="50"/>
                  </a:cubicBezTo>
                  <a:cubicBezTo>
                    <a:pt x="208" y="52"/>
                    <a:pt x="207" y="56"/>
                    <a:pt x="207" y="62"/>
                  </a:cubicBezTo>
                  <a:cubicBezTo>
                    <a:pt x="207" y="105"/>
                    <a:pt x="207" y="105"/>
                    <a:pt x="207" y="105"/>
                  </a:cubicBezTo>
                  <a:cubicBezTo>
                    <a:pt x="350" y="105"/>
                    <a:pt x="350" y="105"/>
                    <a:pt x="350" y="105"/>
                  </a:cubicBezTo>
                  <a:cubicBezTo>
                    <a:pt x="335" y="133"/>
                    <a:pt x="335" y="133"/>
                    <a:pt x="335" y="133"/>
                  </a:cubicBezTo>
                  <a:cubicBezTo>
                    <a:pt x="207" y="133"/>
                    <a:pt x="207" y="133"/>
                    <a:pt x="207" y="133"/>
                  </a:cubicBezTo>
                  <a:cubicBezTo>
                    <a:pt x="207" y="148"/>
                    <a:pt x="207" y="148"/>
                    <a:pt x="207" y="148"/>
                  </a:cubicBezTo>
                  <a:cubicBezTo>
                    <a:pt x="326" y="148"/>
                    <a:pt x="326" y="148"/>
                    <a:pt x="326" y="148"/>
                  </a:cubicBezTo>
                  <a:cubicBezTo>
                    <a:pt x="311" y="177"/>
                    <a:pt x="311" y="177"/>
                    <a:pt x="311" y="177"/>
                  </a:cubicBezTo>
                  <a:cubicBezTo>
                    <a:pt x="207" y="177"/>
                    <a:pt x="207" y="177"/>
                    <a:pt x="207" y="177"/>
                  </a:cubicBezTo>
                  <a:cubicBezTo>
                    <a:pt x="207" y="229"/>
                    <a:pt x="207" y="229"/>
                    <a:pt x="207" y="229"/>
                  </a:cubicBezTo>
                  <a:cubicBezTo>
                    <a:pt x="207" y="234"/>
                    <a:pt x="209" y="238"/>
                    <a:pt x="212" y="240"/>
                  </a:cubicBezTo>
                  <a:cubicBezTo>
                    <a:pt x="216" y="242"/>
                    <a:pt x="222" y="243"/>
                    <a:pt x="230" y="243"/>
                  </a:cubicBezTo>
                  <a:cubicBezTo>
                    <a:pt x="238" y="243"/>
                    <a:pt x="244" y="242"/>
                    <a:pt x="248" y="240"/>
                  </a:cubicBezTo>
                  <a:cubicBezTo>
                    <a:pt x="252" y="237"/>
                    <a:pt x="254" y="234"/>
                    <a:pt x="254" y="229"/>
                  </a:cubicBezTo>
                  <a:cubicBezTo>
                    <a:pt x="254" y="194"/>
                    <a:pt x="254" y="194"/>
                    <a:pt x="254"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grpSp>
      <p:grpSp>
        <p:nvGrpSpPr>
          <p:cNvPr id="101" name="Grupa 100"/>
          <p:cNvGrpSpPr/>
          <p:nvPr/>
        </p:nvGrpSpPr>
        <p:grpSpPr>
          <a:xfrm>
            <a:off x="2486339" y="3299264"/>
            <a:ext cx="328505" cy="382898"/>
            <a:chOff x="3919833" y="4331664"/>
            <a:chExt cx="502485" cy="455441"/>
          </a:xfrm>
          <a:solidFill>
            <a:schemeClr val="accent1"/>
          </a:solidFill>
          <a:effectLst>
            <a:outerShdw blurRad="50800" dist="38100" dir="2700000" algn="tl" rotWithShape="0">
              <a:prstClr val="black">
                <a:alpha val="40000"/>
              </a:prstClr>
            </a:outerShdw>
          </a:effectLst>
        </p:grpSpPr>
        <p:sp>
          <p:nvSpPr>
            <p:cNvPr id="102" name="Freeform 70"/>
            <p:cNvSpPr>
              <a:spLocks noEditPoints="1"/>
            </p:cNvSpPr>
            <p:nvPr/>
          </p:nvSpPr>
          <p:spPr bwMode="auto">
            <a:xfrm>
              <a:off x="3919833" y="4331664"/>
              <a:ext cx="502485" cy="241116"/>
            </a:xfrm>
            <a:custGeom>
              <a:avLst/>
              <a:gdLst/>
              <a:ahLst/>
              <a:cxnLst>
                <a:cxn ang="0">
                  <a:pos x="667" y="0"/>
                </a:cxn>
                <a:cxn ang="0">
                  <a:pos x="0" y="232"/>
                </a:cxn>
                <a:cxn ang="0">
                  <a:pos x="0" y="408"/>
                </a:cxn>
                <a:cxn ang="0">
                  <a:pos x="667" y="640"/>
                </a:cxn>
                <a:cxn ang="0">
                  <a:pos x="1334" y="408"/>
                </a:cxn>
                <a:cxn ang="0">
                  <a:pos x="1334" y="232"/>
                </a:cxn>
                <a:cxn ang="0">
                  <a:pos x="667" y="0"/>
                </a:cxn>
                <a:cxn ang="0">
                  <a:pos x="151" y="531"/>
                </a:cxn>
                <a:cxn ang="0">
                  <a:pos x="62" y="480"/>
                </a:cxn>
                <a:cxn ang="0">
                  <a:pos x="62" y="307"/>
                </a:cxn>
                <a:cxn ang="0">
                  <a:pos x="151" y="358"/>
                </a:cxn>
                <a:cxn ang="0">
                  <a:pos x="151" y="531"/>
                </a:cxn>
                <a:cxn ang="0">
                  <a:pos x="282" y="575"/>
                </a:cxn>
                <a:cxn ang="0">
                  <a:pos x="193" y="548"/>
                </a:cxn>
                <a:cxn ang="0">
                  <a:pos x="193" y="375"/>
                </a:cxn>
                <a:cxn ang="0">
                  <a:pos x="282" y="402"/>
                </a:cxn>
                <a:cxn ang="0">
                  <a:pos x="282" y="575"/>
                </a:cxn>
                <a:cxn ang="0">
                  <a:pos x="413" y="601"/>
                </a:cxn>
                <a:cxn ang="0">
                  <a:pos x="324" y="585"/>
                </a:cxn>
                <a:cxn ang="0">
                  <a:pos x="324" y="412"/>
                </a:cxn>
                <a:cxn ang="0">
                  <a:pos x="413" y="428"/>
                </a:cxn>
                <a:cxn ang="0">
                  <a:pos x="413" y="601"/>
                </a:cxn>
                <a:cxn ang="0">
                  <a:pos x="1217" y="515"/>
                </a:cxn>
                <a:cxn ang="0">
                  <a:pos x="1128" y="553"/>
                </a:cxn>
                <a:cxn ang="0">
                  <a:pos x="1128" y="380"/>
                </a:cxn>
                <a:cxn ang="0">
                  <a:pos x="1217" y="342"/>
                </a:cxn>
                <a:cxn ang="0">
                  <a:pos x="1217" y="515"/>
                </a:cxn>
                <a:cxn ang="0">
                  <a:pos x="1121" y="344"/>
                </a:cxn>
                <a:cxn ang="0">
                  <a:pos x="667" y="409"/>
                </a:cxn>
                <a:cxn ang="0">
                  <a:pos x="213" y="344"/>
                </a:cxn>
                <a:cxn ang="0">
                  <a:pos x="54" y="232"/>
                </a:cxn>
                <a:cxn ang="0">
                  <a:pos x="213" y="119"/>
                </a:cxn>
                <a:cxn ang="0">
                  <a:pos x="667" y="55"/>
                </a:cxn>
                <a:cxn ang="0">
                  <a:pos x="1121" y="119"/>
                </a:cxn>
                <a:cxn ang="0">
                  <a:pos x="1280" y="232"/>
                </a:cxn>
                <a:cxn ang="0">
                  <a:pos x="1121" y="344"/>
                </a:cxn>
              </a:cxnLst>
              <a:rect l="0" t="0" r="r" b="b"/>
              <a:pathLst>
                <a:path w="1334" h="640">
                  <a:moveTo>
                    <a:pt x="667" y="0"/>
                  </a:moveTo>
                  <a:cubicBezTo>
                    <a:pt x="298" y="0"/>
                    <a:pt x="0" y="104"/>
                    <a:pt x="0" y="232"/>
                  </a:cubicBezTo>
                  <a:cubicBezTo>
                    <a:pt x="0" y="408"/>
                    <a:pt x="0" y="408"/>
                    <a:pt x="0" y="408"/>
                  </a:cubicBezTo>
                  <a:cubicBezTo>
                    <a:pt x="0" y="537"/>
                    <a:pt x="298" y="640"/>
                    <a:pt x="667" y="640"/>
                  </a:cubicBezTo>
                  <a:cubicBezTo>
                    <a:pt x="1035" y="640"/>
                    <a:pt x="1334" y="537"/>
                    <a:pt x="1334" y="408"/>
                  </a:cubicBezTo>
                  <a:cubicBezTo>
                    <a:pt x="1334" y="232"/>
                    <a:pt x="1334" y="232"/>
                    <a:pt x="1334" y="232"/>
                  </a:cubicBezTo>
                  <a:cubicBezTo>
                    <a:pt x="1334" y="104"/>
                    <a:pt x="1035" y="0"/>
                    <a:pt x="667" y="0"/>
                  </a:cubicBezTo>
                  <a:close/>
                  <a:moveTo>
                    <a:pt x="151" y="531"/>
                  </a:moveTo>
                  <a:cubicBezTo>
                    <a:pt x="116" y="516"/>
                    <a:pt x="86" y="498"/>
                    <a:pt x="62" y="480"/>
                  </a:cubicBezTo>
                  <a:cubicBezTo>
                    <a:pt x="62" y="307"/>
                    <a:pt x="62" y="307"/>
                    <a:pt x="62" y="307"/>
                  </a:cubicBezTo>
                  <a:cubicBezTo>
                    <a:pt x="86" y="325"/>
                    <a:pt x="116" y="343"/>
                    <a:pt x="151" y="358"/>
                  </a:cubicBezTo>
                  <a:lnTo>
                    <a:pt x="151" y="531"/>
                  </a:lnTo>
                  <a:close/>
                  <a:moveTo>
                    <a:pt x="282" y="575"/>
                  </a:moveTo>
                  <a:cubicBezTo>
                    <a:pt x="250" y="567"/>
                    <a:pt x="221" y="558"/>
                    <a:pt x="193" y="548"/>
                  </a:cubicBezTo>
                  <a:cubicBezTo>
                    <a:pt x="193" y="375"/>
                    <a:pt x="193" y="375"/>
                    <a:pt x="193" y="375"/>
                  </a:cubicBezTo>
                  <a:cubicBezTo>
                    <a:pt x="221" y="385"/>
                    <a:pt x="250" y="394"/>
                    <a:pt x="282" y="402"/>
                  </a:cubicBezTo>
                  <a:lnTo>
                    <a:pt x="282" y="575"/>
                  </a:lnTo>
                  <a:close/>
                  <a:moveTo>
                    <a:pt x="413" y="601"/>
                  </a:moveTo>
                  <a:cubicBezTo>
                    <a:pt x="382" y="597"/>
                    <a:pt x="353" y="591"/>
                    <a:pt x="324" y="585"/>
                  </a:cubicBezTo>
                  <a:cubicBezTo>
                    <a:pt x="324" y="412"/>
                    <a:pt x="324" y="412"/>
                    <a:pt x="324" y="412"/>
                  </a:cubicBezTo>
                  <a:cubicBezTo>
                    <a:pt x="353" y="418"/>
                    <a:pt x="382" y="424"/>
                    <a:pt x="413" y="428"/>
                  </a:cubicBezTo>
                  <a:lnTo>
                    <a:pt x="413" y="601"/>
                  </a:lnTo>
                  <a:close/>
                  <a:moveTo>
                    <a:pt x="1217" y="515"/>
                  </a:moveTo>
                  <a:cubicBezTo>
                    <a:pt x="1191" y="529"/>
                    <a:pt x="1161" y="541"/>
                    <a:pt x="1128" y="553"/>
                  </a:cubicBezTo>
                  <a:cubicBezTo>
                    <a:pt x="1128" y="380"/>
                    <a:pt x="1128" y="380"/>
                    <a:pt x="1128" y="380"/>
                  </a:cubicBezTo>
                  <a:cubicBezTo>
                    <a:pt x="1161" y="368"/>
                    <a:pt x="1191" y="356"/>
                    <a:pt x="1217" y="342"/>
                  </a:cubicBezTo>
                  <a:lnTo>
                    <a:pt x="1217" y="515"/>
                  </a:lnTo>
                  <a:close/>
                  <a:moveTo>
                    <a:pt x="1121" y="344"/>
                  </a:moveTo>
                  <a:cubicBezTo>
                    <a:pt x="1000" y="386"/>
                    <a:pt x="839" y="409"/>
                    <a:pt x="667" y="409"/>
                  </a:cubicBezTo>
                  <a:cubicBezTo>
                    <a:pt x="495" y="409"/>
                    <a:pt x="333" y="386"/>
                    <a:pt x="213" y="344"/>
                  </a:cubicBezTo>
                  <a:cubicBezTo>
                    <a:pt x="103" y="306"/>
                    <a:pt x="54" y="261"/>
                    <a:pt x="54" y="232"/>
                  </a:cubicBezTo>
                  <a:cubicBezTo>
                    <a:pt x="54" y="203"/>
                    <a:pt x="103" y="158"/>
                    <a:pt x="213" y="119"/>
                  </a:cubicBezTo>
                  <a:cubicBezTo>
                    <a:pt x="333" y="78"/>
                    <a:pt x="495" y="55"/>
                    <a:pt x="667" y="55"/>
                  </a:cubicBezTo>
                  <a:cubicBezTo>
                    <a:pt x="839" y="55"/>
                    <a:pt x="1000" y="78"/>
                    <a:pt x="1121" y="119"/>
                  </a:cubicBezTo>
                  <a:cubicBezTo>
                    <a:pt x="1231" y="158"/>
                    <a:pt x="1280" y="203"/>
                    <a:pt x="1280" y="232"/>
                  </a:cubicBezTo>
                  <a:cubicBezTo>
                    <a:pt x="1280" y="261"/>
                    <a:pt x="1231" y="306"/>
                    <a:pt x="1121" y="3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103" name="Freeform 71"/>
            <p:cNvSpPr>
              <a:spLocks noEditPoints="1"/>
            </p:cNvSpPr>
            <p:nvPr/>
          </p:nvSpPr>
          <p:spPr bwMode="auto">
            <a:xfrm>
              <a:off x="3919833" y="4515850"/>
              <a:ext cx="502485" cy="16265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4"/>
                </a:cxn>
                <a:cxn ang="0">
                  <a:pos x="1128" y="171"/>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7"/>
                    <a:pt x="86" y="290"/>
                    <a:pt x="62" y="272"/>
                  </a:cubicBezTo>
                  <a:cubicBezTo>
                    <a:pt x="62" y="99"/>
                    <a:pt x="62" y="99"/>
                    <a:pt x="62" y="99"/>
                  </a:cubicBezTo>
                  <a:cubicBezTo>
                    <a:pt x="86" y="117"/>
                    <a:pt x="116" y="134"/>
                    <a:pt x="151" y="150"/>
                  </a:cubicBezTo>
                  <a:lnTo>
                    <a:pt x="151" y="323"/>
                  </a:lnTo>
                  <a:close/>
                  <a:moveTo>
                    <a:pt x="282" y="367"/>
                  </a:moveTo>
                  <a:cubicBezTo>
                    <a:pt x="250" y="359"/>
                    <a:pt x="221" y="350"/>
                    <a:pt x="193" y="340"/>
                  </a:cubicBezTo>
                  <a:cubicBezTo>
                    <a:pt x="193" y="167"/>
                    <a:pt x="193" y="167"/>
                    <a:pt x="193" y="167"/>
                  </a:cubicBezTo>
                  <a:cubicBezTo>
                    <a:pt x="221" y="177"/>
                    <a:pt x="250" y="186"/>
                    <a:pt x="282" y="194"/>
                  </a:cubicBezTo>
                  <a:lnTo>
                    <a:pt x="282" y="367"/>
                  </a:lnTo>
                  <a:close/>
                  <a:moveTo>
                    <a:pt x="413" y="393"/>
                  </a:moveTo>
                  <a:cubicBezTo>
                    <a:pt x="382" y="388"/>
                    <a:pt x="353" y="383"/>
                    <a:pt x="324" y="377"/>
                  </a:cubicBezTo>
                  <a:cubicBezTo>
                    <a:pt x="324" y="204"/>
                    <a:pt x="324" y="204"/>
                    <a:pt x="324" y="204"/>
                  </a:cubicBezTo>
                  <a:cubicBezTo>
                    <a:pt x="353" y="210"/>
                    <a:pt x="382" y="215"/>
                    <a:pt x="413" y="220"/>
                  </a:cubicBezTo>
                  <a:lnTo>
                    <a:pt x="413"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104" name="Freeform 72"/>
            <p:cNvSpPr>
              <a:spLocks noEditPoints="1"/>
            </p:cNvSpPr>
            <p:nvPr/>
          </p:nvSpPr>
          <p:spPr bwMode="auto">
            <a:xfrm>
              <a:off x="3919833" y="4624288"/>
              <a:ext cx="502485" cy="162817"/>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0"/>
                    <a:pt x="62" y="272"/>
                  </a:cubicBezTo>
                  <a:cubicBezTo>
                    <a:pt x="62" y="99"/>
                    <a:pt x="62" y="99"/>
                    <a:pt x="62" y="99"/>
                  </a:cubicBezTo>
                  <a:cubicBezTo>
                    <a:pt x="86" y="117"/>
                    <a:pt x="116" y="135"/>
                    <a:pt x="151" y="150"/>
                  </a:cubicBezTo>
                  <a:lnTo>
                    <a:pt x="151" y="323"/>
                  </a:lnTo>
                  <a:close/>
                  <a:moveTo>
                    <a:pt x="282" y="367"/>
                  </a:moveTo>
                  <a:cubicBezTo>
                    <a:pt x="250" y="359"/>
                    <a:pt x="221" y="350"/>
                    <a:pt x="193" y="340"/>
                  </a:cubicBezTo>
                  <a:cubicBezTo>
                    <a:pt x="193" y="167"/>
                    <a:pt x="193" y="167"/>
                    <a:pt x="193" y="167"/>
                  </a:cubicBezTo>
                  <a:cubicBezTo>
                    <a:pt x="221" y="177"/>
                    <a:pt x="250" y="186"/>
                    <a:pt x="282" y="194"/>
                  </a:cubicBezTo>
                  <a:lnTo>
                    <a:pt x="282" y="367"/>
                  </a:lnTo>
                  <a:close/>
                  <a:moveTo>
                    <a:pt x="413" y="393"/>
                  </a:moveTo>
                  <a:cubicBezTo>
                    <a:pt x="382" y="389"/>
                    <a:pt x="353" y="383"/>
                    <a:pt x="324" y="377"/>
                  </a:cubicBezTo>
                  <a:cubicBezTo>
                    <a:pt x="324" y="204"/>
                    <a:pt x="324" y="204"/>
                    <a:pt x="324" y="204"/>
                  </a:cubicBezTo>
                  <a:cubicBezTo>
                    <a:pt x="353" y="210"/>
                    <a:pt x="382" y="216"/>
                    <a:pt x="413" y="220"/>
                  </a:cubicBezTo>
                  <a:lnTo>
                    <a:pt x="413" y="393"/>
                  </a:lnTo>
                  <a:close/>
                  <a:moveTo>
                    <a:pt x="1217" y="307"/>
                  </a:moveTo>
                  <a:cubicBezTo>
                    <a:pt x="1191" y="320"/>
                    <a:pt x="1161" y="333"/>
                    <a:pt x="1128" y="345"/>
                  </a:cubicBezTo>
                  <a:cubicBezTo>
                    <a:pt x="1128" y="172"/>
                    <a:pt x="1128" y="172"/>
                    <a:pt x="1128" y="172"/>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105" name="Freeform 163"/>
            <p:cNvSpPr>
              <a:spLocks/>
            </p:cNvSpPr>
            <p:nvPr/>
          </p:nvSpPr>
          <p:spPr bwMode="auto">
            <a:xfrm>
              <a:off x="4093972" y="4364035"/>
              <a:ext cx="154366" cy="110033"/>
            </a:xfrm>
            <a:custGeom>
              <a:avLst/>
              <a:gdLst/>
              <a:ahLst/>
              <a:cxnLst>
                <a:cxn ang="0">
                  <a:pos x="410" y="231"/>
                </a:cxn>
                <a:cxn ang="0">
                  <a:pos x="379" y="282"/>
                </a:cxn>
                <a:cxn ang="0">
                  <a:pos x="230" y="292"/>
                </a:cxn>
                <a:cxn ang="0">
                  <a:pos x="80" y="281"/>
                </a:cxn>
                <a:cxn ang="0">
                  <a:pos x="50" y="231"/>
                </a:cxn>
                <a:cxn ang="0">
                  <a:pos x="50" y="177"/>
                </a:cxn>
                <a:cxn ang="0">
                  <a:pos x="0" y="177"/>
                </a:cxn>
                <a:cxn ang="0">
                  <a:pos x="15" y="149"/>
                </a:cxn>
                <a:cxn ang="0">
                  <a:pos x="50" y="149"/>
                </a:cxn>
                <a:cxn ang="0">
                  <a:pos x="50" y="134"/>
                </a:cxn>
                <a:cxn ang="0">
                  <a:pos x="0" y="134"/>
                </a:cxn>
                <a:cxn ang="0">
                  <a:pos x="15" y="105"/>
                </a:cxn>
                <a:cxn ang="0">
                  <a:pos x="50" y="105"/>
                </a:cxn>
                <a:cxn ang="0">
                  <a:pos x="50" y="61"/>
                </a:cxn>
                <a:cxn ang="0">
                  <a:pos x="81" y="10"/>
                </a:cxn>
                <a:cxn ang="0">
                  <a:pos x="229" y="0"/>
                </a:cxn>
                <a:cxn ang="0">
                  <a:pos x="379" y="11"/>
                </a:cxn>
                <a:cxn ang="0">
                  <a:pos x="410" y="61"/>
                </a:cxn>
                <a:cxn ang="0">
                  <a:pos x="410" y="88"/>
                </a:cxn>
                <a:cxn ang="0">
                  <a:pos x="253" y="88"/>
                </a:cxn>
                <a:cxn ang="0">
                  <a:pos x="253" y="63"/>
                </a:cxn>
                <a:cxn ang="0">
                  <a:pos x="248" y="51"/>
                </a:cxn>
                <a:cxn ang="0">
                  <a:pos x="230" y="48"/>
                </a:cxn>
                <a:cxn ang="0">
                  <a:pos x="212" y="51"/>
                </a:cxn>
                <a:cxn ang="0">
                  <a:pos x="207" y="63"/>
                </a:cxn>
                <a:cxn ang="0">
                  <a:pos x="207" y="105"/>
                </a:cxn>
                <a:cxn ang="0">
                  <a:pos x="350" y="105"/>
                </a:cxn>
                <a:cxn ang="0">
                  <a:pos x="335" y="134"/>
                </a:cxn>
                <a:cxn ang="0">
                  <a:pos x="207" y="134"/>
                </a:cxn>
                <a:cxn ang="0">
                  <a:pos x="207" y="149"/>
                </a:cxn>
                <a:cxn ang="0">
                  <a:pos x="326" y="149"/>
                </a:cxn>
                <a:cxn ang="0">
                  <a:pos x="310" y="177"/>
                </a:cxn>
                <a:cxn ang="0">
                  <a:pos x="207" y="177"/>
                </a:cxn>
                <a:cxn ang="0">
                  <a:pos x="207" y="230"/>
                </a:cxn>
                <a:cxn ang="0">
                  <a:pos x="212" y="241"/>
                </a:cxn>
                <a:cxn ang="0">
                  <a:pos x="230" y="244"/>
                </a:cxn>
                <a:cxn ang="0">
                  <a:pos x="247" y="240"/>
                </a:cxn>
                <a:cxn ang="0">
                  <a:pos x="253" y="230"/>
                </a:cxn>
                <a:cxn ang="0">
                  <a:pos x="253" y="194"/>
                </a:cxn>
                <a:cxn ang="0">
                  <a:pos x="410" y="194"/>
                </a:cxn>
                <a:cxn ang="0">
                  <a:pos x="410" y="231"/>
                </a:cxn>
              </a:cxnLst>
              <a:rect l="0" t="0" r="r" b="b"/>
              <a:pathLst>
                <a:path w="410" h="292">
                  <a:moveTo>
                    <a:pt x="410" y="231"/>
                  </a:moveTo>
                  <a:cubicBezTo>
                    <a:pt x="410" y="258"/>
                    <a:pt x="400" y="275"/>
                    <a:pt x="379" y="282"/>
                  </a:cubicBezTo>
                  <a:cubicBezTo>
                    <a:pt x="359" y="288"/>
                    <a:pt x="309" y="292"/>
                    <a:pt x="230" y="292"/>
                  </a:cubicBezTo>
                  <a:cubicBezTo>
                    <a:pt x="150" y="292"/>
                    <a:pt x="100" y="288"/>
                    <a:pt x="80" y="281"/>
                  </a:cubicBezTo>
                  <a:cubicBezTo>
                    <a:pt x="60" y="275"/>
                    <a:pt x="50" y="258"/>
                    <a:pt x="50" y="231"/>
                  </a:cubicBezTo>
                  <a:cubicBezTo>
                    <a:pt x="50" y="177"/>
                    <a:pt x="50" y="177"/>
                    <a:pt x="50" y="177"/>
                  </a:cubicBezTo>
                  <a:cubicBezTo>
                    <a:pt x="0" y="177"/>
                    <a:pt x="0" y="177"/>
                    <a:pt x="0" y="177"/>
                  </a:cubicBezTo>
                  <a:cubicBezTo>
                    <a:pt x="15" y="149"/>
                    <a:pt x="15" y="149"/>
                    <a:pt x="15" y="149"/>
                  </a:cubicBezTo>
                  <a:cubicBezTo>
                    <a:pt x="50" y="149"/>
                    <a:pt x="50" y="149"/>
                    <a:pt x="50" y="149"/>
                  </a:cubicBezTo>
                  <a:cubicBezTo>
                    <a:pt x="50" y="134"/>
                    <a:pt x="50" y="134"/>
                    <a:pt x="50" y="134"/>
                  </a:cubicBezTo>
                  <a:cubicBezTo>
                    <a:pt x="0" y="134"/>
                    <a:pt x="0" y="134"/>
                    <a:pt x="0" y="134"/>
                  </a:cubicBezTo>
                  <a:cubicBezTo>
                    <a:pt x="15" y="105"/>
                    <a:pt x="15" y="105"/>
                    <a:pt x="15" y="105"/>
                  </a:cubicBezTo>
                  <a:cubicBezTo>
                    <a:pt x="50" y="105"/>
                    <a:pt x="50" y="105"/>
                    <a:pt x="50" y="105"/>
                  </a:cubicBezTo>
                  <a:cubicBezTo>
                    <a:pt x="50" y="61"/>
                    <a:pt x="50" y="61"/>
                    <a:pt x="50" y="61"/>
                  </a:cubicBezTo>
                  <a:cubicBezTo>
                    <a:pt x="50" y="33"/>
                    <a:pt x="60" y="16"/>
                    <a:pt x="81" y="10"/>
                  </a:cubicBezTo>
                  <a:cubicBezTo>
                    <a:pt x="101" y="4"/>
                    <a:pt x="151" y="0"/>
                    <a:pt x="229" y="0"/>
                  </a:cubicBezTo>
                  <a:cubicBezTo>
                    <a:pt x="309" y="0"/>
                    <a:pt x="359" y="4"/>
                    <a:pt x="379" y="11"/>
                  </a:cubicBezTo>
                  <a:cubicBezTo>
                    <a:pt x="400" y="17"/>
                    <a:pt x="410" y="34"/>
                    <a:pt x="410" y="61"/>
                  </a:cubicBezTo>
                  <a:cubicBezTo>
                    <a:pt x="410" y="88"/>
                    <a:pt x="410" y="88"/>
                    <a:pt x="410" y="88"/>
                  </a:cubicBezTo>
                  <a:cubicBezTo>
                    <a:pt x="253" y="88"/>
                    <a:pt x="253" y="88"/>
                    <a:pt x="253" y="88"/>
                  </a:cubicBezTo>
                  <a:cubicBezTo>
                    <a:pt x="253" y="63"/>
                    <a:pt x="253" y="63"/>
                    <a:pt x="253" y="63"/>
                  </a:cubicBezTo>
                  <a:cubicBezTo>
                    <a:pt x="253" y="57"/>
                    <a:pt x="251" y="53"/>
                    <a:pt x="248" y="51"/>
                  </a:cubicBezTo>
                  <a:cubicBezTo>
                    <a:pt x="244" y="49"/>
                    <a:pt x="238" y="48"/>
                    <a:pt x="230" y="48"/>
                  </a:cubicBezTo>
                  <a:cubicBezTo>
                    <a:pt x="221" y="48"/>
                    <a:pt x="215" y="49"/>
                    <a:pt x="212" y="51"/>
                  </a:cubicBezTo>
                  <a:cubicBezTo>
                    <a:pt x="208" y="53"/>
                    <a:pt x="207" y="57"/>
                    <a:pt x="207" y="63"/>
                  </a:cubicBezTo>
                  <a:cubicBezTo>
                    <a:pt x="207" y="105"/>
                    <a:pt x="207" y="105"/>
                    <a:pt x="207" y="105"/>
                  </a:cubicBezTo>
                  <a:cubicBezTo>
                    <a:pt x="350" y="105"/>
                    <a:pt x="350" y="105"/>
                    <a:pt x="350" y="105"/>
                  </a:cubicBezTo>
                  <a:cubicBezTo>
                    <a:pt x="335" y="134"/>
                    <a:pt x="335" y="134"/>
                    <a:pt x="335" y="134"/>
                  </a:cubicBezTo>
                  <a:cubicBezTo>
                    <a:pt x="207" y="134"/>
                    <a:pt x="207" y="134"/>
                    <a:pt x="207" y="134"/>
                  </a:cubicBezTo>
                  <a:cubicBezTo>
                    <a:pt x="207" y="149"/>
                    <a:pt x="207" y="149"/>
                    <a:pt x="207" y="149"/>
                  </a:cubicBezTo>
                  <a:cubicBezTo>
                    <a:pt x="326" y="149"/>
                    <a:pt x="326" y="149"/>
                    <a:pt x="326" y="149"/>
                  </a:cubicBezTo>
                  <a:cubicBezTo>
                    <a:pt x="310" y="177"/>
                    <a:pt x="310" y="177"/>
                    <a:pt x="310" y="177"/>
                  </a:cubicBezTo>
                  <a:cubicBezTo>
                    <a:pt x="207" y="177"/>
                    <a:pt x="207" y="177"/>
                    <a:pt x="207" y="177"/>
                  </a:cubicBezTo>
                  <a:cubicBezTo>
                    <a:pt x="207" y="230"/>
                    <a:pt x="207" y="230"/>
                    <a:pt x="207" y="230"/>
                  </a:cubicBezTo>
                  <a:cubicBezTo>
                    <a:pt x="207" y="235"/>
                    <a:pt x="208" y="239"/>
                    <a:pt x="212" y="241"/>
                  </a:cubicBezTo>
                  <a:cubicBezTo>
                    <a:pt x="215" y="243"/>
                    <a:pt x="221" y="244"/>
                    <a:pt x="230" y="244"/>
                  </a:cubicBezTo>
                  <a:cubicBezTo>
                    <a:pt x="238" y="244"/>
                    <a:pt x="243" y="243"/>
                    <a:pt x="247" y="240"/>
                  </a:cubicBezTo>
                  <a:cubicBezTo>
                    <a:pt x="251" y="238"/>
                    <a:pt x="253" y="234"/>
                    <a:pt x="253" y="230"/>
                  </a:cubicBezTo>
                  <a:cubicBezTo>
                    <a:pt x="253" y="194"/>
                    <a:pt x="253" y="194"/>
                    <a:pt x="253"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grpSp>
      <p:sp>
        <p:nvSpPr>
          <p:cNvPr id="106" name="Pravokutnik 105"/>
          <p:cNvSpPr/>
          <p:nvPr/>
        </p:nvSpPr>
        <p:spPr>
          <a:xfrm>
            <a:off x="3472276" y="3222789"/>
            <a:ext cx="375424" cy="584775"/>
          </a:xfrm>
          <a:prstGeom prst="rect">
            <a:avLst/>
          </a:prstGeom>
          <a:noFill/>
        </p:spPr>
        <p:txBody>
          <a:bodyPr wrap="none">
            <a:spAutoFit/>
          </a:bodyPr>
          <a:lstStyle/>
          <a:p>
            <a:r>
              <a:rPr lang="hr-HR" sz="3200" b="1" dirty="0">
                <a:solidFill>
                  <a:schemeClr val="accent1"/>
                </a:solidFill>
                <a:effectLst>
                  <a:outerShdw blurRad="38100" dist="38100" dir="2700000" algn="tl">
                    <a:srgbClr val="000000">
                      <a:alpha val="43137"/>
                    </a:srgbClr>
                  </a:outerShdw>
                </a:effectLst>
                <a:ea typeface="ヒラギノ角ゴ Pro W3" pitchFamily="-64" charset="-128"/>
                <a:cs typeface="Arial" pitchFamily="34" charset="0"/>
              </a:rPr>
              <a:t>?</a:t>
            </a:r>
            <a:endParaRPr lang="hr-HR" sz="3200" dirty="0">
              <a:solidFill>
                <a:schemeClr val="accent1"/>
              </a:solidFill>
            </a:endParaRPr>
          </a:p>
        </p:txBody>
      </p:sp>
      <p:grpSp>
        <p:nvGrpSpPr>
          <p:cNvPr id="107" name="Grupa 106"/>
          <p:cNvGrpSpPr/>
          <p:nvPr/>
        </p:nvGrpSpPr>
        <p:grpSpPr>
          <a:xfrm>
            <a:off x="347213" y="2813418"/>
            <a:ext cx="2313265" cy="437027"/>
            <a:chOff x="757206" y="742945"/>
            <a:chExt cx="2220504" cy="521935"/>
          </a:xfrm>
        </p:grpSpPr>
        <p:sp>
          <p:nvSpPr>
            <p:cNvPr id="108" name="Zaobljeni pravokutnik 107"/>
            <p:cNvSpPr>
              <a:spLocks noChangeAspect="1"/>
            </p:cNvSpPr>
            <p:nvPr/>
          </p:nvSpPr>
          <p:spPr>
            <a:xfrm>
              <a:off x="757206" y="742945"/>
              <a:ext cx="2220504" cy="521935"/>
            </a:xfrm>
            <a:prstGeom prst="roundRect">
              <a:avLst/>
            </a:prstGeom>
            <a:solidFill>
              <a:schemeClr val="accent5"/>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a:t>Osobni mjesečni prihod</a:t>
              </a:r>
            </a:p>
          </p:txBody>
        </p:sp>
        <p:sp>
          <p:nvSpPr>
            <p:cNvPr id="109" name="Zaobljeni pravokutnik 108"/>
            <p:cNvSpPr>
              <a:spLocks noChangeAspect="1"/>
            </p:cNvSpPr>
            <p:nvPr/>
          </p:nvSpPr>
          <p:spPr>
            <a:xfrm>
              <a:off x="802018" y="787062"/>
              <a:ext cx="2118118" cy="431591"/>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a:p>
          </p:txBody>
        </p:sp>
      </p:grpSp>
      <p:sp>
        <p:nvSpPr>
          <p:cNvPr id="71" name="Title 5"/>
          <p:cNvSpPr>
            <a:spLocks noGrp="1"/>
          </p:cNvSpPr>
          <p:nvPr>
            <p:ph type="title"/>
          </p:nvPr>
        </p:nvSpPr>
        <p:spPr>
          <a:xfrm>
            <a:off x="234000" y="270756"/>
            <a:ext cx="7870391" cy="360099"/>
          </a:xfrm>
        </p:spPr>
        <p:txBody>
          <a:bodyPr/>
          <a:lstStyle/>
          <a:p>
            <a:r>
              <a:rPr lang="hr-HR" altLang="sr-Latn-RS" sz="2600" dirty="0"/>
              <a:t>Struktura uzorka</a:t>
            </a:r>
            <a:endParaRPr lang="hr-HR" sz="2600" dirty="0"/>
          </a:p>
        </p:txBody>
      </p:sp>
      <p:grpSp>
        <p:nvGrpSpPr>
          <p:cNvPr id="117" name="Grupa 106"/>
          <p:cNvGrpSpPr/>
          <p:nvPr/>
        </p:nvGrpSpPr>
        <p:grpSpPr>
          <a:xfrm>
            <a:off x="4806381" y="2820099"/>
            <a:ext cx="2808268" cy="437027"/>
            <a:chOff x="757206" y="742945"/>
            <a:chExt cx="2220504" cy="521935"/>
          </a:xfrm>
        </p:grpSpPr>
        <p:sp>
          <p:nvSpPr>
            <p:cNvPr id="118" name="Zaobljeni pravokutnik 107"/>
            <p:cNvSpPr>
              <a:spLocks noChangeAspect="1"/>
            </p:cNvSpPr>
            <p:nvPr/>
          </p:nvSpPr>
          <p:spPr>
            <a:xfrm>
              <a:off x="757206" y="742945"/>
              <a:ext cx="2220504" cy="521935"/>
            </a:xfrm>
            <a:prstGeom prst="roundRect">
              <a:avLst/>
            </a:prstGeom>
            <a:solidFill>
              <a:schemeClr val="accent5"/>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b="1" dirty="0"/>
                <a:t>Ukupni mjesečni prihod kućanstva</a:t>
              </a:r>
            </a:p>
          </p:txBody>
        </p:sp>
        <p:sp>
          <p:nvSpPr>
            <p:cNvPr id="119" name="Zaobljeni pravokutnik 108"/>
            <p:cNvSpPr>
              <a:spLocks noChangeAspect="1"/>
            </p:cNvSpPr>
            <p:nvPr/>
          </p:nvSpPr>
          <p:spPr>
            <a:xfrm>
              <a:off x="802018" y="787062"/>
              <a:ext cx="2118118" cy="431591"/>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1400"/>
            </a:p>
          </p:txBody>
        </p:sp>
      </p:grpSp>
      <p:graphicFrame>
        <p:nvGraphicFramePr>
          <p:cNvPr id="120" name="Tablica 92"/>
          <p:cNvGraphicFramePr>
            <a:graphicFrameLocks noGrp="1"/>
          </p:cNvGraphicFramePr>
          <p:nvPr>
            <p:extLst>
              <p:ext uri="{D42A27DB-BD31-4B8C-83A1-F6EECF244321}">
                <p14:modId xmlns:p14="http://schemas.microsoft.com/office/powerpoint/2010/main" val="256974635"/>
              </p:ext>
            </p:extLst>
          </p:nvPr>
        </p:nvGraphicFramePr>
        <p:xfrm>
          <a:off x="4610173" y="3757420"/>
          <a:ext cx="4025280" cy="800343"/>
        </p:xfrm>
        <a:graphic>
          <a:graphicData uri="http://schemas.openxmlformats.org/drawingml/2006/table">
            <a:tbl>
              <a:tblPr>
                <a:tableStyleId>{5C22544A-7EE6-4342-B048-85BDC9FD1C3A}</a:tableStyleId>
              </a:tblPr>
              <a:tblGrid>
                <a:gridCol w="1006320">
                  <a:extLst>
                    <a:ext uri="{9D8B030D-6E8A-4147-A177-3AD203B41FA5}">
                      <a16:colId xmlns:a16="http://schemas.microsoft.com/office/drawing/2014/main" val="20000"/>
                    </a:ext>
                  </a:extLst>
                </a:gridCol>
                <a:gridCol w="1006320">
                  <a:extLst>
                    <a:ext uri="{9D8B030D-6E8A-4147-A177-3AD203B41FA5}">
                      <a16:colId xmlns:a16="http://schemas.microsoft.com/office/drawing/2014/main" val="20001"/>
                    </a:ext>
                  </a:extLst>
                </a:gridCol>
                <a:gridCol w="1006320">
                  <a:extLst>
                    <a:ext uri="{9D8B030D-6E8A-4147-A177-3AD203B41FA5}">
                      <a16:colId xmlns:a16="http://schemas.microsoft.com/office/drawing/2014/main" val="20002"/>
                    </a:ext>
                  </a:extLst>
                </a:gridCol>
                <a:gridCol w="1006320">
                  <a:extLst>
                    <a:ext uri="{9D8B030D-6E8A-4147-A177-3AD203B41FA5}">
                      <a16:colId xmlns:a16="http://schemas.microsoft.com/office/drawing/2014/main" val="20003"/>
                    </a:ext>
                  </a:extLst>
                </a:gridCol>
              </a:tblGrid>
              <a:tr h="171450">
                <a:tc>
                  <a:txBody>
                    <a:bodyPr/>
                    <a:lstStyle/>
                    <a:p>
                      <a:pPr algn="ctr" fontAlgn="b"/>
                      <a:r>
                        <a:rPr lang="hr-HR" sz="16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rPr>
                        <a:t>25%</a:t>
                      </a:r>
                    </a:p>
                  </a:txBody>
                  <a:tcPr marL="9525" marR="9525" marT="9525" marB="0" anchor="ctr">
                    <a:noFill/>
                  </a:tcPr>
                </a:tc>
                <a:tc>
                  <a:txBody>
                    <a:bodyPr/>
                    <a:lstStyle/>
                    <a:p>
                      <a:pPr algn="ctr" fontAlgn="b"/>
                      <a:r>
                        <a:rPr lang="hr-HR" sz="16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rPr>
                        <a:t>23%</a:t>
                      </a:r>
                    </a:p>
                  </a:txBody>
                  <a:tcPr marL="9525" marR="9525" marT="9525" marB="0" anchor="ctr">
                    <a:noFill/>
                  </a:tcPr>
                </a:tc>
                <a:tc>
                  <a:txBody>
                    <a:bodyPr/>
                    <a:lstStyle/>
                    <a:p>
                      <a:pPr algn="ctr" fontAlgn="b"/>
                      <a:r>
                        <a:rPr lang="hr-HR" sz="16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rPr>
                        <a:t>22%</a:t>
                      </a:r>
                    </a:p>
                  </a:txBody>
                  <a:tcPr marL="9525" marR="9525" marT="9525" marB="0" anchor="ctr">
                    <a:noFill/>
                  </a:tcPr>
                </a:tc>
                <a:tc>
                  <a:txBody>
                    <a:bodyPr/>
                    <a:lstStyle/>
                    <a:p>
                      <a:pPr algn="ctr" fontAlgn="b"/>
                      <a:r>
                        <a:rPr lang="hr-HR" sz="16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rPr>
                        <a:t>31%</a:t>
                      </a:r>
                    </a:p>
                  </a:txBody>
                  <a:tcPr marL="9525" marR="9525" marT="9525" marB="0" anchor="ctr">
                    <a:noFill/>
                  </a:tcPr>
                </a:tc>
                <a:extLst>
                  <a:ext uri="{0D108BD9-81ED-4DB2-BD59-A6C34878D82A}">
                    <a16:rowId xmlns:a16="http://schemas.microsoft.com/office/drawing/2014/main" val="10000"/>
                  </a:ext>
                </a:extLst>
              </a:tr>
              <a:tr h="273489">
                <a:tc>
                  <a:txBody>
                    <a:bodyPr/>
                    <a:lstStyle/>
                    <a:p>
                      <a:pPr algn="ctr" fontAlgn="ctr"/>
                      <a:r>
                        <a:rPr lang="pl-PL" sz="800" b="1" kern="1200" dirty="0">
                          <a:solidFill>
                            <a:schemeClr val="bg2">
                              <a:lumMod val="50000"/>
                            </a:schemeClr>
                          </a:solidFill>
                          <a:latin typeface="+mn-lt"/>
                          <a:ea typeface="ヒラギノ角ゴ Pro W3" pitchFamily="-64" charset="-128"/>
                          <a:cs typeface="Arial" pitchFamily="34" charset="0"/>
                        </a:rPr>
                        <a:t>Bez prihoda i prihodi do 4000 kuna</a:t>
                      </a:r>
                    </a:p>
                  </a:txBody>
                  <a:tcPr marL="9525" marR="9525" marT="9525" marB="0" anchor="ctr">
                    <a:noFill/>
                  </a:tcPr>
                </a:tc>
                <a:tc>
                  <a:txBody>
                    <a:bodyPr/>
                    <a:lstStyle/>
                    <a:p>
                      <a:pPr algn="ctr" fontAlgn="b"/>
                      <a:r>
                        <a:rPr lang="pl-PL" sz="800" b="1" kern="1200" dirty="0">
                          <a:solidFill>
                            <a:schemeClr val="bg2">
                              <a:lumMod val="50000"/>
                            </a:schemeClr>
                          </a:solidFill>
                          <a:latin typeface="+mn-lt"/>
                          <a:ea typeface="ヒラギノ角ゴ Pro W3" pitchFamily="-64" charset="-128"/>
                          <a:cs typeface="Arial" pitchFamily="34" charset="0"/>
                        </a:rPr>
                        <a:t>4001 do 8000 kuna</a:t>
                      </a:r>
                      <a:endParaRPr lang="hr-HR" sz="800" b="1" kern="1200" dirty="0">
                        <a:solidFill>
                          <a:schemeClr val="bg2">
                            <a:lumMod val="50000"/>
                          </a:schemeClr>
                        </a:solidFill>
                        <a:latin typeface="+mn-lt"/>
                        <a:ea typeface="ヒラギノ角ゴ Pro W3" pitchFamily="-64" charset="-128"/>
                        <a:cs typeface="Arial" pitchFamily="34" charset="0"/>
                      </a:endParaRPr>
                    </a:p>
                  </a:txBody>
                  <a:tcPr marL="9525" marR="9525" marT="9525" marB="0" anchor="ctr">
                    <a:noFill/>
                  </a:tcPr>
                </a:tc>
                <a:tc>
                  <a:txBody>
                    <a:bodyPr/>
                    <a:lstStyle/>
                    <a:p>
                      <a:pPr algn="ctr" fontAlgn="ctr"/>
                      <a:r>
                        <a:rPr lang="en-GB" sz="800" b="1" kern="1200" dirty="0">
                          <a:solidFill>
                            <a:schemeClr val="bg2">
                              <a:lumMod val="50000"/>
                            </a:schemeClr>
                          </a:solidFill>
                          <a:latin typeface="+mn-lt"/>
                          <a:ea typeface="ヒラギノ角ゴ Pro W3" pitchFamily="-64" charset="-128"/>
                          <a:cs typeface="Arial" pitchFamily="34" charset="0"/>
                        </a:rPr>
                        <a:t>8001 </a:t>
                      </a:r>
                      <a:r>
                        <a:rPr lang="en-GB" sz="800" b="1" kern="1200" dirty="0" err="1">
                          <a:solidFill>
                            <a:schemeClr val="bg2">
                              <a:lumMod val="50000"/>
                            </a:schemeClr>
                          </a:solidFill>
                          <a:latin typeface="+mn-lt"/>
                          <a:ea typeface="ヒラギノ角ゴ Pro W3" pitchFamily="-64" charset="-128"/>
                          <a:cs typeface="Arial" pitchFamily="34" charset="0"/>
                        </a:rPr>
                        <a:t>kuna</a:t>
                      </a:r>
                      <a:r>
                        <a:rPr lang="en-GB" sz="800" b="1" kern="1200" dirty="0">
                          <a:solidFill>
                            <a:schemeClr val="bg2">
                              <a:lumMod val="50000"/>
                            </a:schemeClr>
                          </a:solidFill>
                          <a:latin typeface="+mn-lt"/>
                          <a:ea typeface="ヒラギノ角ゴ Pro W3" pitchFamily="-64" charset="-128"/>
                          <a:cs typeface="Arial" pitchFamily="34" charset="0"/>
                        </a:rPr>
                        <a:t> </a:t>
                      </a:r>
                      <a:r>
                        <a:rPr lang="en-GB" sz="800" b="1" kern="1200" dirty="0" err="1">
                          <a:solidFill>
                            <a:schemeClr val="bg2">
                              <a:lumMod val="50000"/>
                            </a:schemeClr>
                          </a:solidFill>
                          <a:latin typeface="+mn-lt"/>
                          <a:ea typeface="ヒラギノ角ゴ Pro W3" pitchFamily="-64" charset="-128"/>
                          <a:cs typeface="Arial" pitchFamily="34" charset="0"/>
                        </a:rPr>
                        <a:t>i</a:t>
                      </a:r>
                      <a:r>
                        <a:rPr lang="en-GB" sz="800" b="1" kern="1200" dirty="0">
                          <a:solidFill>
                            <a:schemeClr val="bg2">
                              <a:lumMod val="50000"/>
                            </a:schemeClr>
                          </a:solidFill>
                          <a:latin typeface="+mn-lt"/>
                          <a:ea typeface="ヒラギノ角ゴ Pro W3" pitchFamily="-64" charset="-128"/>
                          <a:cs typeface="Arial" pitchFamily="34" charset="0"/>
                        </a:rPr>
                        <a:t> više</a:t>
                      </a:r>
                    </a:p>
                  </a:txBody>
                  <a:tcPr marL="9525" marR="9525" marT="9525" marB="0" anchor="ctr">
                    <a:noFill/>
                  </a:tcPr>
                </a:tc>
                <a:tc>
                  <a:txBody>
                    <a:bodyPr/>
                    <a:lstStyle/>
                    <a:p>
                      <a:pPr algn="ctr" fontAlgn="b"/>
                      <a:r>
                        <a:rPr lang="hr-HR" sz="800" b="1" kern="1200" dirty="0">
                          <a:solidFill>
                            <a:schemeClr val="bg2">
                              <a:lumMod val="50000"/>
                            </a:schemeClr>
                          </a:solidFill>
                          <a:latin typeface="+mn-lt"/>
                          <a:ea typeface="ヒラギノ角ゴ Pro W3" pitchFamily="-64" charset="-128"/>
                          <a:cs typeface="Arial" pitchFamily="34" charset="0"/>
                        </a:rPr>
                        <a:t>Ne zna/ ne želi odgovoriti</a:t>
                      </a:r>
                    </a:p>
                  </a:txBody>
                  <a:tcPr marL="9525" marR="9525" marT="9525" marB="0" anchor="ctr">
                    <a:noFill/>
                  </a:tcPr>
                </a:tc>
                <a:extLst>
                  <a:ext uri="{0D108BD9-81ED-4DB2-BD59-A6C34878D82A}">
                    <a16:rowId xmlns:a16="http://schemas.microsoft.com/office/drawing/2014/main" val="10001"/>
                  </a:ext>
                </a:extLst>
              </a:tr>
              <a:tr h="273489">
                <a:tc>
                  <a:txBody>
                    <a:bodyPr/>
                    <a:lstStyle/>
                    <a:p>
                      <a:pPr algn="ctr" fontAlgn="ctr"/>
                      <a:r>
                        <a:rPr lang="pl-PL" sz="1200" b="1" kern="1200" dirty="0">
                          <a:solidFill>
                            <a:srgbClr val="00B050"/>
                          </a:solidFill>
                          <a:latin typeface="+mn-lt"/>
                          <a:ea typeface="ヒラギノ角ゴ Pro W3" pitchFamily="-64" charset="-128"/>
                          <a:cs typeface="Arial" pitchFamily="34" charset="0"/>
                        </a:rPr>
                        <a:t>24%</a:t>
                      </a:r>
                    </a:p>
                  </a:txBody>
                  <a:tcPr marL="9525" marR="9525" marT="9525" marB="0" anchor="ctr">
                    <a:noFill/>
                  </a:tcPr>
                </a:tc>
                <a:tc>
                  <a:txBody>
                    <a:bodyPr/>
                    <a:lstStyle/>
                    <a:p>
                      <a:pPr algn="ctr" fontAlgn="b"/>
                      <a:r>
                        <a:rPr lang="hr-HR" sz="1200" b="1" kern="1200" dirty="0">
                          <a:solidFill>
                            <a:srgbClr val="00B050"/>
                          </a:solidFill>
                          <a:latin typeface="+mn-lt"/>
                          <a:ea typeface="ヒラギノ角ゴ Pro W3" pitchFamily="-64" charset="-128"/>
                          <a:cs typeface="Arial" pitchFamily="34" charset="0"/>
                        </a:rPr>
                        <a:t>36%</a:t>
                      </a:r>
                    </a:p>
                  </a:txBody>
                  <a:tcPr marL="9525" marR="9525" marT="9525" marB="0" anchor="ctr">
                    <a:noFill/>
                  </a:tcPr>
                </a:tc>
                <a:tc>
                  <a:txBody>
                    <a:bodyPr/>
                    <a:lstStyle/>
                    <a:p>
                      <a:pPr algn="ctr" fontAlgn="ctr"/>
                      <a:r>
                        <a:rPr lang="hr-BA" sz="1200" b="1" kern="1200" dirty="0">
                          <a:solidFill>
                            <a:srgbClr val="00B050"/>
                          </a:solidFill>
                          <a:latin typeface="+mn-lt"/>
                          <a:ea typeface="ヒラギノ角ゴ Pro W3" pitchFamily="-64" charset="-128"/>
                          <a:cs typeface="Arial" pitchFamily="34" charset="0"/>
                        </a:rPr>
                        <a:t>48%</a:t>
                      </a:r>
                      <a:endParaRPr lang="en-GB" sz="1200" b="1" kern="1200" dirty="0">
                        <a:solidFill>
                          <a:srgbClr val="00B050"/>
                        </a:solidFill>
                        <a:latin typeface="+mn-lt"/>
                        <a:ea typeface="ヒラギノ角ゴ Pro W3" pitchFamily="-64" charset="-128"/>
                        <a:cs typeface="Arial" pitchFamily="34" charset="0"/>
                      </a:endParaRPr>
                    </a:p>
                  </a:txBody>
                  <a:tcPr marL="9525" marR="9525" marT="9525" marB="0" anchor="ctr">
                    <a:noFill/>
                  </a:tcPr>
                </a:tc>
                <a:tc>
                  <a:txBody>
                    <a:bodyPr/>
                    <a:lstStyle/>
                    <a:p>
                      <a:pPr algn="ctr" fontAlgn="b"/>
                      <a:r>
                        <a:rPr lang="hr-HR" sz="1200" b="1" kern="1200" dirty="0">
                          <a:solidFill>
                            <a:srgbClr val="00B050"/>
                          </a:solidFill>
                          <a:latin typeface="+mn-lt"/>
                          <a:ea typeface="ヒラギノ角ゴ Pro W3" pitchFamily="-64" charset="-128"/>
                          <a:cs typeface="Arial" pitchFamily="34" charset="0"/>
                        </a:rPr>
                        <a:t>42%</a:t>
                      </a:r>
                    </a:p>
                  </a:txBody>
                  <a:tcPr marL="9525" marR="9525" marT="9525" marB="0" anchor="ctr">
                    <a:noFill/>
                  </a:tcPr>
                </a:tc>
                <a:extLst>
                  <a:ext uri="{0D108BD9-81ED-4DB2-BD59-A6C34878D82A}">
                    <a16:rowId xmlns:a16="http://schemas.microsoft.com/office/drawing/2014/main" val="441281257"/>
                  </a:ext>
                </a:extLst>
              </a:tr>
            </a:tbl>
          </a:graphicData>
        </a:graphic>
      </p:graphicFrame>
      <p:grpSp>
        <p:nvGrpSpPr>
          <p:cNvPr id="121" name="Grupa 93"/>
          <p:cNvGrpSpPr/>
          <p:nvPr/>
        </p:nvGrpSpPr>
        <p:grpSpPr>
          <a:xfrm>
            <a:off x="4915568" y="3492326"/>
            <a:ext cx="328818" cy="202980"/>
            <a:chOff x="2769746" y="4547105"/>
            <a:chExt cx="502964" cy="241436"/>
          </a:xfrm>
          <a:solidFill>
            <a:schemeClr val="accent1"/>
          </a:solidFill>
          <a:effectLst>
            <a:outerShdw blurRad="50800" dist="38100" dir="2700000" algn="tl" rotWithShape="0">
              <a:prstClr val="black">
                <a:alpha val="40000"/>
              </a:prstClr>
            </a:outerShdw>
          </a:effectLst>
        </p:grpSpPr>
        <p:sp>
          <p:nvSpPr>
            <p:cNvPr id="122" name="Freeform 69"/>
            <p:cNvSpPr>
              <a:spLocks noEditPoints="1"/>
            </p:cNvSpPr>
            <p:nvPr/>
          </p:nvSpPr>
          <p:spPr bwMode="auto">
            <a:xfrm>
              <a:off x="2769746" y="4547105"/>
              <a:ext cx="502964" cy="241436"/>
            </a:xfrm>
            <a:custGeom>
              <a:avLst/>
              <a:gdLst/>
              <a:ahLst/>
              <a:cxnLst>
                <a:cxn ang="0">
                  <a:pos x="668" y="0"/>
                </a:cxn>
                <a:cxn ang="0">
                  <a:pos x="0" y="233"/>
                </a:cxn>
                <a:cxn ang="0">
                  <a:pos x="0" y="409"/>
                </a:cxn>
                <a:cxn ang="0">
                  <a:pos x="668" y="641"/>
                </a:cxn>
                <a:cxn ang="0">
                  <a:pos x="1335" y="409"/>
                </a:cxn>
                <a:cxn ang="0">
                  <a:pos x="1335" y="233"/>
                </a:cxn>
                <a:cxn ang="0">
                  <a:pos x="668" y="0"/>
                </a:cxn>
                <a:cxn ang="0">
                  <a:pos x="152" y="532"/>
                </a:cxn>
                <a:cxn ang="0">
                  <a:pos x="63" y="481"/>
                </a:cxn>
                <a:cxn ang="0">
                  <a:pos x="63" y="308"/>
                </a:cxn>
                <a:cxn ang="0">
                  <a:pos x="152" y="359"/>
                </a:cxn>
                <a:cxn ang="0">
                  <a:pos x="152" y="532"/>
                </a:cxn>
                <a:cxn ang="0">
                  <a:pos x="283" y="576"/>
                </a:cxn>
                <a:cxn ang="0">
                  <a:pos x="194" y="548"/>
                </a:cxn>
                <a:cxn ang="0">
                  <a:pos x="194" y="375"/>
                </a:cxn>
                <a:cxn ang="0">
                  <a:pos x="283" y="403"/>
                </a:cxn>
                <a:cxn ang="0">
                  <a:pos x="283" y="576"/>
                </a:cxn>
                <a:cxn ang="0">
                  <a:pos x="414" y="602"/>
                </a:cxn>
                <a:cxn ang="0">
                  <a:pos x="325" y="586"/>
                </a:cxn>
                <a:cxn ang="0">
                  <a:pos x="325" y="413"/>
                </a:cxn>
                <a:cxn ang="0">
                  <a:pos x="414" y="429"/>
                </a:cxn>
                <a:cxn ang="0">
                  <a:pos x="414" y="602"/>
                </a:cxn>
                <a:cxn ang="0">
                  <a:pos x="1218" y="515"/>
                </a:cxn>
                <a:cxn ang="0">
                  <a:pos x="1128" y="553"/>
                </a:cxn>
                <a:cxn ang="0">
                  <a:pos x="1128" y="380"/>
                </a:cxn>
                <a:cxn ang="0">
                  <a:pos x="1218" y="342"/>
                </a:cxn>
                <a:cxn ang="0">
                  <a:pos x="1218" y="515"/>
                </a:cxn>
                <a:cxn ang="0">
                  <a:pos x="1122" y="345"/>
                </a:cxn>
                <a:cxn ang="0">
                  <a:pos x="668" y="410"/>
                </a:cxn>
                <a:cxn ang="0">
                  <a:pos x="214" y="345"/>
                </a:cxn>
                <a:cxn ang="0">
                  <a:pos x="55" y="233"/>
                </a:cxn>
                <a:cxn ang="0">
                  <a:pos x="214" y="120"/>
                </a:cxn>
                <a:cxn ang="0">
                  <a:pos x="668" y="55"/>
                </a:cxn>
                <a:cxn ang="0">
                  <a:pos x="1122" y="120"/>
                </a:cxn>
                <a:cxn ang="0">
                  <a:pos x="1280" y="233"/>
                </a:cxn>
                <a:cxn ang="0">
                  <a:pos x="1122" y="345"/>
                </a:cxn>
              </a:cxnLst>
              <a:rect l="0" t="0" r="r" b="b"/>
              <a:pathLst>
                <a:path w="1335" h="641">
                  <a:moveTo>
                    <a:pt x="668" y="0"/>
                  </a:moveTo>
                  <a:cubicBezTo>
                    <a:pt x="299" y="0"/>
                    <a:pt x="0" y="104"/>
                    <a:pt x="0" y="233"/>
                  </a:cubicBezTo>
                  <a:cubicBezTo>
                    <a:pt x="0" y="409"/>
                    <a:pt x="0" y="409"/>
                    <a:pt x="0" y="409"/>
                  </a:cubicBezTo>
                  <a:cubicBezTo>
                    <a:pt x="0" y="537"/>
                    <a:pt x="299" y="641"/>
                    <a:pt x="668" y="641"/>
                  </a:cubicBezTo>
                  <a:cubicBezTo>
                    <a:pt x="1036" y="641"/>
                    <a:pt x="1335" y="537"/>
                    <a:pt x="1335" y="409"/>
                  </a:cubicBezTo>
                  <a:cubicBezTo>
                    <a:pt x="1335" y="233"/>
                    <a:pt x="1335" y="233"/>
                    <a:pt x="1335" y="233"/>
                  </a:cubicBezTo>
                  <a:cubicBezTo>
                    <a:pt x="1335" y="104"/>
                    <a:pt x="1036" y="0"/>
                    <a:pt x="668" y="0"/>
                  </a:cubicBezTo>
                  <a:close/>
                  <a:moveTo>
                    <a:pt x="152" y="532"/>
                  </a:moveTo>
                  <a:cubicBezTo>
                    <a:pt x="117" y="516"/>
                    <a:pt x="87" y="499"/>
                    <a:pt x="63" y="481"/>
                  </a:cubicBezTo>
                  <a:cubicBezTo>
                    <a:pt x="63" y="308"/>
                    <a:pt x="63" y="308"/>
                    <a:pt x="63" y="308"/>
                  </a:cubicBezTo>
                  <a:cubicBezTo>
                    <a:pt x="87" y="326"/>
                    <a:pt x="117" y="343"/>
                    <a:pt x="152" y="359"/>
                  </a:cubicBezTo>
                  <a:lnTo>
                    <a:pt x="152" y="532"/>
                  </a:lnTo>
                  <a:close/>
                  <a:moveTo>
                    <a:pt x="283" y="576"/>
                  </a:moveTo>
                  <a:cubicBezTo>
                    <a:pt x="251" y="568"/>
                    <a:pt x="221" y="558"/>
                    <a:pt x="194" y="548"/>
                  </a:cubicBezTo>
                  <a:cubicBezTo>
                    <a:pt x="194" y="375"/>
                    <a:pt x="194" y="375"/>
                    <a:pt x="194" y="375"/>
                  </a:cubicBezTo>
                  <a:cubicBezTo>
                    <a:pt x="221" y="385"/>
                    <a:pt x="251" y="395"/>
                    <a:pt x="283" y="403"/>
                  </a:cubicBezTo>
                  <a:lnTo>
                    <a:pt x="283" y="576"/>
                  </a:lnTo>
                  <a:close/>
                  <a:moveTo>
                    <a:pt x="414" y="602"/>
                  </a:moveTo>
                  <a:cubicBezTo>
                    <a:pt x="383" y="597"/>
                    <a:pt x="353" y="592"/>
                    <a:pt x="325" y="586"/>
                  </a:cubicBezTo>
                  <a:cubicBezTo>
                    <a:pt x="325" y="413"/>
                    <a:pt x="325" y="413"/>
                    <a:pt x="325" y="413"/>
                  </a:cubicBezTo>
                  <a:cubicBezTo>
                    <a:pt x="353" y="419"/>
                    <a:pt x="383" y="424"/>
                    <a:pt x="414" y="429"/>
                  </a:cubicBezTo>
                  <a:lnTo>
                    <a:pt x="414" y="602"/>
                  </a:lnTo>
                  <a:close/>
                  <a:moveTo>
                    <a:pt x="1218" y="515"/>
                  </a:moveTo>
                  <a:cubicBezTo>
                    <a:pt x="1192" y="529"/>
                    <a:pt x="1162" y="542"/>
                    <a:pt x="1128" y="553"/>
                  </a:cubicBezTo>
                  <a:cubicBezTo>
                    <a:pt x="1128" y="380"/>
                    <a:pt x="1128" y="380"/>
                    <a:pt x="1128" y="380"/>
                  </a:cubicBezTo>
                  <a:cubicBezTo>
                    <a:pt x="1162" y="369"/>
                    <a:pt x="1192" y="356"/>
                    <a:pt x="1218" y="342"/>
                  </a:cubicBezTo>
                  <a:lnTo>
                    <a:pt x="1218" y="515"/>
                  </a:lnTo>
                  <a:close/>
                  <a:moveTo>
                    <a:pt x="1122" y="345"/>
                  </a:moveTo>
                  <a:cubicBezTo>
                    <a:pt x="1001" y="387"/>
                    <a:pt x="840" y="410"/>
                    <a:pt x="668" y="410"/>
                  </a:cubicBezTo>
                  <a:cubicBezTo>
                    <a:pt x="495" y="410"/>
                    <a:pt x="334" y="387"/>
                    <a:pt x="214" y="345"/>
                  </a:cubicBezTo>
                  <a:cubicBezTo>
                    <a:pt x="104" y="307"/>
                    <a:pt x="55" y="261"/>
                    <a:pt x="55" y="233"/>
                  </a:cubicBezTo>
                  <a:cubicBezTo>
                    <a:pt x="55" y="204"/>
                    <a:pt x="104" y="158"/>
                    <a:pt x="214" y="120"/>
                  </a:cubicBezTo>
                  <a:cubicBezTo>
                    <a:pt x="334" y="78"/>
                    <a:pt x="495" y="55"/>
                    <a:pt x="668" y="55"/>
                  </a:cubicBezTo>
                  <a:cubicBezTo>
                    <a:pt x="840" y="55"/>
                    <a:pt x="1001" y="78"/>
                    <a:pt x="1122" y="120"/>
                  </a:cubicBezTo>
                  <a:cubicBezTo>
                    <a:pt x="1231" y="158"/>
                    <a:pt x="1280" y="204"/>
                    <a:pt x="1280" y="233"/>
                  </a:cubicBezTo>
                  <a:cubicBezTo>
                    <a:pt x="1280" y="261"/>
                    <a:pt x="1231" y="307"/>
                    <a:pt x="1122" y="3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123" name="Freeform 161"/>
            <p:cNvSpPr>
              <a:spLocks/>
            </p:cNvSpPr>
            <p:nvPr/>
          </p:nvSpPr>
          <p:spPr bwMode="auto">
            <a:xfrm>
              <a:off x="2931765" y="4577564"/>
              <a:ext cx="154525" cy="110033"/>
            </a:xfrm>
            <a:custGeom>
              <a:avLst/>
              <a:gdLst/>
              <a:ahLst/>
              <a:cxnLst>
                <a:cxn ang="0">
                  <a:pos x="410" y="231"/>
                </a:cxn>
                <a:cxn ang="0">
                  <a:pos x="380" y="282"/>
                </a:cxn>
                <a:cxn ang="0">
                  <a:pos x="230" y="292"/>
                </a:cxn>
                <a:cxn ang="0">
                  <a:pos x="80" y="281"/>
                </a:cxn>
                <a:cxn ang="0">
                  <a:pos x="50" y="231"/>
                </a:cxn>
                <a:cxn ang="0">
                  <a:pos x="50" y="177"/>
                </a:cxn>
                <a:cxn ang="0">
                  <a:pos x="0" y="177"/>
                </a:cxn>
                <a:cxn ang="0">
                  <a:pos x="15" y="149"/>
                </a:cxn>
                <a:cxn ang="0">
                  <a:pos x="50" y="149"/>
                </a:cxn>
                <a:cxn ang="0">
                  <a:pos x="50" y="134"/>
                </a:cxn>
                <a:cxn ang="0">
                  <a:pos x="0" y="134"/>
                </a:cxn>
                <a:cxn ang="0">
                  <a:pos x="15" y="105"/>
                </a:cxn>
                <a:cxn ang="0">
                  <a:pos x="50" y="105"/>
                </a:cxn>
                <a:cxn ang="0">
                  <a:pos x="50" y="61"/>
                </a:cxn>
                <a:cxn ang="0">
                  <a:pos x="81" y="10"/>
                </a:cxn>
                <a:cxn ang="0">
                  <a:pos x="229" y="0"/>
                </a:cxn>
                <a:cxn ang="0">
                  <a:pos x="379" y="10"/>
                </a:cxn>
                <a:cxn ang="0">
                  <a:pos x="410" y="61"/>
                </a:cxn>
                <a:cxn ang="0">
                  <a:pos x="410" y="88"/>
                </a:cxn>
                <a:cxn ang="0">
                  <a:pos x="253" y="88"/>
                </a:cxn>
                <a:cxn ang="0">
                  <a:pos x="253" y="63"/>
                </a:cxn>
                <a:cxn ang="0">
                  <a:pos x="248" y="51"/>
                </a:cxn>
                <a:cxn ang="0">
                  <a:pos x="230" y="48"/>
                </a:cxn>
                <a:cxn ang="0">
                  <a:pos x="212" y="51"/>
                </a:cxn>
                <a:cxn ang="0">
                  <a:pos x="207" y="63"/>
                </a:cxn>
                <a:cxn ang="0">
                  <a:pos x="207" y="105"/>
                </a:cxn>
                <a:cxn ang="0">
                  <a:pos x="350" y="105"/>
                </a:cxn>
                <a:cxn ang="0">
                  <a:pos x="335" y="134"/>
                </a:cxn>
                <a:cxn ang="0">
                  <a:pos x="207" y="134"/>
                </a:cxn>
                <a:cxn ang="0">
                  <a:pos x="207" y="149"/>
                </a:cxn>
                <a:cxn ang="0">
                  <a:pos x="326" y="149"/>
                </a:cxn>
                <a:cxn ang="0">
                  <a:pos x="311" y="177"/>
                </a:cxn>
                <a:cxn ang="0">
                  <a:pos x="207" y="177"/>
                </a:cxn>
                <a:cxn ang="0">
                  <a:pos x="207" y="230"/>
                </a:cxn>
                <a:cxn ang="0">
                  <a:pos x="212" y="241"/>
                </a:cxn>
                <a:cxn ang="0">
                  <a:pos x="230" y="244"/>
                </a:cxn>
                <a:cxn ang="0">
                  <a:pos x="247" y="240"/>
                </a:cxn>
                <a:cxn ang="0">
                  <a:pos x="253" y="230"/>
                </a:cxn>
                <a:cxn ang="0">
                  <a:pos x="253" y="194"/>
                </a:cxn>
                <a:cxn ang="0">
                  <a:pos x="410" y="194"/>
                </a:cxn>
                <a:cxn ang="0">
                  <a:pos x="410" y="231"/>
                </a:cxn>
              </a:cxnLst>
              <a:rect l="0" t="0" r="r" b="b"/>
              <a:pathLst>
                <a:path w="410" h="292">
                  <a:moveTo>
                    <a:pt x="410" y="231"/>
                  </a:moveTo>
                  <a:cubicBezTo>
                    <a:pt x="410" y="258"/>
                    <a:pt x="400" y="275"/>
                    <a:pt x="380" y="282"/>
                  </a:cubicBezTo>
                  <a:cubicBezTo>
                    <a:pt x="359" y="288"/>
                    <a:pt x="309" y="292"/>
                    <a:pt x="230" y="292"/>
                  </a:cubicBezTo>
                  <a:cubicBezTo>
                    <a:pt x="150" y="292"/>
                    <a:pt x="100" y="288"/>
                    <a:pt x="80" y="281"/>
                  </a:cubicBezTo>
                  <a:cubicBezTo>
                    <a:pt x="60" y="274"/>
                    <a:pt x="50" y="258"/>
                    <a:pt x="50" y="231"/>
                  </a:cubicBezTo>
                  <a:cubicBezTo>
                    <a:pt x="50" y="177"/>
                    <a:pt x="50" y="177"/>
                    <a:pt x="50" y="177"/>
                  </a:cubicBezTo>
                  <a:cubicBezTo>
                    <a:pt x="0" y="177"/>
                    <a:pt x="0" y="177"/>
                    <a:pt x="0" y="177"/>
                  </a:cubicBezTo>
                  <a:cubicBezTo>
                    <a:pt x="15" y="149"/>
                    <a:pt x="15" y="149"/>
                    <a:pt x="15" y="149"/>
                  </a:cubicBezTo>
                  <a:cubicBezTo>
                    <a:pt x="50" y="149"/>
                    <a:pt x="50" y="149"/>
                    <a:pt x="50" y="149"/>
                  </a:cubicBezTo>
                  <a:cubicBezTo>
                    <a:pt x="50" y="134"/>
                    <a:pt x="50" y="134"/>
                    <a:pt x="50" y="134"/>
                  </a:cubicBezTo>
                  <a:cubicBezTo>
                    <a:pt x="0" y="134"/>
                    <a:pt x="0" y="134"/>
                    <a:pt x="0" y="134"/>
                  </a:cubicBezTo>
                  <a:cubicBezTo>
                    <a:pt x="15" y="105"/>
                    <a:pt x="15" y="105"/>
                    <a:pt x="15" y="105"/>
                  </a:cubicBezTo>
                  <a:cubicBezTo>
                    <a:pt x="50" y="105"/>
                    <a:pt x="50" y="105"/>
                    <a:pt x="50" y="105"/>
                  </a:cubicBezTo>
                  <a:cubicBezTo>
                    <a:pt x="50" y="61"/>
                    <a:pt x="50" y="61"/>
                    <a:pt x="50" y="61"/>
                  </a:cubicBezTo>
                  <a:cubicBezTo>
                    <a:pt x="50" y="33"/>
                    <a:pt x="60" y="16"/>
                    <a:pt x="81" y="10"/>
                  </a:cubicBezTo>
                  <a:cubicBezTo>
                    <a:pt x="102" y="3"/>
                    <a:pt x="151" y="0"/>
                    <a:pt x="229" y="0"/>
                  </a:cubicBezTo>
                  <a:cubicBezTo>
                    <a:pt x="309" y="0"/>
                    <a:pt x="359" y="4"/>
                    <a:pt x="379" y="10"/>
                  </a:cubicBezTo>
                  <a:cubicBezTo>
                    <a:pt x="400" y="17"/>
                    <a:pt x="410" y="34"/>
                    <a:pt x="410" y="61"/>
                  </a:cubicBezTo>
                  <a:cubicBezTo>
                    <a:pt x="410" y="88"/>
                    <a:pt x="410" y="88"/>
                    <a:pt x="410" y="88"/>
                  </a:cubicBezTo>
                  <a:cubicBezTo>
                    <a:pt x="253" y="88"/>
                    <a:pt x="253" y="88"/>
                    <a:pt x="253" y="88"/>
                  </a:cubicBezTo>
                  <a:cubicBezTo>
                    <a:pt x="253" y="63"/>
                    <a:pt x="253" y="63"/>
                    <a:pt x="253" y="63"/>
                  </a:cubicBezTo>
                  <a:cubicBezTo>
                    <a:pt x="253" y="57"/>
                    <a:pt x="252" y="53"/>
                    <a:pt x="248" y="51"/>
                  </a:cubicBezTo>
                  <a:cubicBezTo>
                    <a:pt x="245" y="49"/>
                    <a:pt x="239" y="48"/>
                    <a:pt x="230" y="48"/>
                  </a:cubicBezTo>
                  <a:cubicBezTo>
                    <a:pt x="221" y="48"/>
                    <a:pt x="215" y="49"/>
                    <a:pt x="212" y="51"/>
                  </a:cubicBezTo>
                  <a:cubicBezTo>
                    <a:pt x="208" y="53"/>
                    <a:pt x="207" y="56"/>
                    <a:pt x="207" y="63"/>
                  </a:cubicBezTo>
                  <a:cubicBezTo>
                    <a:pt x="207" y="105"/>
                    <a:pt x="207" y="105"/>
                    <a:pt x="207" y="105"/>
                  </a:cubicBezTo>
                  <a:cubicBezTo>
                    <a:pt x="350" y="105"/>
                    <a:pt x="350" y="105"/>
                    <a:pt x="350" y="105"/>
                  </a:cubicBezTo>
                  <a:cubicBezTo>
                    <a:pt x="335" y="134"/>
                    <a:pt x="335" y="134"/>
                    <a:pt x="335" y="134"/>
                  </a:cubicBezTo>
                  <a:cubicBezTo>
                    <a:pt x="207" y="134"/>
                    <a:pt x="207" y="134"/>
                    <a:pt x="207" y="134"/>
                  </a:cubicBezTo>
                  <a:cubicBezTo>
                    <a:pt x="207" y="149"/>
                    <a:pt x="207" y="149"/>
                    <a:pt x="207" y="149"/>
                  </a:cubicBezTo>
                  <a:cubicBezTo>
                    <a:pt x="326" y="149"/>
                    <a:pt x="326" y="149"/>
                    <a:pt x="326" y="149"/>
                  </a:cubicBezTo>
                  <a:cubicBezTo>
                    <a:pt x="311" y="177"/>
                    <a:pt x="311" y="177"/>
                    <a:pt x="311" y="177"/>
                  </a:cubicBezTo>
                  <a:cubicBezTo>
                    <a:pt x="207" y="177"/>
                    <a:pt x="207" y="177"/>
                    <a:pt x="207" y="177"/>
                  </a:cubicBezTo>
                  <a:cubicBezTo>
                    <a:pt x="207" y="230"/>
                    <a:pt x="207" y="230"/>
                    <a:pt x="207" y="230"/>
                  </a:cubicBezTo>
                  <a:cubicBezTo>
                    <a:pt x="207" y="235"/>
                    <a:pt x="208" y="239"/>
                    <a:pt x="212" y="241"/>
                  </a:cubicBezTo>
                  <a:cubicBezTo>
                    <a:pt x="215" y="243"/>
                    <a:pt x="222" y="244"/>
                    <a:pt x="230" y="244"/>
                  </a:cubicBezTo>
                  <a:cubicBezTo>
                    <a:pt x="238" y="244"/>
                    <a:pt x="244" y="243"/>
                    <a:pt x="247" y="240"/>
                  </a:cubicBezTo>
                  <a:cubicBezTo>
                    <a:pt x="251" y="238"/>
                    <a:pt x="253" y="234"/>
                    <a:pt x="253" y="230"/>
                  </a:cubicBezTo>
                  <a:cubicBezTo>
                    <a:pt x="253" y="194"/>
                    <a:pt x="253" y="194"/>
                    <a:pt x="253"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grpSp>
      <p:grpSp>
        <p:nvGrpSpPr>
          <p:cNvPr id="124" name="Grupa 96"/>
          <p:cNvGrpSpPr/>
          <p:nvPr/>
        </p:nvGrpSpPr>
        <p:grpSpPr>
          <a:xfrm>
            <a:off x="5928246" y="3404900"/>
            <a:ext cx="328818" cy="292001"/>
            <a:chOff x="3377002" y="4442813"/>
            <a:chExt cx="502964" cy="347323"/>
          </a:xfrm>
          <a:solidFill>
            <a:schemeClr val="accent1"/>
          </a:solidFill>
          <a:effectLst>
            <a:outerShdw blurRad="50800" dist="38100" dir="2700000" algn="tl" rotWithShape="0">
              <a:prstClr val="black">
                <a:alpha val="40000"/>
              </a:prstClr>
            </a:outerShdw>
          </a:effectLst>
        </p:grpSpPr>
        <p:sp>
          <p:nvSpPr>
            <p:cNvPr id="125" name="Freeform 67"/>
            <p:cNvSpPr>
              <a:spLocks noEditPoints="1"/>
            </p:cNvSpPr>
            <p:nvPr/>
          </p:nvSpPr>
          <p:spPr bwMode="auto">
            <a:xfrm>
              <a:off x="3377002" y="4442813"/>
              <a:ext cx="502964" cy="241436"/>
            </a:xfrm>
            <a:custGeom>
              <a:avLst/>
              <a:gdLst/>
              <a:ahLst/>
              <a:cxnLst>
                <a:cxn ang="0">
                  <a:pos x="667" y="0"/>
                </a:cxn>
                <a:cxn ang="0">
                  <a:pos x="0" y="232"/>
                </a:cxn>
                <a:cxn ang="0">
                  <a:pos x="0" y="409"/>
                </a:cxn>
                <a:cxn ang="0">
                  <a:pos x="667" y="641"/>
                </a:cxn>
                <a:cxn ang="0">
                  <a:pos x="1335" y="409"/>
                </a:cxn>
                <a:cxn ang="0">
                  <a:pos x="1335" y="232"/>
                </a:cxn>
                <a:cxn ang="0">
                  <a:pos x="667" y="0"/>
                </a:cxn>
                <a:cxn ang="0">
                  <a:pos x="152" y="531"/>
                </a:cxn>
                <a:cxn ang="0">
                  <a:pos x="62" y="480"/>
                </a:cxn>
                <a:cxn ang="0">
                  <a:pos x="62" y="307"/>
                </a:cxn>
                <a:cxn ang="0">
                  <a:pos x="152" y="358"/>
                </a:cxn>
                <a:cxn ang="0">
                  <a:pos x="152" y="531"/>
                </a:cxn>
                <a:cxn ang="0">
                  <a:pos x="283" y="575"/>
                </a:cxn>
                <a:cxn ang="0">
                  <a:pos x="193" y="548"/>
                </a:cxn>
                <a:cxn ang="0">
                  <a:pos x="193" y="375"/>
                </a:cxn>
                <a:cxn ang="0">
                  <a:pos x="283" y="402"/>
                </a:cxn>
                <a:cxn ang="0">
                  <a:pos x="283" y="575"/>
                </a:cxn>
                <a:cxn ang="0">
                  <a:pos x="414" y="601"/>
                </a:cxn>
                <a:cxn ang="0">
                  <a:pos x="324" y="585"/>
                </a:cxn>
                <a:cxn ang="0">
                  <a:pos x="324" y="412"/>
                </a:cxn>
                <a:cxn ang="0">
                  <a:pos x="414" y="429"/>
                </a:cxn>
                <a:cxn ang="0">
                  <a:pos x="414" y="601"/>
                </a:cxn>
                <a:cxn ang="0">
                  <a:pos x="1217" y="515"/>
                </a:cxn>
                <a:cxn ang="0">
                  <a:pos x="1128" y="553"/>
                </a:cxn>
                <a:cxn ang="0">
                  <a:pos x="1128" y="380"/>
                </a:cxn>
                <a:cxn ang="0">
                  <a:pos x="1217" y="342"/>
                </a:cxn>
                <a:cxn ang="0">
                  <a:pos x="1217" y="515"/>
                </a:cxn>
                <a:cxn ang="0">
                  <a:pos x="1121" y="345"/>
                </a:cxn>
                <a:cxn ang="0">
                  <a:pos x="667" y="410"/>
                </a:cxn>
                <a:cxn ang="0">
                  <a:pos x="213" y="345"/>
                </a:cxn>
                <a:cxn ang="0">
                  <a:pos x="54" y="232"/>
                </a:cxn>
                <a:cxn ang="0">
                  <a:pos x="213" y="120"/>
                </a:cxn>
                <a:cxn ang="0">
                  <a:pos x="667" y="55"/>
                </a:cxn>
                <a:cxn ang="0">
                  <a:pos x="1121" y="120"/>
                </a:cxn>
                <a:cxn ang="0">
                  <a:pos x="1280" y="232"/>
                </a:cxn>
                <a:cxn ang="0">
                  <a:pos x="1121" y="345"/>
                </a:cxn>
              </a:cxnLst>
              <a:rect l="0" t="0" r="r" b="b"/>
              <a:pathLst>
                <a:path w="1335" h="641">
                  <a:moveTo>
                    <a:pt x="667" y="0"/>
                  </a:moveTo>
                  <a:cubicBezTo>
                    <a:pt x="299" y="0"/>
                    <a:pt x="0" y="104"/>
                    <a:pt x="0" y="232"/>
                  </a:cubicBezTo>
                  <a:cubicBezTo>
                    <a:pt x="0" y="409"/>
                    <a:pt x="0" y="409"/>
                    <a:pt x="0" y="409"/>
                  </a:cubicBezTo>
                  <a:cubicBezTo>
                    <a:pt x="0" y="537"/>
                    <a:pt x="299" y="641"/>
                    <a:pt x="667" y="641"/>
                  </a:cubicBezTo>
                  <a:cubicBezTo>
                    <a:pt x="1036" y="641"/>
                    <a:pt x="1335" y="537"/>
                    <a:pt x="1335" y="409"/>
                  </a:cubicBezTo>
                  <a:cubicBezTo>
                    <a:pt x="1335" y="232"/>
                    <a:pt x="1335" y="232"/>
                    <a:pt x="1335" y="232"/>
                  </a:cubicBezTo>
                  <a:cubicBezTo>
                    <a:pt x="1335" y="104"/>
                    <a:pt x="1036" y="0"/>
                    <a:pt x="667" y="0"/>
                  </a:cubicBezTo>
                  <a:close/>
                  <a:moveTo>
                    <a:pt x="152" y="531"/>
                  </a:moveTo>
                  <a:cubicBezTo>
                    <a:pt x="116" y="516"/>
                    <a:pt x="86" y="499"/>
                    <a:pt x="62" y="480"/>
                  </a:cubicBezTo>
                  <a:cubicBezTo>
                    <a:pt x="62" y="307"/>
                    <a:pt x="62" y="307"/>
                    <a:pt x="62" y="307"/>
                  </a:cubicBezTo>
                  <a:cubicBezTo>
                    <a:pt x="86" y="326"/>
                    <a:pt x="116" y="343"/>
                    <a:pt x="152" y="358"/>
                  </a:cubicBezTo>
                  <a:lnTo>
                    <a:pt x="152" y="531"/>
                  </a:lnTo>
                  <a:close/>
                  <a:moveTo>
                    <a:pt x="283" y="575"/>
                  </a:moveTo>
                  <a:cubicBezTo>
                    <a:pt x="251" y="567"/>
                    <a:pt x="221" y="558"/>
                    <a:pt x="193" y="548"/>
                  </a:cubicBezTo>
                  <a:cubicBezTo>
                    <a:pt x="193" y="375"/>
                    <a:pt x="193" y="375"/>
                    <a:pt x="193" y="375"/>
                  </a:cubicBezTo>
                  <a:cubicBezTo>
                    <a:pt x="221" y="385"/>
                    <a:pt x="251" y="394"/>
                    <a:pt x="283" y="402"/>
                  </a:cubicBezTo>
                  <a:lnTo>
                    <a:pt x="283" y="575"/>
                  </a:lnTo>
                  <a:close/>
                  <a:moveTo>
                    <a:pt x="414" y="601"/>
                  </a:moveTo>
                  <a:cubicBezTo>
                    <a:pt x="383" y="597"/>
                    <a:pt x="353" y="592"/>
                    <a:pt x="324" y="585"/>
                  </a:cubicBezTo>
                  <a:cubicBezTo>
                    <a:pt x="324" y="412"/>
                    <a:pt x="324" y="412"/>
                    <a:pt x="324" y="412"/>
                  </a:cubicBezTo>
                  <a:cubicBezTo>
                    <a:pt x="353" y="418"/>
                    <a:pt x="383" y="424"/>
                    <a:pt x="414" y="429"/>
                  </a:cubicBezTo>
                  <a:lnTo>
                    <a:pt x="414" y="601"/>
                  </a:lnTo>
                  <a:close/>
                  <a:moveTo>
                    <a:pt x="1217" y="515"/>
                  </a:moveTo>
                  <a:cubicBezTo>
                    <a:pt x="1191" y="529"/>
                    <a:pt x="1161" y="541"/>
                    <a:pt x="1128" y="553"/>
                  </a:cubicBezTo>
                  <a:cubicBezTo>
                    <a:pt x="1128" y="380"/>
                    <a:pt x="1128" y="380"/>
                    <a:pt x="1128" y="380"/>
                  </a:cubicBezTo>
                  <a:cubicBezTo>
                    <a:pt x="1161" y="368"/>
                    <a:pt x="1191" y="356"/>
                    <a:pt x="1217" y="342"/>
                  </a:cubicBezTo>
                  <a:lnTo>
                    <a:pt x="1217" y="515"/>
                  </a:lnTo>
                  <a:close/>
                  <a:moveTo>
                    <a:pt x="1121" y="345"/>
                  </a:moveTo>
                  <a:cubicBezTo>
                    <a:pt x="1001" y="387"/>
                    <a:pt x="840" y="410"/>
                    <a:pt x="667" y="410"/>
                  </a:cubicBezTo>
                  <a:cubicBezTo>
                    <a:pt x="495" y="410"/>
                    <a:pt x="334" y="387"/>
                    <a:pt x="213" y="345"/>
                  </a:cubicBezTo>
                  <a:cubicBezTo>
                    <a:pt x="104" y="307"/>
                    <a:pt x="54" y="261"/>
                    <a:pt x="54" y="232"/>
                  </a:cubicBezTo>
                  <a:cubicBezTo>
                    <a:pt x="54" y="204"/>
                    <a:pt x="104" y="158"/>
                    <a:pt x="213" y="120"/>
                  </a:cubicBezTo>
                  <a:cubicBezTo>
                    <a:pt x="334" y="78"/>
                    <a:pt x="495" y="55"/>
                    <a:pt x="667" y="55"/>
                  </a:cubicBezTo>
                  <a:cubicBezTo>
                    <a:pt x="840" y="55"/>
                    <a:pt x="1001" y="78"/>
                    <a:pt x="1121" y="120"/>
                  </a:cubicBezTo>
                  <a:cubicBezTo>
                    <a:pt x="1231" y="158"/>
                    <a:pt x="1280" y="204"/>
                    <a:pt x="1280" y="232"/>
                  </a:cubicBezTo>
                  <a:cubicBezTo>
                    <a:pt x="1280" y="261"/>
                    <a:pt x="1231" y="307"/>
                    <a:pt x="1121" y="3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126" name="Freeform 68"/>
            <p:cNvSpPr>
              <a:spLocks noEditPoints="1"/>
            </p:cNvSpPr>
            <p:nvPr/>
          </p:nvSpPr>
          <p:spPr bwMode="auto">
            <a:xfrm>
              <a:off x="3377002" y="4626999"/>
              <a:ext cx="502964" cy="163137"/>
            </a:xfrm>
            <a:custGeom>
              <a:avLst/>
              <a:gdLst/>
              <a:ahLst/>
              <a:cxnLst>
                <a:cxn ang="0">
                  <a:pos x="667" y="208"/>
                </a:cxn>
                <a:cxn ang="0">
                  <a:pos x="3" y="0"/>
                </a:cxn>
                <a:cxn ang="0">
                  <a:pos x="0" y="24"/>
                </a:cxn>
                <a:cxn ang="0">
                  <a:pos x="0" y="200"/>
                </a:cxn>
                <a:cxn ang="0">
                  <a:pos x="667" y="433"/>
                </a:cxn>
                <a:cxn ang="0">
                  <a:pos x="1335" y="200"/>
                </a:cxn>
                <a:cxn ang="0">
                  <a:pos x="1335" y="24"/>
                </a:cxn>
                <a:cxn ang="0">
                  <a:pos x="1331" y="0"/>
                </a:cxn>
                <a:cxn ang="0">
                  <a:pos x="667" y="208"/>
                </a:cxn>
                <a:cxn ang="0">
                  <a:pos x="152" y="323"/>
                </a:cxn>
                <a:cxn ang="0">
                  <a:pos x="62" y="272"/>
                </a:cxn>
                <a:cxn ang="0">
                  <a:pos x="62" y="99"/>
                </a:cxn>
                <a:cxn ang="0">
                  <a:pos x="152" y="150"/>
                </a:cxn>
                <a:cxn ang="0">
                  <a:pos x="152" y="323"/>
                </a:cxn>
                <a:cxn ang="0">
                  <a:pos x="283" y="367"/>
                </a:cxn>
                <a:cxn ang="0">
                  <a:pos x="193" y="340"/>
                </a:cxn>
                <a:cxn ang="0">
                  <a:pos x="193" y="167"/>
                </a:cxn>
                <a:cxn ang="0">
                  <a:pos x="283" y="194"/>
                </a:cxn>
                <a:cxn ang="0">
                  <a:pos x="283" y="367"/>
                </a:cxn>
                <a:cxn ang="0">
                  <a:pos x="414" y="393"/>
                </a:cxn>
                <a:cxn ang="0">
                  <a:pos x="324" y="377"/>
                </a:cxn>
                <a:cxn ang="0">
                  <a:pos x="324" y="204"/>
                </a:cxn>
                <a:cxn ang="0">
                  <a:pos x="414" y="220"/>
                </a:cxn>
                <a:cxn ang="0">
                  <a:pos x="414" y="393"/>
                </a:cxn>
                <a:cxn ang="0">
                  <a:pos x="1217" y="307"/>
                </a:cxn>
                <a:cxn ang="0">
                  <a:pos x="1128" y="345"/>
                </a:cxn>
                <a:cxn ang="0">
                  <a:pos x="1128" y="172"/>
                </a:cxn>
                <a:cxn ang="0">
                  <a:pos x="1217" y="134"/>
                </a:cxn>
                <a:cxn ang="0">
                  <a:pos x="1217" y="307"/>
                </a:cxn>
              </a:cxnLst>
              <a:rect l="0" t="0" r="r" b="b"/>
              <a:pathLst>
                <a:path w="1335" h="433">
                  <a:moveTo>
                    <a:pt x="667" y="208"/>
                  </a:moveTo>
                  <a:cubicBezTo>
                    <a:pt x="322" y="208"/>
                    <a:pt x="38" y="117"/>
                    <a:pt x="3" y="0"/>
                  </a:cubicBezTo>
                  <a:cubicBezTo>
                    <a:pt x="1" y="8"/>
                    <a:pt x="0" y="16"/>
                    <a:pt x="0" y="24"/>
                  </a:cubicBezTo>
                  <a:cubicBezTo>
                    <a:pt x="0" y="200"/>
                    <a:pt x="0" y="200"/>
                    <a:pt x="0" y="200"/>
                  </a:cubicBezTo>
                  <a:cubicBezTo>
                    <a:pt x="0" y="329"/>
                    <a:pt x="299" y="433"/>
                    <a:pt x="667" y="433"/>
                  </a:cubicBezTo>
                  <a:cubicBezTo>
                    <a:pt x="1036" y="433"/>
                    <a:pt x="1335" y="329"/>
                    <a:pt x="1335" y="200"/>
                  </a:cubicBezTo>
                  <a:cubicBezTo>
                    <a:pt x="1335" y="24"/>
                    <a:pt x="1335" y="24"/>
                    <a:pt x="1335" y="24"/>
                  </a:cubicBezTo>
                  <a:cubicBezTo>
                    <a:pt x="1335" y="16"/>
                    <a:pt x="1333" y="8"/>
                    <a:pt x="1331" y="0"/>
                  </a:cubicBezTo>
                  <a:cubicBezTo>
                    <a:pt x="1296" y="117"/>
                    <a:pt x="1012" y="208"/>
                    <a:pt x="667" y="208"/>
                  </a:cubicBezTo>
                  <a:close/>
                  <a:moveTo>
                    <a:pt x="152" y="323"/>
                  </a:moveTo>
                  <a:cubicBezTo>
                    <a:pt x="116" y="308"/>
                    <a:pt x="86" y="291"/>
                    <a:pt x="62" y="272"/>
                  </a:cubicBezTo>
                  <a:cubicBezTo>
                    <a:pt x="62" y="99"/>
                    <a:pt x="62" y="99"/>
                    <a:pt x="62" y="99"/>
                  </a:cubicBezTo>
                  <a:cubicBezTo>
                    <a:pt x="86" y="118"/>
                    <a:pt x="116" y="135"/>
                    <a:pt x="152" y="150"/>
                  </a:cubicBezTo>
                  <a:lnTo>
                    <a:pt x="152" y="323"/>
                  </a:lnTo>
                  <a:close/>
                  <a:moveTo>
                    <a:pt x="283" y="367"/>
                  </a:moveTo>
                  <a:cubicBezTo>
                    <a:pt x="251" y="359"/>
                    <a:pt x="221" y="350"/>
                    <a:pt x="193" y="340"/>
                  </a:cubicBezTo>
                  <a:cubicBezTo>
                    <a:pt x="193" y="167"/>
                    <a:pt x="193" y="167"/>
                    <a:pt x="193" y="167"/>
                  </a:cubicBezTo>
                  <a:cubicBezTo>
                    <a:pt x="221" y="177"/>
                    <a:pt x="251" y="186"/>
                    <a:pt x="283" y="194"/>
                  </a:cubicBezTo>
                  <a:lnTo>
                    <a:pt x="283" y="367"/>
                  </a:lnTo>
                  <a:close/>
                  <a:moveTo>
                    <a:pt x="414" y="393"/>
                  </a:moveTo>
                  <a:cubicBezTo>
                    <a:pt x="383" y="389"/>
                    <a:pt x="353" y="383"/>
                    <a:pt x="324" y="377"/>
                  </a:cubicBezTo>
                  <a:cubicBezTo>
                    <a:pt x="324" y="204"/>
                    <a:pt x="324" y="204"/>
                    <a:pt x="324" y="204"/>
                  </a:cubicBezTo>
                  <a:cubicBezTo>
                    <a:pt x="353" y="210"/>
                    <a:pt x="383" y="216"/>
                    <a:pt x="414" y="220"/>
                  </a:cubicBezTo>
                  <a:lnTo>
                    <a:pt x="414" y="393"/>
                  </a:lnTo>
                  <a:close/>
                  <a:moveTo>
                    <a:pt x="1217" y="307"/>
                  </a:moveTo>
                  <a:cubicBezTo>
                    <a:pt x="1191" y="321"/>
                    <a:pt x="1161" y="333"/>
                    <a:pt x="1128" y="345"/>
                  </a:cubicBezTo>
                  <a:cubicBezTo>
                    <a:pt x="1128" y="172"/>
                    <a:pt x="1128" y="172"/>
                    <a:pt x="1128" y="172"/>
                  </a:cubicBezTo>
                  <a:cubicBezTo>
                    <a:pt x="1161" y="160"/>
                    <a:pt x="1191" y="148"/>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127" name="Freeform 162"/>
            <p:cNvSpPr>
              <a:spLocks/>
            </p:cNvSpPr>
            <p:nvPr/>
          </p:nvSpPr>
          <p:spPr bwMode="auto">
            <a:xfrm>
              <a:off x="3551142" y="4475505"/>
              <a:ext cx="154366" cy="109714"/>
            </a:xfrm>
            <a:custGeom>
              <a:avLst/>
              <a:gdLst/>
              <a:ahLst/>
              <a:cxnLst>
                <a:cxn ang="0">
                  <a:pos x="410" y="231"/>
                </a:cxn>
                <a:cxn ang="0">
                  <a:pos x="380" y="281"/>
                </a:cxn>
                <a:cxn ang="0">
                  <a:pos x="230" y="291"/>
                </a:cxn>
                <a:cxn ang="0">
                  <a:pos x="80" y="281"/>
                </a:cxn>
                <a:cxn ang="0">
                  <a:pos x="50" y="231"/>
                </a:cxn>
                <a:cxn ang="0">
                  <a:pos x="50" y="177"/>
                </a:cxn>
                <a:cxn ang="0">
                  <a:pos x="0" y="177"/>
                </a:cxn>
                <a:cxn ang="0">
                  <a:pos x="15" y="148"/>
                </a:cxn>
                <a:cxn ang="0">
                  <a:pos x="50" y="148"/>
                </a:cxn>
                <a:cxn ang="0">
                  <a:pos x="50" y="133"/>
                </a:cxn>
                <a:cxn ang="0">
                  <a:pos x="0" y="133"/>
                </a:cxn>
                <a:cxn ang="0">
                  <a:pos x="15" y="105"/>
                </a:cxn>
                <a:cxn ang="0">
                  <a:pos x="50" y="105"/>
                </a:cxn>
                <a:cxn ang="0">
                  <a:pos x="50" y="60"/>
                </a:cxn>
                <a:cxn ang="0">
                  <a:pos x="81" y="9"/>
                </a:cxn>
                <a:cxn ang="0">
                  <a:pos x="229" y="0"/>
                </a:cxn>
                <a:cxn ang="0">
                  <a:pos x="379" y="10"/>
                </a:cxn>
                <a:cxn ang="0">
                  <a:pos x="410" y="60"/>
                </a:cxn>
                <a:cxn ang="0">
                  <a:pos x="410" y="88"/>
                </a:cxn>
                <a:cxn ang="0">
                  <a:pos x="254" y="88"/>
                </a:cxn>
                <a:cxn ang="0">
                  <a:pos x="254" y="62"/>
                </a:cxn>
                <a:cxn ang="0">
                  <a:pos x="248" y="51"/>
                </a:cxn>
                <a:cxn ang="0">
                  <a:pos x="230" y="47"/>
                </a:cxn>
                <a:cxn ang="0">
                  <a:pos x="212" y="50"/>
                </a:cxn>
                <a:cxn ang="0">
                  <a:pos x="207" y="62"/>
                </a:cxn>
                <a:cxn ang="0">
                  <a:pos x="207" y="105"/>
                </a:cxn>
                <a:cxn ang="0">
                  <a:pos x="350" y="105"/>
                </a:cxn>
                <a:cxn ang="0">
                  <a:pos x="335" y="133"/>
                </a:cxn>
                <a:cxn ang="0">
                  <a:pos x="207" y="133"/>
                </a:cxn>
                <a:cxn ang="0">
                  <a:pos x="207" y="148"/>
                </a:cxn>
                <a:cxn ang="0">
                  <a:pos x="326" y="148"/>
                </a:cxn>
                <a:cxn ang="0">
                  <a:pos x="311" y="177"/>
                </a:cxn>
                <a:cxn ang="0">
                  <a:pos x="207" y="177"/>
                </a:cxn>
                <a:cxn ang="0">
                  <a:pos x="207" y="229"/>
                </a:cxn>
                <a:cxn ang="0">
                  <a:pos x="212" y="240"/>
                </a:cxn>
                <a:cxn ang="0">
                  <a:pos x="230" y="243"/>
                </a:cxn>
                <a:cxn ang="0">
                  <a:pos x="248" y="240"/>
                </a:cxn>
                <a:cxn ang="0">
                  <a:pos x="254" y="229"/>
                </a:cxn>
                <a:cxn ang="0">
                  <a:pos x="254" y="194"/>
                </a:cxn>
                <a:cxn ang="0">
                  <a:pos x="410" y="194"/>
                </a:cxn>
                <a:cxn ang="0">
                  <a:pos x="410" y="231"/>
                </a:cxn>
              </a:cxnLst>
              <a:rect l="0" t="0" r="r" b="b"/>
              <a:pathLst>
                <a:path w="410" h="291">
                  <a:moveTo>
                    <a:pt x="410" y="231"/>
                  </a:moveTo>
                  <a:cubicBezTo>
                    <a:pt x="410" y="258"/>
                    <a:pt x="400" y="274"/>
                    <a:pt x="380" y="281"/>
                  </a:cubicBezTo>
                  <a:cubicBezTo>
                    <a:pt x="359" y="288"/>
                    <a:pt x="310" y="291"/>
                    <a:pt x="230" y="291"/>
                  </a:cubicBezTo>
                  <a:cubicBezTo>
                    <a:pt x="150" y="291"/>
                    <a:pt x="100" y="288"/>
                    <a:pt x="80" y="281"/>
                  </a:cubicBezTo>
                  <a:cubicBezTo>
                    <a:pt x="60" y="274"/>
                    <a:pt x="50" y="257"/>
                    <a:pt x="50" y="231"/>
                  </a:cubicBezTo>
                  <a:cubicBezTo>
                    <a:pt x="50" y="177"/>
                    <a:pt x="50" y="177"/>
                    <a:pt x="50" y="177"/>
                  </a:cubicBezTo>
                  <a:cubicBezTo>
                    <a:pt x="0" y="177"/>
                    <a:pt x="0" y="177"/>
                    <a:pt x="0" y="177"/>
                  </a:cubicBezTo>
                  <a:cubicBezTo>
                    <a:pt x="15" y="148"/>
                    <a:pt x="15" y="148"/>
                    <a:pt x="15" y="148"/>
                  </a:cubicBezTo>
                  <a:cubicBezTo>
                    <a:pt x="50" y="148"/>
                    <a:pt x="50" y="148"/>
                    <a:pt x="50" y="148"/>
                  </a:cubicBezTo>
                  <a:cubicBezTo>
                    <a:pt x="50" y="133"/>
                    <a:pt x="50" y="133"/>
                    <a:pt x="50" y="133"/>
                  </a:cubicBezTo>
                  <a:cubicBezTo>
                    <a:pt x="0" y="133"/>
                    <a:pt x="0" y="133"/>
                    <a:pt x="0" y="133"/>
                  </a:cubicBezTo>
                  <a:cubicBezTo>
                    <a:pt x="15" y="105"/>
                    <a:pt x="15" y="105"/>
                    <a:pt x="15" y="105"/>
                  </a:cubicBezTo>
                  <a:cubicBezTo>
                    <a:pt x="50" y="105"/>
                    <a:pt x="50" y="105"/>
                    <a:pt x="50" y="105"/>
                  </a:cubicBezTo>
                  <a:cubicBezTo>
                    <a:pt x="50" y="60"/>
                    <a:pt x="50" y="60"/>
                    <a:pt x="50" y="60"/>
                  </a:cubicBezTo>
                  <a:cubicBezTo>
                    <a:pt x="50" y="32"/>
                    <a:pt x="60" y="15"/>
                    <a:pt x="81" y="9"/>
                  </a:cubicBezTo>
                  <a:cubicBezTo>
                    <a:pt x="102" y="3"/>
                    <a:pt x="151" y="0"/>
                    <a:pt x="229" y="0"/>
                  </a:cubicBezTo>
                  <a:cubicBezTo>
                    <a:pt x="309" y="0"/>
                    <a:pt x="359" y="3"/>
                    <a:pt x="379" y="10"/>
                  </a:cubicBezTo>
                  <a:cubicBezTo>
                    <a:pt x="400" y="17"/>
                    <a:pt x="410" y="33"/>
                    <a:pt x="410" y="60"/>
                  </a:cubicBezTo>
                  <a:cubicBezTo>
                    <a:pt x="410" y="88"/>
                    <a:pt x="410" y="88"/>
                    <a:pt x="410" y="88"/>
                  </a:cubicBezTo>
                  <a:cubicBezTo>
                    <a:pt x="254" y="88"/>
                    <a:pt x="254" y="88"/>
                    <a:pt x="254" y="88"/>
                  </a:cubicBezTo>
                  <a:cubicBezTo>
                    <a:pt x="254" y="62"/>
                    <a:pt x="254" y="62"/>
                    <a:pt x="254" y="62"/>
                  </a:cubicBezTo>
                  <a:cubicBezTo>
                    <a:pt x="254" y="56"/>
                    <a:pt x="252" y="53"/>
                    <a:pt x="248" y="51"/>
                  </a:cubicBezTo>
                  <a:cubicBezTo>
                    <a:pt x="245" y="48"/>
                    <a:pt x="239" y="47"/>
                    <a:pt x="230" y="47"/>
                  </a:cubicBezTo>
                  <a:cubicBezTo>
                    <a:pt x="221" y="47"/>
                    <a:pt x="215" y="48"/>
                    <a:pt x="212" y="50"/>
                  </a:cubicBezTo>
                  <a:cubicBezTo>
                    <a:pt x="208" y="52"/>
                    <a:pt x="207" y="56"/>
                    <a:pt x="207" y="62"/>
                  </a:cubicBezTo>
                  <a:cubicBezTo>
                    <a:pt x="207" y="105"/>
                    <a:pt x="207" y="105"/>
                    <a:pt x="207" y="105"/>
                  </a:cubicBezTo>
                  <a:cubicBezTo>
                    <a:pt x="350" y="105"/>
                    <a:pt x="350" y="105"/>
                    <a:pt x="350" y="105"/>
                  </a:cubicBezTo>
                  <a:cubicBezTo>
                    <a:pt x="335" y="133"/>
                    <a:pt x="335" y="133"/>
                    <a:pt x="335" y="133"/>
                  </a:cubicBezTo>
                  <a:cubicBezTo>
                    <a:pt x="207" y="133"/>
                    <a:pt x="207" y="133"/>
                    <a:pt x="207" y="133"/>
                  </a:cubicBezTo>
                  <a:cubicBezTo>
                    <a:pt x="207" y="148"/>
                    <a:pt x="207" y="148"/>
                    <a:pt x="207" y="148"/>
                  </a:cubicBezTo>
                  <a:cubicBezTo>
                    <a:pt x="326" y="148"/>
                    <a:pt x="326" y="148"/>
                    <a:pt x="326" y="148"/>
                  </a:cubicBezTo>
                  <a:cubicBezTo>
                    <a:pt x="311" y="177"/>
                    <a:pt x="311" y="177"/>
                    <a:pt x="311" y="177"/>
                  </a:cubicBezTo>
                  <a:cubicBezTo>
                    <a:pt x="207" y="177"/>
                    <a:pt x="207" y="177"/>
                    <a:pt x="207" y="177"/>
                  </a:cubicBezTo>
                  <a:cubicBezTo>
                    <a:pt x="207" y="229"/>
                    <a:pt x="207" y="229"/>
                    <a:pt x="207" y="229"/>
                  </a:cubicBezTo>
                  <a:cubicBezTo>
                    <a:pt x="207" y="234"/>
                    <a:pt x="209" y="238"/>
                    <a:pt x="212" y="240"/>
                  </a:cubicBezTo>
                  <a:cubicBezTo>
                    <a:pt x="216" y="242"/>
                    <a:pt x="222" y="243"/>
                    <a:pt x="230" y="243"/>
                  </a:cubicBezTo>
                  <a:cubicBezTo>
                    <a:pt x="238" y="243"/>
                    <a:pt x="244" y="242"/>
                    <a:pt x="248" y="240"/>
                  </a:cubicBezTo>
                  <a:cubicBezTo>
                    <a:pt x="252" y="237"/>
                    <a:pt x="254" y="234"/>
                    <a:pt x="254" y="229"/>
                  </a:cubicBezTo>
                  <a:cubicBezTo>
                    <a:pt x="254" y="194"/>
                    <a:pt x="254" y="194"/>
                    <a:pt x="254"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grpSp>
      <p:grpSp>
        <p:nvGrpSpPr>
          <p:cNvPr id="128" name="Grupa 100"/>
          <p:cNvGrpSpPr/>
          <p:nvPr/>
        </p:nvGrpSpPr>
        <p:grpSpPr>
          <a:xfrm>
            <a:off x="6945507" y="3310972"/>
            <a:ext cx="328505" cy="382898"/>
            <a:chOff x="3919833" y="4331664"/>
            <a:chExt cx="502485" cy="455441"/>
          </a:xfrm>
          <a:solidFill>
            <a:schemeClr val="accent1"/>
          </a:solidFill>
          <a:effectLst>
            <a:outerShdw blurRad="50800" dist="38100" dir="2700000" algn="tl" rotWithShape="0">
              <a:prstClr val="black">
                <a:alpha val="40000"/>
              </a:prstClr>
            </a:outerShdw>
          </a:effectLst>
        </p:grpSpPr>
        <p:sp>
          <p:nvSpPr>
            <p:cNvPr id="129" name="Freeform 70"/>
            <p:cNvSpPr>
              <a:spLocks noEditPoints="1"/>
            </p:cNvSpPr>
            <p:nvPr/>
          </p:nvSpPr>
          <p:spPr bwMode="auto">
            <a:xfrm>
              <a:off x="3919833" y="4331664"/>
              <a:ext cx="502485" cy="241116"/>
            </a:xfrm>
            <a:custGeom>
              <a:avLst/>
              <a:gdLst/>
              <a:ahLst/>
              <a:cxnLst>
                <a:cxn ang="0">
                  <a:pos x="667" y="0"/>
                </a:cxn>
                <a:cxn ang="0">
                  <a:pos x="0" y="232"/>
                </a:cxn>
                <a:cxn ang="0">
                  <a:pos x="0" y="408"/>
                </a:cxn>
                <a:cxn ang="0">
                  <a:pos x="667" y="640"/>
                </a:cxn>
                <a:cxn ang="0">
                  <a:pos x="1334" y="408"/>
                </a:cxn>
                <a:cxn ang="0">
                  <a:pos x="1334" y="232"/>
                </a:cxn>
                <a:cxn ang="0">
                  <a:pos x="667" y="0"/>
                </a:cxn>
                <a:cxn ang="0">
                  <a:pos x="151" y="531"/>
                </a:cxn>
                <a:cxn ang="0">
                  <a:pos x="62" y="480"/>
                </a:cxn>
                <a:cxn ang="0">
                  <a:pos x="62" y="307"/>
                </a:cxn>
                <a:cxn ang="0">
                  <a:pos x="151" y="358"/>
                </a:cxn>
                <a:cxn ang="0">
                  <a:pos x="151" y="531"/>
                </a:cxn>
                <a:cxn ang="0">
                  <a:pos x="282" y="575"/>
                </a:cxn>
                <a:cxn ang="0">
                  <a:pos x="193" y="548"/>
                </a:cxn>
                <a:cxn ang="0">
                  <a:pos x="193" y="375"/>
                </a:cxn>
                <a:cxn ang="0">
                  <a:pos x="282" y="402"/>
                </a:cxn>
                <a:cxn ang="0">
                  <a:pos x="282" y="575"/>
                </a:cxn>
                <a:cxn ang="0">
                  <a:pos x="413" y="601"/>
                </a:cxn>
                <a:cxn ang="0">
                  <a:pos x="324" y="585"/>
                </a:cxn>
                <a:cxn ang="0">
                  <a:pos x="324" y="412"/>
                </a:cxn>
                <a:cxn ang="0">
                  <a:pos x="413" y="428"/>
                </a:cxn>
                <a:cxn ang="0">
                  <a:pos x="413" y="601"/>
                </a:cxn>
                <a:cxn ang="0">
                  <a:pos x="1217" y="515"/>
                </a:cxn>
                <a:cxn ang="0">
                  <a:pos x="1128" y="553"/>
                </a:cxn>
                <a:cxn ang="0">
                  <a:pos x="1128" y="380"/>
                </a:cxn>
                <a:cxn ang="0">
                  <a:pos x="1217" y="342"/>
                </a:cxn>
                <a:cxn ang="0">
                  <a:pos x="1217" y="515"/>
                </a:cxn>
                <a:cxn ang="0">
                  <a:pos x="1121" y="344"/>
                </a:cxn>
                <a:cxn ang="0">
                  <a:pos x="667" y="409"/>
                </a:cxn>
                <a:cxn ang="0">
                  <a:pos x="213" y="344"/>
                </a:cxn>
                <a:cxn ang="0">
                  <a:pos x="54" y="232"/>
                </a:cxn>
                <a:cxn ang="0">
                  <a:pos x="213" y="119"/>
                </a:cxn>
                <a:cxn ang="0">
                  <a:pos x="667" y="55"/>
                </a:cxn>
                <a:cxn ang="0">
                  <a:pos x="1121" y="119"/>
                </a:cxn>
                <a:cxn ang="0">
                  <a:pos x="1280" y="232"/>
                </a:cxn>
                <a:cxn ang="0">
                  <a:pos x="1121" y="344"/>
                </a:cxn>
              </a:cxnLst>
              <a:rect l="0" t="0" r="r" b="b"/>
              <a:pathLst>
                <a:path w="1334" h="640">
                  <a:moveTo>
                    <a:pt x="667" y="0"/>
                  </a:moveTo>
                  <a:cubicBezTo>
                    <a:pt x="298" y="0"/>
                    <a:pt x="0" y="104"/>
                    <a:pt x="0" y="232"/>
                  </a:cubicBezTo>
                  <a:cubicBezTo>
                    <a:pt x="0" y="408"/>
                    <a:pt x="0" y="408"/>
                    <a:pt x="0" y="408"/>
                  </a:cubicBezTo>
                  <a:cubicBezTo>
                    <a:pt x="0" y="537"/>
                    <a:pt x="298" y="640"/>
                    <a:pt x="667" y="640"/>
                  </a:cubicBezTo>
                  <a:cubicBezTo>
                    <a:pt x="1035" y="640"/>
                    <a:pt x="1334" y="537"/>
                    <a:pt x="1334" y="408"/>
                  </a:cubicBezTo>
                  <a:cubicBezTo>
                    <a:pt x="1334" y="232"/>
                    <a:pt x="1334" y="232"/>
                    <a:pt x="1334" y="232"/>
                  </a:cubicBezTo>
                  <a:cubicBezTo>
                    <a:pt x="1334" y="104"/>
                    <a:pt x="1035" y="0"/>
                    <a:pt x="667" y="0"/>
                  </a:cubicBezTo>
                  <a:close/>
                  <a:moveTo>
                    <a:pt x="151" y="531"/>
                  </a:moveTo>
                  <a:cubicBezTo>
                    <a:pt x="116" y="516"/>
                    <a:pt x="86" y="498"/>
                    <a:pt x="62" y="480"/>
                  </a:cubicBezTo>
                  <a:cubicBezTo>
                    <a:pt x="62" y="307"/>
                    <a:pt x="62" y="307"/>
                    <a:pt x="62" y="307"/>
                  </a:cubicBezTo>
                  <a:cubicBezTo>
                    <a:pt x="86" y="325"/>
                    <a:pt x="116" y="343"/>
                    <a:pt x="151" y="358"/>
                  </a:cubicBezTo>
                  <a:lnTo>
                    <a:pt x="151" y="531"/>
                  </a:lnTo>
                  <a:close/>
                  <a:moveTo>
                    <a:pt x="282" y="575"/>
                  </a:moveTo>
                  <a:cubicBezTo>
                    <a:pt x="250" y="567"/>
                    <a:pt x="221" y="558"/>
                    <a:pt x="193" y="548"/>
                  </a:cubicBezTo>
                  <a:cubicBezTo>
                    <a:pt x="193" y="375"/>
                    <a:pt x="193" y="375"/>
                    <a:pt x="193" y="375"/>
                  </a:cubicBezTo>
                  <a:cubicBezTo>
                    <a:pt x="221" y="385"/>
                    <a:pt x="250" y="394"/>
                    <a:pt x="282" y="402"/>
                  </a:cubicBezTo>
                  <a:lnTo>
                    <a:pt x="282" y="575"/>
                  </a:lnTo>
                  <a:close/>
                  <a:moveTo>
                    <a:pt x="413" y="601"/>
                  </a:moveTo>
                  <a:cubicBezTo>
                    <a:pt x="382" y="597"/>
                    <a:pt x="353" y="591"/>
                    <a:pt x="324" y="585"/>
                  </a:cubicBezTo>
                  <a:cubicBezTo>
                    <a:pt x="324" y="412"/>
                    <a:pt x="324" y="412"/>
                    <a:pt x="324" y="412"/>
                  </a:cubicBezTo>
                  <a:cubicBezTo>
                    <a:pt x="353" y="418"/>
                    <a:pt x="382" y="424"/>
                    <a:pt x="413" y="428"/>
                  </a:cubicBezTo>
                  <a:lnTo>
                    <a:pt x="413" y="601"/>
                  </a:lnTo>
                  <a:close/>
                  <a:moveTo>
                    <a:pt x="1217" y="515"/>
                  </a:moveTo>
                  <a:cubicBezTo>
                    <a:pt x="1191" y="529"/>
                    <a:pt x="1161" y="541"/>
                    <a:pt x="1128" y="553"/>
                  </a:cubicBezTo>
                  <a:cubicBezTo>
                    <a:pt x="1128" y="380"/>
                    <a:pt x="1128" y="380"/>
                    <a:pt x="1128" y="380"/>
                  </a:cubicBezTo>
                  <a:cubicBezTo>
                    <a:pt x="1161" y="368"/>
                    <a:pt x="1191" y="356"/>
                    <a:pt x="1217" y="342"/>
                  </a:cubicBezTo>
                  <a:lnTo>
                    <a:pt x="1217" y="515"/>
                  </a:lnTo>
                  <a:close/>
                  <a:moveTo>
                    <a:pt x="1121" y="344"/>
                  </a:moveTo>
                  <a:cubicBezTo>
                    <a:pt x="1000" y="386"/>
                    <a:pt x="839" y="409"/>
                    <a:pt x="667" y="409"/>
                  </a:cubicBezTo>
                  <a:cubicBezTo>
                    <a:pt x="495" y="409"/>
                    <a:pt x="333" y="386"/>
                    <a:pt x="213" y="344"/>
                  </a:cubicBezTo>
                  <a:cubicBezTo>
                    <a:pt x="103" y="306"/>
                    <a:pt x="54" y="261"/>
                    <a:pt x="54" y="232"/>
                  </a:cubicBezTo>
                  <a:cubicBezTo>
                    <a:pt x="54" y="203"/>
                    <a:pt x="103" y="158"/>
                    <a:pt x="213" y="119"/>
                  </a:cubicBezTo>
                  <a:cubicBezTo>
                    <a:pt x="333" y="78"/>
                    <a:pt x="495" y="55"/>
                    <a:pt x="667" y="55"/>
                  </a:cubicBezTo>
                  <a:cubicBezTo>
                    <a:pt x="839" y="55"/>
                    <a:pt x="1000" y="78"/>
                    <a:pt x="1121" y="119"/>
                  </a:cubicBezTo>
                  <a:cubicBezTo>
                    <a:pt x="1231" y="158"/>
                    <a:pt x="1280" y="203"/>
                    <a:pt x="1280" y="232"/>
                  </a:cubicBezTo>
                  <a:cubicBezTo>
                    <a:pt x="1280" y="261"/>
                    <a:pt x="1231" y="306"/>
                    <a:pt x="1121" y="3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130" name="Freeform 71"/>
            <p:cNvSpPr>
              <a:spLocks noEditPoints="1"/>
            </p:cNvSpPr>
            <p:nvPr/>
          </p:nvSpPr>
          <p:spPr bwMode="auto">
            <a:xfrm>
              <a:off x="3919833" y="4515850"/>
              <a:ext cx="502485" cy="16265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4"/>
                </a:cxn>
                <a:cxn ang="0">
                  <a:pos x="1128" y="171"/>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7"/>
                    <a:pt x="86" y="290"/>
                    <a:pt x="62" y="272"/>
                  </a:cubicBezTo>
                  <a:cubicBezTo>
                    <a:pt x="62" y="99"/>
                    <a:pt x="62" y="99"/>
                    <a:pt x="62" y="99"/>
                  </a:cubicBezTo>
                  <a:cubicBezTo>
                    <a:pt x="86" y="117"/>
                    <a:pt x="116" y="134"/>
                    <a:pt x="151" y="150"/>
                  </a:cubicBezTo>
                  <a:lnTo>
                    <a:pt x="151" y="323"/>
                  </a:lnTo>
                  <a:close/>
                  <a:moveTo>
                    <a:pt x="282" y="367"/>
                  </a:moveTo>
                  <a:cubicBezTo>
                    <a:pt x="250" y="359"/>
                    <a:pt x="221" y="350"/>
                    <a:pt x="193" y="340"/>
                  </a:cubicBezTo>
                  <a:cubicBezTo>
                    <a:pt x="193" y="167"/>
                    <a:pt x="193" y="167"/>
                    <a:pt x="193" y="167"/>
                  </a:cubicBezTo>
                  <a:cubicBezTo>
                    <a:pt x="221" y="177"/>
                    <a:pt x="250" y="186"/>
                    <a:pt x="282" y="194"/>
                  </a:cubicBezTo>
                  <a:lnTo>
                    <a:pt x="282" y="367"/>
                  </a:lnTo>
                  <a:close/>
                  <a:moveTo>
                    <a:pt x="413" y="393"/>
                  </a:moveTo>
                  <a:cubicBezTo>
                    <a:pt x="382" y="388"/>
                    <a:pt x="353" y="383"/>
                    <a:pt x="324" y="377"/>
                  </a:cubicBezTo>
                  <a:cubicBezTo>
                    <a:pt x="324" y="204"/>
                    <a:pt x="324" y="204"/>
                    <a:pt x="324" y="204"/>
                  </a:cubicBezTo>
                  <a:cubicBezTo>
                    <a:pt x="353" y="210"/>
                    <a:pt x="382" y="215"/>
                    <a:pt x="413" y="220"/>
                  </a:cubicBezTo>
                  <a:lnTo>
                    <a:pt x="413"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131" name="Freeform 72"/>
            <p:cNvSpPr>
              <a:spLocks noEditPoints="1"/>
            </p:cNvSpPr>
            <p:nvPr/>
          </p:nvSpPr>
          <p:spPr bwMode="auto">
            <a:xfrm>
              <a:off x="3919833" y="4624288"/>
              <a:ext cx="502485" cy="162817"/>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0"/>
                    <a:pt x="62" y="272"/>
                  </a:cubicBezTo>
                  <a:cubicBezTo>
                    <a:pt x="62" y="99"/>
                    <a:pt x="62" y="99"/>
                    <a:pt x="62" y="99"/>
                  </a:cubicBezTo>
                  <a:cubicBezTo>
                    <a:pt x="86" y="117"/>
                    <a:pt x="116" y="135"/>
                    <a:pt x="151" y="150"/>
                  </a:cubicBezTo>
                  <a:lnTo>
                    <a:pt x="151" y="323"/>
                  </a:lnTo>
                  <a:close/>
                  <a:moveTo>
                    <a:pt x="282" y="367"/>
                  </a:moveTo>
                  <a:cubicBezTo>
                    <a:pt x="250" y="359"/>
                    <a:pt x="221" y="350"/>
                    <a:pt x="193" y="340"/>
                  </a:cubicBezTo>
                  <a:cubicBezTo>
                    <a:pt x="193" y="167"/>
                    <a:pt x="193" y="167"/>
                    <a:pt x="193" y="167"/>
                  </a:cubicBezTo>
                  <a:cubicBezTo>
                    <a:pt x="221" y="177"/>
                    <a:pt x="250" y="186"/>
                    <a:pt x="282" y="194"/>
                  </a:cubicBezTo>
                  <a:lnTo>
                    <a:pt x="282" y="367"/>
                  </a:lnTo>
                  <a:close/>
                  <a:moveTo>
                    <a:pt x="413" y="393"/>
                  </a:moveTo>
                  <a:cubicBezTo>
                    <a:pt x="382" y="389"/>
                    <a:pt x="353" y="383"/>
                    <a:pt x="324" y="377"/>
                  </a:cubicBezTo>
                  <a:cubicBezTo>
                    <a:pt x="324" y="204"/>
                    <a:pt x="324" y="204"/>
                    <a:pt x="324" y="204"/>
                  </a:cubicBezTo>
                  <a:cubicBezTo>
                    <a:pt x="353" y="210"/>
                    <a:pt x="382" y="216"/>
                    <a:pt x="413" y="220"/>
                  </a:cubicBezTo>
                  <a:lnTo>
                    <a:pt x="413" y="393"/>
                  </a:lnTo>
                  <a:close/>
                  <a:moveTo>
                    <a:pt x="1217" y="307"/>
                  </a:moveTo>
                  <a:cubicBezTo>
                    <a:pt x="1191" y="320"/>
                    <a:pt x="1161" y="333"/>
                    <a:pt x="1128" y="345"/>
                  </a:cubicBezTo>
                  <a:cubicBezTo>
                    <a:pt x="1128" y="172"/>
                    <a:pt x="1128" y="172"/>
                    <a:pt x="1128" y="172"/>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132" name="Freeform 163"/>
            <p:cNvSpPr>
              <a:spLocks/>
            </p:cNvSpPr>
            <p:nvPr/>
          </p:nvSpPr>
          <p:spPr bwMode="auto">
            <a:xfrm>
              <a:off x="4093972" y="4364035"/>
              <a:ext cx="154366" cy="110033"/>
            </a:xfrm>
            <a:custGeom>
              <a:avLst/>
              <a:gdLst/>
              <a:ahLst/>
              <a:cxnLst>
                <a:cxn ang="0">
                  <a:pos x="410" y="231"/>
                </a:cxn>
                <a:cxn ang="0">
                  <a:pos x="379" y="282"/>
                </a:cxn>
                <a:cxn ang="0">
                  <a:pos x="230" y="292"/>
                </a:cxn>
                <a:cxn ang="0">
                  <a:pos x="80" y="281"/>
                </a:cxn>
                <a:cxn ang="0">
                  <a:pos x="50" y="231"/>
                </a:cxn>
                <a:cxn ang="0">
                  <a:pos x="50" y="177"/>
                </a:cxn>
                <a:cxn ang="0">
                  <a:pos x="0" y="177"/>
                </a:cxn>
                <a:cxn ang="0">
                  <a:pos x="15" y="149"/>
                </a:cxn>
                <a:cxn ang="0">
                  <a:pos x="50" y="149"/>
                </a:cxn>
                <a:cxn ang="0">
                  <a:pos x="50" y="134"/>
                </a:cxn>
                <a:cxn ang="0">
                  <a:pos x="0" y="134"/>
                </a:cxn>
                <a:cxn ang="0">
                  <a:pos x="15" y="105"/>
                </a:cxn>
                <a:cxn ang="0">
                  <a:pos x="50" y="105"/>
                </a:cxn>
                <a:cxn ang="0">
                  <a:pos x="50" y="61"/>
                </a:cxn>
                <a:cxn ang="0">
                  <a:pos x="81" y="10"/>
                </a:cxn>
                <a:cxn ang="0">
                  <a:pos x="229" y="0"/>
                </a:cxn>
                <a:cxn ang="0">
                  <a:pos x="379" y="11"/>
                </a:cxn>
                <a:cxn ang="0">
                  <a:pos x="410" y="61"/>
                </a:cxn>
                <a:cxn ang="0">
                  <a:pos x="410" y="88"/>
                </a:cxn>
                <a:cxn ang="0">
                  <a:pos x="253" y="88"/>
                </a:cxn>
                <a:cxn ang="0">
                  <a:pos x="253" y="63"/>
                </a:cxn>
                <a:cxn ang="0">
                  <a:pos x="248" y="51"/>
                </a:cxn>
                <a:cxn ang="0">
                  <a:pos x="230" y="48"/>
                </a:cxn>
                <a:cxn ang="0">
                  <a:pos x="212" y="51"/>
                </a:cxn>
                <a:cxn ang="0">
                  <a:pos x="207" y="63"/>
                </a:cxn>
                <a:cxn ang="0">
                  <a:pos x="207" y="105"/>
                </a:cxn>
                <a:cxn ang="0">
                  <a:pos x="350" y="105"/>
                </a:cxn>
                <a:cxn ang="0">
                  <a:pos x="335" y="134"/>
                </a:cxn>
                <a:cxn ang="0">
                  <a:pos x="207" y="134"/>
                </a:cxn>
                <a:cxn ang="0">
                  <a:pos x="207" y="149"/>
                </a:cxn>
                <a:cxn ang="0">
                  <a:pos x="326" y="149"/>
                </a:cxn>
                <a:cxn ang="0">
                  <a:pos x="310" y="177"/>
                </a:cxn>
                <a:cxn ang="0">
                  <a:pos x="207" y="177"/>
                </a:cxn>
                <a:cxn ang="0">
                  <a:pos x="207" y="230"/>
                </a:cxn>
                <a:cxn ang="0">
                  <a:pos x="212" y="241"/>
                </a:cxn>
                <a:cxn ang="0">
                  <a:pos x="230" y="244"/>
                </a:cxn>
                <a:cxn ang="0">
                  <a:pos x="247" y="240"/>
                </a:cxn>
                <a:cxn ang="0">
                  <a:pos x="253" y="230"/>
                </a:cxn>
                <a:cxn ang="0">
                  <a:pos x="253" y="194"/>
                </a:cxn>
                <a:cxn ang="0">
                  <a:pos x="410" y="194"/>
                </a:cxn>
                <a:cxn ang="0">
                  <a:pos x="410" y="231"/>
                </a:cxn>
              </a:cxnLst>
              <a:rect l="0" t="0" r="r" b="b"/>
              <a:pathLst>
                <a:path w="410" h="292">
                  <a:moveTo>
                    <a:pt x="410" y="231"/>
                  </a:moveTo>
                  <a:cubicBezTo>
                    <a:pt x="410" y="258"/>
                    <a:pt x="400" y="275"/>
                    <a:pt x="379" y="282"/>
                  </a:cubicBezTo>
                  <a:cubicBezTo>
                    <a:pt x="359" y="288"/>
                    <a:pt x="309" y="292"/>
                    <a:pt x="230" y="292"/>
                  </a:cubicBezTo>
                  <a:cubicBezTo>
                    <a:pt x="150" y="292"/>
                    <a:pt x="100" y="288"/>
                    <a:pt x="80" y="281"/>
                  </a:cubicBezTo>
                  <a:cubicBezTo>
                    <a:pt x="60" y="275"/>
                    <a:pt x="50" y="258"/>
                    <a:pt x="50" y="231"/>
                  </a:cubicBezTo>
                  <a:cubicBezTo>
                    <a:pt x="50" y="177"/>
                    <a:pt x="50" y="177"/>
                    <a:pt x="50" y="177"/>
                  </a:cubicBezTo>
                  <a:cubicBezTo>
                    <a:pt x="0" y="177"/>
                    <a:pt x="0" y="177"/>
                    <a:pt x="0" y="177"/>
                  </a:cubicBezTo>
                  <a:cubicBezTo>
                    <a:pt x="15" y="149"/>
                    <a:pt x="15" y="149"/>
                    <a:pt x="15" y="149"/>
                  </a:cubicBezTo>
                  <a:cubicBezTo>
                    <a:pt x="50" y="149"/>
                    <a:pt x="50" y="149"/>
                    <a:pt x="50" y="149"/>
                  </a:cubicBezTo>
                  <a:cubicBezTo>
                    <a:pt x="50" y="134"/>
                    <a:pt x="50" y="134"/>
                    <a:pt x="50" y="134"/>
                  </a:cubicBezTo>
                  <a:cubicBezTo>
                    <a:pt x="0" y="134"/>
                    <a:pt x="0" y="134"/>
                    <a:pt x="0" y="134"/>
                  </a:cubicBezTo>
                  <a:cubicBezTo>
                    <a:pt x="15" y="105"/>
                    <a:pt x="15" y="105"/>
                    <a:pt x="15" y="105"/>
                  </a:cubicBezTo>
                  <a:cubicBezTo>
                    <a:pt x="50" y="105"/>
                    <a:pt x="50" y="105"/>
                    <a:pt x="50" y="105"/>
                  </a:cubicBezTo>
                  <a:cubicBezTo>
                    <a:pt x="50" y="61"/>
                    <a:pt x="50" y="61"/>
                    <a:pt x="50" y="61"/>
                  </a:cubicBezTo>
                  <a:cubicBezTo>
                    <a:pt x="50" y="33"/>
                    <a:pt x="60" y="16"/>
                    <a:pt x="81" y="10"/>
                  </a:cubicBezTo>
                  <a:cubicBezTo>
                    <a:pt x="101" y="4"/>
                    <a:pt x="151" y="0"/>
                    <a:pt x="229" y="0"/>
                  </a:cubicBezTo>
                  <a:cubicBezTo>
                    <a:pt x="309" y="0"/>
                    <a:pt x="359" y="4"/>
                    <a:pt x="379" y="11"/>
                  </a:cubicBezTo>
                  <a:cubicBezTo>
                    <a:pt x="400" y="17"/>
                    <a:pt x="410" y="34"/>
                    <a:pt x="410" y="61"/>
                  </a:cubicBezTo>
                  <a:cubicBezTo>
                    <a:pt x="410" y="88"/>
                    <a:pt x="410" y="88"/>
                    <a:pt x="410" y="88"/>
                  </a:cubicBezTo>
                  <a:cubicBezTo>
                    <a:pt x="253" y="88"/>
                    <a:pt x="253" y="88"/>
                    <a:pt x="253" y="88"/>
                  </a:cubicBezTo>
                  <a:cubicBezTo>
                    <a:pt x="253" y="63"/>
                    <a:pt x="253" y="63"/>
                    <a:pt x="253" y="63"/>
                  </a:cubicBezTo>
                  <a:cubicBezTo>
                    <a:pt x="253" y="57"/>
                    <a:pt x="251" y="53"/>
                    <a:pt x="248" y="51"/>
                  </a:cubicBezTo>
                  <a:cubicBezTo>
                    <a:pt x="244" y="49"/>
                    <a:pt x="238" y="48"/>
                    <a:pt x="230" y="48"/>
                  </a:cubicBezTo>
                  <a:cubicBezTo>
                    <a:pt x="221" y="48"/>
                    <a:pt x="215" y="49"/>
                    <a:pt x="212" y="51"/>
                  </a:cubicBezTo>
                  <a:cubicBezTo>
                    <a:pt x="208" y="53"/>
                    <a:pt x="207" y="57"/>
                    <a:pt x="207" y="63"/>
                  </a:cubicBezTo>
                  <a:cubicBezTo>
                    <a:pt x="207" y="105"/>
                    <a:pt x="207" y="105"/>
                    <a:pt x="207" y="105"/>
                  </a:cubicBezTo>
                  <a:cubicBezTo>
                    <a:pt x="350" y="105"/>
                    <a:pt x="350" y="105"/>
                    <a:pt x="350" y="105"/>
                  </a:cubicBezTo>
                  <a:cubicBezTo>
                    <a:pt x="335" y="134"/>
                    <a:pt x="335" y="134"/>
                    <a:pt x="335" y="134"/>
                  </a:cubicBezTo>
                  <a:cubicBezTo>
                    <a:pt x="207" y="134"/>
                    <a:pt x="207" y="134"/>
                    <a:pt x="207" y="134"/>
                  </a:cubicBezTo>
                  <a:cubicBezTo>
                    <a:pt x="207" y="149"/>
                    <a:pt x="207" y="149"/>
                    <a:pt x="207" y="149"/>
                  </a:cubicBezTo>
                  <a:cubicBezTo>
                    <a:pt x="326" y="149"/>
                    <a:pt x="326" y="149"/>
                    <a:pt x="326" y="149"/>
                  </a:cubicBezTo>
                  <a:cubicBezTo>
                    <a:pt x="310" y="177"/>
                    <a:pt x="310" y="177"/>
                    <a:pt x="310" y="177"/>
                  </a:cubicBezTo>
                  <a:cubicBezTo>
                    <a:pt x="207" y="177"/>
                    <a:pt x="207" y="177"/>
                    <a:pt x="207" y="177"/>
                  </a:cubicBezTo>
                  <a:cubicBezTo>
                    <a:pt x="207" y="230"/>
                    <a:pt x="207" y="230"/>
                    <a:pt x="207" y="230"/>
                  </a:cubicBezTo>
                  <a:cubicBezTo>
                    <a:pt x="207" y="235"/>
                    <a:pt x="208" y="239"/>
                    <a:pt x="212" y="241"/>
                  </a:cubicBezTo>
                  <a:cubicBezTo>
                    <a:pt x="215" y="243"/>
                    <a:pt x="221" y="244"/>
                    <a:pt x="230" y="244"/>
                  </a:cubicBezTo>
                  <a:cubicBezTo>
                    <a:pt x="238" y="244"/>
                    <a:pt x="243" y="243"/>
                    <a:pt x="247" y="240"/>
                  </a:cubicBezTo>
                  <a:cubicBezTo>
                    <a:pt x="251" y="238"/>
                    <a:pt x="253" y="234"/>
                    <a:pt x="253" y="230"/>
                  </a:cubicBezTo>
                  <a:cubicBezTo>
                    <a:pt x="253" y="194"/>
                    <a:pt x="253" y="194"/>
                    <a:pt x="253"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grpSp>
      <p:sp>
        <p:nvSpPr>
          <p:cNvPr id="133" name="Pravokutnik 105"/>
          <p:cNvSpPr/>
          <p:nvPr/>
        </p:nvSpPr>
        <p:spPr>
          <a:xfrm>
            <a:off x="7931444" y="3234497"/>
            <a:ext cx="375424" cy="584775"/>
          </a:xfrm>
          <a:prstGeom prst="rect">
            <a:avLst/>
          </a:prstGeom>
          <a:noFill/>
        </p:spPr>
        <p:txBody>
          <a:bodyPr wrap="none">
            <a:spAutoFit/>
          </a:bodyPr>
          <a:lstStyle/>
          <a:p>
            <a:r>
              <a:rPr lang="hr-HR" sz="3200" b="1" dirty="0">
                <a:solidFill>
                  <a:schemeClr val="accent1"/>
                </a:solidFill>
                <a:effectLst>
                  <a:outerShdw blurRad="38100" dist="38100" dir="2700000" algn="tl">
                    <a:srgbClr val="000000">
                      <a:alpha val="43137"/>
                    </a:srgbClr>
                  </a:outerShdw>
                </a:effectLst>
                <a:ea typeface="ヒラギノ角ゴ Pro W3" pitchFamily="-64" charset="-128"/>
                <a:cs typeface="Arial" pitchFamily="34" charset="0"/>
              </a:rPr>
              <a:t>?</a:t>
            </a:r>
            <a:endParaRPr lang="hr-HR" sz="3200" dirty="0">
              <a:solidFill>
                <a:schemeClr val="accent1"/>
              </a:solidFill>
            </a:endParaRPr>
          </a:p>
        </p:txBody>
      </p:sp>
      <p:grpSp>
        <p:nvGrpSpPr>
          <p:cNvPr id="79" name="Group 213"/>
          <p:cNvGrpSpPr>
            <a:grpSpLocks noChangeAspect="1"/>
          </p:cNvGrpSpPr>
          <p:nvPr/>
        </p:nvGrpSpPr>
        <p:grpSpPr>
          <a:xfrm>
            <a:off x="5254080" y="1569193"/>
            <a:ext cx="247032" cy="831018"/>
            <a:chOff x="5454780" y="4374973"/>
            <a:chExt cx="440481" cy="1481781"/>
          </a:xfrm>
        </p:grpSpPr>
        <p:sp>
          <p:nvSpPr>
            <p:cNvPr id="83" name="Freeform 13"/>
            <p:cNvSpPr>
              <a:spLocks noEditPoints="1"/>
            </p:cNvSpPr>
            <p:nvPr/>
          </p:nvSpPr>
          <p:spPr bwMode="auto">
            <a:xfrm>
              <a:off x="5454780" y="4374973"/>
              <a:ext cx="440481" cy="1481223"/>
            </a:xfrm>
            <a:custGeom>
              <a:avLst/>
              <a:gdLst/>
              <a:ahLst/>
              <a:cxnLst>
                <a:cxn ang="0">
                  <a:pos x="1632" y="2719"/>
                </a:cxn>
                <a:cxn ang="0">
                  <a:pos x="1595" y="2563"/>
                </a:cxn>
                <a:cxn ang="0">
                  <a:pos x="1438" y="1451"/>
                </a:cxn>
                <a:cxn ang="0">
                  <a:pos x="1473" y="1199"/>
                </a:cxn>
                <a:cxn ang="0">
                  <a:pos x="1444" y="1065"/>
                </a:cxn>
                <a:cxn ang="0">
                  <a:pos x="1459" y="1070"/>
                </a:cxn>
                <a:cxn ang="0">
                  <a:pos x="1470" y="1069"/>
                </a:cxn>
                <a:cxn ang="0">
                  <a:pos x="1524" y="1068"/>
                </a:cxn>
                <a:cxn ang="0">
                  <a:pos x="1491" y="1043"/>
                </a:cxn>
                <a:cxn ang="0">
                  <a:pos x="1403" y="671"/>
                </a:cxn>
                <a:cxn ang="0">
                  <a:pos x="877" y="109"/>
                </a:cxn>
                <a:cxn ang="0">
                  <a:pos x="763" y="474"/>
                </a:cxn>
                <a:cxn ang="0">
                  <a:pos x="726" y="802"/>
                </a:cxn>
                <a:cxn ang="0">
                  <a:pos x="532" y="834"/>
                </a:cxn>
                <a:cxn ang="0">
                  <a:pos x="40" y="1811"/>
                </a:cxn>
                <a:cxn ang="0">
                  <a:pos x="185" y="2705"/>
                </a:cxn>
                <a:cxn ang="0">
                  <a:pos x="255" y="3720"/>
                </a:cxn>
                <a:cxn ang="0">
                  <a:pos x="691" y="4941"/>
                </a:cxn>
                <a:cxn ang="0">
                  <a:pos x="680" y="5217"/>
                </a:cxn>
                <a:cxn ang="0">
                  <a:pos x="621" y="5554"/>
                </a:cxn>
                <a:cxn ang="0">
                  <a:pos x="911" y="5089"/>
                </a:cxn>
                <a:cxn ang="0">
                  <a:pos x="1107" y="5293"/>
                </a:cxn>
                <a:cxn ang="0">
                  <a:pos x="1217" y="5573"/>
                </a:cxn>
                <a:cxn ang="0">
                  <a:pos x="1266" y="5072"/>
                </a:cxn>
                <a:cxn ang="0">
                  <a:pos x="1429" y="5119"/>
                </a:cxn>
                <a:cxn ang="0">
                  <a:pos x="1107" y="4771"/>
                </a:cxn>
                <a:cxn ang="0">
                  <a:pos x="1112" y="3984"/>
                </a:cxn>
                <a:cxn ang="0">
                  <a:pos x="1134" y="3839"/>
                </a:cxn>
                <a:cxn ang="0">
                  <a:pos x="1176" y="3622"/>
                </a:cxn>
                <a:cxn ang="0">
                  <a:pos x="1347" y="2495"/>
                </a:cxn>
                <a:cxn ang="0">
                  <a:pos x="1279" y="2013"/>
                </a:cxn>
                <a:cxn ang="0">
                  <a:pos x="1499" y="2732"/>
                </a:cxn>
                <a:cxn ang="0">
                  <a:pos x="1479" y="3022"/>
                </a:cxn>
                <a:cxn ang="0">
                  <a:pos x="1529" y="3079"/>
                </a:cxn>
                <a:cxn ang="0">
                  <a:pos x="1581" y="3059"/>
                </a:cxn>
                <a:cxn ang="0">
                  <a:pos x="1449" y="3224"/>
                </a:cxn>
                <a:cxn ang="0">
                  <a:pos x="1513" y="3234"/>
                </a:cxn>
                <a:cxn ang="0">
                  <a:pos x="1664" y="3039"/>
                </a:cxn>
                <a:cxn ang="0">
                  <a:pos x="324" y="2215"/>
                </a:cxn>
                <a:cxn ang="0">
                  <a:pos x="254" y="2192"/>
                </a:cxn>
                <a:cxn ang="0">
                  <a:pos x="334" y="1489"/>
                </a:cxn>
                <a:cxn ang="0">
                  <a:pos x="820" y="3910"/>
                </a:cxn>
                <a:cxn ang="0">
                  <a:pos x="698" y="3961"/>
                </a:cxn>
                <a:cxn ang="0">
                  <a:pos x="820" y="3000"/>
                </a:cxn>
              </a:cxnLst>
              <a:rect l="0" t="0" r="r" b="b"/>
              <a:pathLst>
                <a:path w="1670" h="5616">
                  <a:moveTo>
                    <a:pt x="1664" y="2987"/>
                  </a:moveTo>
                  <a:cubicBezTo>
                    <a:pt x="1659" y="2951"/>
                    <a:pt x="1625" y="2842"/>
                    <a:pt x="1625" y="2798"/>
                  </a:cubicBezTo>
                  <a:cubicBezTo>
                    <a:pt x="1625" y="2753"/>
                    <a:pt x="1635" y="2733"/>
                    <a:pt x="1632" y="2719"/>
                  </a:cubicBezTo>
                  <a:cubicBezTo>
                    <a:pt x="1632" y="2719"/>
                    <a:pt x="1659" y="2695"/>
                    <a:pt x="1651" y="2659"/>
                  </a:cubicBezTo>
                  <a:cubicBezTo>
                    <a:pt x="1642" y="2624"/>
                    <a:pt x="1627" y="2594"/>
                    <a:pt x="1612" y="2600"/>
                  </a:cubicBezTo>
                  <a:cubicBezTo>
                    <a:pt x="1598" y="2605"/>
                    <a:pt x="1598" y="2598"/>
                    <a:pt x="1595" y="2563"/>
                  </a:cubicBezTo>
                  <a:cubicBezTo>
                    <a:pt x="1593" y="2527"/>
                    <a:pt x="1563" y="2413"/>
                    <a:pt x="1552" y="2211"/>
                  </a:cubicBezTo>
                  <a:cubicBezTo>
                    <a:pt x="1540" y="2010"/>
                    <a:pt x="1486" y="2001"/>
                    <a:pt x="1461" y="1828"/>
                  </a:cubicBezTo>
                  <a:cubicBezTo>
                    <a:pt x="1435" y="1655"/>
                    <a:pt x="1430" y="1545"/>
                    <a:pt x="1438" y="1451"/>
                  </a:cubicBezTo>
                  <a:cubicBezTo>
                    <a:pt x="1447" y="1358"/>
                    <a:pt x="1472" y="1162"/>
                    <a:pt x="1401" y="1080"/>
                  </a:cubicBezTo>
                  <a:cubicBezTo>
                    <a:pt x="1401" y="1080"/>
                    <a:pt x="1388" y="1037"/>
                    <a:pt x="1406" y="1050"/>
                  </a:cubicBezTo>
                  <a:cubicBezTo>
                    <a:pt x="1425" y="1063"/>
                    <a:pt x="1480" y="1125"/>
                    <a:pt x="1473" y="1199"/>
                  </a:cubicBezTo>
                  <a:cubicBezTo>
                    <a:pt x="1473" y="1199"/>
                    <a:pt x="1491" y="1138"/>
                    <a:pt x="1426" y="1056"/>
                  </a:cubicBezTo>
                  <a:cubicBezTo>
                    <a:pt x="1426" y="1056"/>
                    <a:pt x="1477" y="1106"/>
                    <a:pt x="1479" y="1176"/>
                  </a:cubicBezTo>
                  <a:cubicBezTo>
                    <a:pt x="1479" y="1176"/>
                    <a:pt x="1484" y="1131"/>
                    <a:pt x="1444" y="1065"/>
                  </a:cubicBezTo>
                  <a:cubicBezTo>
                    <a:pt x="1444" y="1065"/>
                    <a:pt x="1520" y="1122"/>
                    <a:pt x="1570" y="1093"/>
                  </a:cubicBezTo>
                  <a:cubicBezTo>
                    <a:pt x="1559" y="1099"/>
                    <a:pt x="1521" y="1112"/>
                    <a:pt x="1461" y="1071"/>
                  </a:cubicBezTo>
                  <a:cubicBezTo>
                    <a:pt x="1460" y="1071"/>
                    <a:pt x="1459" y="1070"/>
                    <a:pt x="1459" y="1070"/>
                  </a:cubicBezTo>
                  <a:cubicBezTo>
                    <a:pt x="1460" y="1071"/>
                    <a:pt x="1461" y="1071"/>
                    <a:pt x="1461" y="1071"/>
                  </a:cubicBezTo>
                  <a:cubicBezTo>
                    <a:pt x="1471" y="1078"/>
                    <a:pt x="1515" y="1105"/>
                    <a:pt x="1546" y="1088"/>
                  </a:cubicBezTo>
                  <a:cubicBezTo>
                    <a:pt x="1536" y="1093"/>
                    <a:pt x="1512" y="1098"/>
                    <a:pt x="1470" y="1069"/>
                  </a:cubicBezTo>
                  <a:cubicBezTo>
                    <a:pt x="1470" y="1069"/>
                    <a:pt x="1501" y="1090"/>
                    <a:pt x="1530" y="1079"/>
                  </a:cubicBezTo>
                  <a:cubicBezTo>
                    <a:pt x="1519" y="1082"/>
                    <a:pt x="1497" y="1087"/>
                    <a:pt x="1475" y="1064"/>
                  </a:cubicBezTo>
                  <a:cubicBezTo>
                    <a:pt x="1475" y="1064"/>
                    <a:pt x="1499" y="1041"/>
                    <a:pt x="1524" y="1068"/>
                  </a:cubicBezTo>
                  <a:cubicBezTo>
                    <a:pt x="1524" y="1068"/>
                    <a:pt x="1515" y="1045"/>
                    <a:pt x="1481" y="1053"/>
                  </a:cubicBezTo>
                  <a:cubicBezTo>
                    <a:pt x="1481" y="1053"/>
                    <a:pt x="1514" y="1036"/>
                    <a:pt x="1531" y="1065"/>
                  </a:cubicBezTo>
                  <a:cubicBezTo>
                    <a:pt x="1531" y="1065"/>
                    <a:pt x="1523" y="1038"/>
                    <a:pt x="1491" y="1043"/>
                  </a:cubicBezTo>
                  <a:cubicBezTo>
                    <a:pt x="1491" y="1043"/>
                    <a:pt x="1501" y="1040"/>
                    <a:pt x="1484" y="1016"/>
                  </a:cubicBezTo>
                  <a:cubicBezTo>
                    <a:pt x="1467" y="992"/>
                    <a:pt x="1441" y="946"/>
                    <a:pt x="1441" y="895"/>
                  </a:cubicBezTo>
                  <a:cubicBezTo>
                    <a:pt x="1441" y="844"/>
                    <a:pt x="1383" y="804"/>
                    <a:pt x="1403" y="671"/>
                  </a:cubicBezTo>
                  <a:cubicBezTo>
                    <a:pt x="1422" y="538"/>
                    <a:pt x="1367" y="485"/>
                    <a:pt x="1361" y="346"/>
                  </a:cubicBezTo>
                  <a:cubicBezTo>
                    <a:pt x="1356" y="207"/>
                    <a:pt x="1221" y="0"/>
                    <a:pt x="1074" y="33"/>
                  </a:cubicBezTo>
                  <a:cubicBezTo>
                    <a:pt x="1057" y="37"/>
                    <a:pt x="967" y="16"/>
                    <a:pt x="877" y="109"/>
                  </a:cubicBezTo>
                  <a:cubicBezTo>
                    <a:pt x="788" y="201"/>
                    <a:pt x="791" y="286"/>
                    <a:pt x="791" y="286"/>
                  </a:cubicBezTo>
                  <a:cubicBezTo>
                    <a:pt x="791" y="286"/>
                    <a:pt x="799" y="331"/>
                    <a:pt x="776" y="371"/>
                  </a:cubicBezTo>
                  <a:cubicBezTo>
                    <a:pt x="754" y="410"/>
                    <a:pt x="764" y="446"/>
                    <a:pt x="763" y="474"/>
                  </a:cubicBezTo>
                  <a:cubicBezTo>
                    <a:pt x="762" y="501"/>
                    <a:pt x="677" y="620"/>
                    <a:pt x="708" y="797"/>
                  </a:cubicBezTo>
                  <a:cubicBezTo>
                    <a:pt x="702" y="760"/>
                    <a:pt x="686" y="620"/>
                    <a:pt x="762" y="510"/>
                  </a:cubicBezTo>
                  <a:cubicBezTo>
                    <a:pt x="762" y="510"/>
                    <a:pt x="695" y="651"/>
                    <a:pt x="726" y="802"/>
                  </a:cubicBezTo>
                  <a:cubicBezTo>
                    <a:pt x="726" y="802"/>
                    <a:pt x="685" y="829"/>
                    <a:pt x="604" y="844"/>
                  </a:cubicBezTo>
                  <a:cubicBezTo>
                    <a:pt x="604" y="844"/>
                    <a:pt x="593" y="831"/>
                    <a:pt x="583" y="839"/>
                  </a:cubicBezTo>
                  <a:cubicBezTo>
                    <a:pt x="573" y="846"/>
                    <a:pt x="565" y="837"/>
                    <a:pt x="532" y="834"/>
                  </a:cubicBezTo>
                  <a:cubicBezTo>
                    <a:pt x="499" y="831"/>
                    <a:pt x="360" y="793"/>
                    <a:pt x="297" y="935"/>
                  </a:cubicBezTo>
                  <a:cubicBezTo>
                    <a:pt x="233" y="1077"/>
                    <a:pt x="168" y="1406"/>
                    <a:pt x="99" y="1562"/>
                  </a:cubicBezTo>
                  <a:cubicBezTo>
                    <a:pt x="31" y="1718"/>
                    <a:pt x="80" y="1723"/>
                    <a:pt x="40" y="1811"/>
                  </a:cubicBezTo>
                  <a:cubicBezTo>
                    <a:pt x="0" y="1899"/>
                    <a:pt x="122" y="2330"/>
                    <a:pt x="136" y="2432"/>
                  </a:cubicBezTo>
                  <a:cubicBezTo>
                    <a:pt x="139" y="2449"/>
                    <a:pt x="153" y="2560"/>
                    <a:pt x="153" y="2586"/>
                  </a:cubicBezTo>
                  <a:cubicBezTo>
                    <a:pt x="153" y="2611"/>
                    <a:pt x="148" y="2651"/>
                    <a:pt x="185" y="2705"/>
                  </a:cubicBezTo>
                  <a:cubicBezTo>
                    <a:pt x="221" y="2759"/>
                    <a:pt x="241" y="2820"/>
                    <a:pt x="253" y="2832"/>
                  </a:cubicBezTo>
                  <a:cubicBezTo>
                    <a:pt x="264" y="2845"/>
                    <a:pt x="248" y="2851"/>
                    <a:pt x="247" y="2873"/>
                  </a:cubicBezTo>
                  <a:cubicBezTo>
                    <a:pt x="246" y="2896"/>
                    <a:pt x="204" y="3442"/>
                    <a:pt x="255" y="3720"/>
                  </a:cubicBezTo>
                  <a:cubicBezTo>
                    <a:pt x="306" y="3998"/>
                    <a:pt x="284" y="3935"/>
                    <a:pt x="360" y="4046"/>
                  </a:cubicBezTo>
                  <a:cubicBezTo>
                    <a:pt x="437" y="4157"/>
                    <a:pt x="570" y="4521"/>
                    <a:pt x="718" y="4731"/>
                  </a:cubicBezTo>
                  <a:cubicBezTo>
                    <a:pt x="718" y="4731"/>
                    <a:pt x="704" y="4888"/>
                    <a:pt x="691" y="4941"/>
                  </a:cubicBezTo>
                  <a:cubicBezTo>
                    <a:pt x="678" y="4994"/>
                    <a:pt x="680" y="5009"/>
                    <a:pt x="680" y="5009"/>
                  </a:cubicBezTo>
                  <a:cubicBezTo>
                    <a:pt x="680" y="5009"/>
                    <a:pt x="687" y="5032"/>
                    <a:pt x="708" y="5040"/>
                  </a:cubicBezTo>
                  <a:cubicBezTo>
                    <a:pt x="708" y="5040"/>
                    <a:pt x="706" y="5142"/>
                    <a:pt x="680" y="5217"/>
                  </a:cubicBezTo>
                  <a:cubicBezTo>
                    <a:pt x="653" y="5293"/>
                    <a:pt x="619" y="5382"/>
                    <a:pt x="608" y="5403"/>
                  </a:cubicBezTo>
                  <a:cubicBezTo>
                    <a:pt x="597" y="5423"/>
                    <a:pt x="591" y="5450"/>
                    <a:pt x="608" y="5499"/>
                  </a:cubicBezTo>
                  <a:cubicBezTo>
                    <a:pt x="608" y="5499"/>
                    <a:pt x="599" y="5527"/>
                    <a:pt x="621" y="5554"/>
                  </a:cubicBezTo>
                  <a:cubicBezTo>
                    <a:pt x="644" y="5580"/>
                    <a:pt x="829" y="5597"/>
                    <a:pt x="884" y="5469"/>
                  </a:cubicBezTo>
                  <a:cubicBezTo>
                    <a:pt x="884" y="5469"/>
                    <a:pt x="880" y="5337"/>
                    <a:pt x="884" y="5210"/>
                  </a:cubicBezTo>
                  <a:cubicBezTo>
                    <a:pt x="882" y="5200"/>
                    <a:pt x="920" y="5121"/>
                    <a:pt x="911" y="5089"/>
                  </a:cubicBezTo>
                  <a:cubicBezTo>
                    <a:pt x="937" y="5077"/>
                    <a:pt x="937" y="5077"/>
                    <a:pt x="937" y="5077"/>
                  </a:cubicBezTo>
                  <a:cubicBezTo>
                    <a:pt x="937" y="5077"/>
                    <a:pt x="939" y="5098"/>
                    <a:pt x="973" y="5091"/>
                  </a:cubicBezTo>
                  <a:cubicBezTo>
                    <a:pt x="973" y="5091"/>
                    <a:pt x="996" y="5170"/>
                    <a:pt x="1107" y="5293"/>
                  </a:cubicBezTo>
                  <a:cubicBezTo>
                    <a:pt x="1132" y="5321"/>
                    <a:pt x="1179" y="5363"/>
                    <a:pt x="1181" y="5420"/>
                  </a:cubicBezTo>
                  <a:cubicBezTo>
                    <a:pt x="1183" y="5476"/>
                    <a:pt x="1198" y="5501"/>
                    <a:pt x="1198" y="5501"/>
                  </a:cubicBezTo>
                  <a:cubicBezTo>
                    <a:pt x="1198" y="5501"/>
                    <a:pt x="1187" y="5546"/>
                    <a:pt x="1217" y="5573"/>
                  </a:cubicBezTo>
                  <a:cubicBezTo>
                    <a:pt x="1247" y="5599"/>
                    <a:pt x="1275" y="5616"/>
                    <a:pt x="1334" y="5533"/>
                  </a:cubicBezTo>
                  <a:cubicBezTo>
                    <a:pt x="1393" y="5450"/>
                    <a:pt x="1434" y="5355"/>
                    <a:pt x="1395" y="5312"/>
                  </a:cubicBezTo>
                  <a:cubicBezTo>
                    <a:pt x="1355" y="5268"/>
                    <a:pt x="1274" y="5233"/>
                    <a:pt x="1266" y="5072"/>
                  </a:cubicBezTo>
                  <a:cubicBezTo>
                    <a:pt x="1410" y="5163"/>
                    <a:pt x="1410" y="5163"/>
                    <a:pt x="1410" y="5163"/>
                  </a:cubicBezTo>
                  <a:cubicBezTo>
                    <a:pt x="1429" y="5153"/>
                    <a:pt x="1429" y="5153"/>
                    <a:pt x="1429" y="5153"/>
                  </a:cubicBezTo>
                  <a:cubicBezTo>
                    <a:pt x="1429" y="5119"/>
                    <a:pt x="1429" y="5119"/>
                    <a:pt x="1429" y="5119"/>
                  </a:cubicBezTo>
                  <a:cubicBezTo>
                    <a:pt x="1429" y="5119"/>
                    <a:pt x="1342" y="5047"/>
                    <a:pt x="1268" y="4919"/>
                  </a:cubicBezTo>
                  <a:cubicBezTo>
                    <a:pt x="1200" y="4820"/>
                    <a:pt x="1137" y="4847"/>
                    <a:pt x="1137" y="4847"/>
                  </a:cubicBezTo>
                  <a:cubicBezTo>
                    <a:pt x="1137" y="4847"/>
                    <a:pt x="1139" y="4800"/>
                    <a:pt x="1107" y="4771"/>
                  </a:cubicBezTo>
                  <a:cubicBezTo>
                    <a:pt x="1075" y="4743"/>
                    <a:pt x="1035" y="4728"/>
                    <a:pt x="1035" y="4707"/>
                  </a:cubicBezTo>
                  <a:cubicBezTo>
                    <a:pt x="1035" y="4686"/>
                    <a:pt x="1061" y="4472"/>
                    <a:pt x="1081" y="4367"/>
                  </a:cubicBezTo>
                  <a:cubicBezTo>
                    <a:pt x="1101" y="4262"/>
                    <a:pt x="1143" y="4123"/>
                    <a:pt x="1112" y="3984"/>
                  </a:cubicBezTo>
                  <a:cubicBezTo>
                    <a:pt x="1112" y="3984"/>
                    <a:pt x="1108" y="3959"/>
                    <a:pt x="1119" y="3944"/>
                  </a:cubicBezTo>
                  <a:cubicBezTo>
                    <a:pt x="1129" y="3929"/>
                    <a:pt x="1136" y="3923"/>
                    <a:pt x="1127" y="3916"/>
                  </a:cubicBezTo>
                  <a:cubicBezTo>
                    <a:pt x="1118" y="3908"/>
                    <a:pt x="1125" y="3853"/>
                    <a:pt x="1134" y="3839"/>
                  </a:cubicBezTo>
                  <a:cubicBezTo>
                    <a:pt x="1142" y="3825"/>
                    <a:pt x="1155" y="3807"/>
                    <a:pt x="1144" y="3801"/>
                  </a:cubicBezTo>
                  <a:cubicBezTo>
                    <a:pt x="1133" y="3796"/>
                    <a:pt x="1163" y="3781"/>
                    <a:pt x="1151" y="3770"/>
                  </a:cubicBezTo>
                  <a:cubicBezTo>
                    <a:pt x="1138" y="3759"/>
                    <a:pt x="1156" y="3687"/>
                    <a:pt x="1176" y="3622"/>
                  </a:cubicBezTo>
                  <a:cubicBezTo>
                    <a:pt x="1196" y="3557"/>
                    <a:pt x="1293" y="3215"/>
                    <a:pt x="1322" y="3105"/>
                  </a:cubicBezTo>
                  <a:cubicBezTo>
                    <a:pt x="1350" y="2994"/>
                    <a:pt x="1401" y="2829"/>
                    <a:pt x="1384" y="2705"/>
                  </a:cubicBezTo>
                  <a:cubicBezTo>
                    <a:pt x="1367" y="2580"/>
                    <a:pt x="1347" y="2495"/>
                    <a:pt x="1347" y="2495"/>
                  </a:cubicBezTo>
                  <a:cubicBezTo>
                    <a:pt x="1347" y="2495"/>
                    <a:pt x="1253" y="2262"/>
                    <a:pt x="1230" y="2092"/>
                  </a:cubicBezTo>
                  <a:cubicBezTo>
                    <a:pt x="1207" y="1922"/>
                    <a:pt x="1196" y="1748"/>
                    <a:pt x="1223" y="1635"/>
                  </a:cubicBezTo>
                  <a:cubicBezTo>
                    <a:pt x="1223" y="1635"/>
                    <a:pt x="1272" y="1963"/>
                    <a:pt x="1279" y="2013"/>
                  </a:cubicBezTo>
                  <a:cubicBezTo>
                    <a:pt x="1287" y="2062"/>
                    <a:pt x="1322" y="2262"/>
                    <a:pt x="1387" y="2410"/>
                  </a:cubicBezTo>
                  <a:cubicBezTo>
                    <a:pt x="1452" y="2557"/>
                    <a:pt x="1474" y="2644"/>
                    <a:pt x="1474" y="2644"/>
                  </a:cubicBezTo>
                  <a:cubicBezTo>
                    <a:pt x="1474" y="2644"/>
                    <a:pt x="1454" y="2696"/>
                    <a:pt x="1499" y="2732"/>
                  </a:cubicBezTo>
                  <a:cubicBezTo>
                    <a:pt x="1499" y="2732"/>
                    <a:pt x="1516" y="2757"/>
                    <a:pt x="1499" y="2795"/>
                  </a:cubicBezTo>
                  <a:cubicBezTo>
                    <a:pt x="1482" y="2834"/>
                    <a:pt x="1461" y="2829"/>
                    <a:pt x="1471" y="2924"/>
                  </a:cubicBezTo>
                  <a:cubicBezTo>
                    <a:pt x="1476" y="2953"/>
                    <a:pt x="1485" y="2987"/>
                    <a:pt x="1479" y="3022"/>
                  </a:cubicBezTo>
                  <a:cubicBezTo>
                    <a:pt x="1474" y="3058"/>
                    <a:pt x="1454" y="3126"/>
                    <a:pt x="1474" y="3140"/>
                  </a:cubicBezTo>
                  <a:cubicBezTo>
                    <a:pt x="1474" y="3140"/>
                    <a:pt x="1486" y="3178"/>
                    <a:pt x="1507" y="3141"/>
                  </a:cubicBezTo>
                  <a:cubicBezTo>
                    <a:pt x="1507" y="3141"/>
                    <a:pt x="1520" y="3154"/>
                    <a:pt x="1529" y="3079"/>
                  </a:cubicBezTo>
                  <a:cubicBezTo>
                    <a:pt x="1537" y="3004"/>
                    <a:pt x="1544" y="2993"/>
                    <a:pt x="1544" y="2993"/>
                  </a:cubicBezTo>
                  <a:cubicBezTo>
                    <a:pt x="1544" y="2993"/>
                    <a:pt x="1559" y="3005"/>
                    <a:pt x="1564" y="3005"/>
                  </a:cubicBezTo>
                  <a:cubicBezTo>
                    <a:pt x="1570" y="3005"/>
                    <a:pt x="1577" y="3056"/>
                    <a:pt x="1581" y="3059"/>
                  </a:cubicBezTo>
                  <a:cubicBezTo>
                    <a:pt x="1581" y="3059"/>
                    <a:pt x="1561" y="3103"/>
                    <a:pt x="1567" y="3114"/>
                  </a:cubicBezTo>
                  <a:cubicBezTo>
                    <a:pt x="1567" y="3114"/>
                    <a:pt x="1511" y="3170"/>
                    <a:pt x="1505" y="3180"/>
                  </a:cubicBezTo>
                  <a:cubicBezTo>
                    <a:pt x="1505" y="3180"/>
                    <a:pt x="1446" y="3179"/>
                    <a:pt x="1449" y="3224"/>
                  </a:cubicBezTo>
                  <a:cubicBezTo>
                    <a:pt x="1449" y="3224"/>
                    <a:pt x="1436" y="3239"/>
                    <a:pt x="1453" y="3240"/>
                  </a:cubicBezTo>
                  <a:cubicBezTo>
                    <a:pt x="1470" y="3241"/>
                    <a:pt x="1478" y="3240"/>
                    <a:pt x="1478" y="3240"/>
                  </a:cubicBezTo>
                  <a:cubicBezTo>
                    <a:pt x="1478" y="3240"/>
                    <a:pt x="1481" y="3249"/>
                    <a:pt x="1513" y="3234"/>
                  </a:cubicBezTo>
                  <a:cubicBezTo>
                    <a:pt x="1546" y="3219"/>
                    <a:pt x="1589" y="3190"/>
                    <a:pt x="1612" y="3177"/>
                  </a:cubicBezTo>
                  <a:cubicBezTo>
                    <a:pt x="1634" y="3163"/>
                    <a:pt x="1634" y="3153"/>
                    <a:pt x="1639" y="3135"/>
                  </a:cubicBezTo>
                  <a:cubicBezTo>
                    <a:pt x="1644" y="3117"/>
                    <a:pt x="1661" y="3049"/>
                    <a:pt x="1664" y="3039"/>
                  </a:cubicBezTo>
                  <a:cubicBezTo>
                    <a:pt x="1668" y="3029"/>
                    <a:pt x="1670" y="3023"/>
                    <a:pt x="1664" y="2987"/>
                  </a:cubicBezTo>
                  <a:close/>
                  <a:moveTo>
                    <a:pt x="334" y="1756"/>
                  </a:moveTo>
                  <a:cubicBezTo>
                    <a:pt x="324" y="1829"/>
                    <a:pt x="311" y="2075"/>
                    <a:pt x="324" y="2215"/>
                  </a:cubicBezTo>
                  <a:cubicBezTo>
                    <a:pt x="338" y="2355"/>
                    <a:pt x="313" y="2495"/>
                    <a:pt x="313" y="2495"/>
                  </a:cubicBezTo>
                  <a:cubicBezTo>
                    <a:pt x="313" y="2495"/>
                    <a:pt x="304" y="2466"/>
                    <a:pt x="302" y="2448"/>
                  </a:cubicBezTo>
                  <a:cubicBezTo>
                    <a:pt x="300" y="2429"/>
                    <a:pt x="249" y="2253"/>
                    <a:pt x="254" y="2192"/>
                  </a:cubicBezTo>
                  <a:cubicBezTo>
                    <a:pt x="260" y="2132"/>
                    <a:pt x="236" y="1922"/>
                    <a:pt x="237" y="1892"/>
                  </a:cubicBezTo>
                  <a:cubicBezTo>
                    <a:pt x="239" y="1861"/>
                    <a:pt x="234" y="1839"/>
                    <a:pt x="266" y="1757"/>
                  </a:cubicBezTo>
                  <a:cubicBezTo>
                    <a:pt x="298" y="1676"/>
                    <a:pt x="334" y="1489"/>
                    <a:pt x="334" y="1489"/>
                  </a:cubicBezTo>
                  <a:cubicBezTo>
                    <a:pt x="311" y="1659"/>
                    <a:pt x="343" y="1682"/>
                    <a:pt x="334" y="1756"/>
                  </a:cubicBezTo>
                  <a:close/>
                  <a:moveTo>
                    <a:pt x="800" y="3828"/>
                  </a:moveTo>
                  <a:cubicBezTo>
                    <a:pt x="794" y="3850"/>
                    <a:pt x="817" y="3893"/>
                    <a:pt x="820" y="3910"/>
                  </a:cubicBezTo>
                  <a:cubicBezTo>
                    <a:pt x="823" y="3927"/>
                    <a:pt x="831" y="3975"/>
                    <a:pt x="820" y="3984"/>
                  </a:cubicBezTo>
                  <a:cubicBezTo>
                    <a:pt x="808" y="3992"/>
                    <a:pt x="786" y="4108"/>
                    <a:pt x="786" y="4108"/>
                  </a:cubicBezTo>
                  <a:cubicBezTo>
                    <a:pt x="786" y="4108"/>
                    <a:pt x="729" y="4023"/>
                    <a:pt x="698" y="3961"/>
                  </a:cubicBezTo>
                  <a:cubicBezTo>
                    <a:pt x="667" y="3899"/>
                    <a:pt x="678" y="3882"/>
                    <a:pt x="667" y="3748"/>
                  </a:cubicBezTo>
                  <a:cubicBezTo>
                    <a:pt x="655" y="3615"/>
                    <a:pt x="712" y="3232"/>
                    <a:pt x="757" y="3141"/>
                  </a:cubicBezTo>
                  <a:cubicBezTo>
                    <a:pt x="803" y="3051"/>
                    <a:pt x="820" y="3000"/>
                    <a:pt x="820" y="3000"/>
                  </a:cubicBezTo>
                  <a:cubicBezTo>
                    <a:pt x="854" y="3156"/>
                    <a:pt x="814" y="3694"/>
                    <a:pt x="800" y="3720"/>
                  </a:cubicBezTo>
                  <a:cubicBezTo>
                    <a:pt x="786" y="3745"/>
                    <a:pt x="806" y="3805"/>
                    <a:pt x="800" y="382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4"/>
            <p:cNvSpPr>
              <a:spLocks/>
            </p:cNvSpPr>
            <p:nvPr/>
          </p:nvSpPr>
          <p:spPr bwMode="auto">
            <a:xfrm>
              <a:off x="5862770" y="4661146"/>
              <a:ext cx="1117" cy="558"/>
            </a:xfrm>
            <a:custGeom>
              <a:avLst/>
              <a:gdLst/>
              <a:ahLst/>
              <a:cxnLst>
                <a:cxn ang="0">
                  <a:pos x="0" y="2"/>
                </a:cxn>
                <a:cxn ang="0">
                  <a:pos x="4" y="0"/>
                </a:cxn>
                <a:cxn ang="0">
                  <a:pos x="0" y="2"/>
                </a:cxn>
              </a:cxnLst>
              <a:rect l="0" t="0" r="r" b="b"/>
              <a:pathLst>
                <a:path w="4" h="2">
                  <a:moveTo>
                    <a:pt x="0" y="2"/>
                  </a:moveTo>
                  <a:cubicBezTo>
                    <a:pt x="3" y="1"/>
                    <a:pt x="4" y="0"/>
                    <a:pt x="4" y="0"/>
                  </a:cubicBezTo>
                  <a:cubicBezTo>
                    <a:pt x="3" y="1"/>
                    <a:pt x="2" y="2"/>
                    <a:pt x="0" y="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5"/>
            <p:cNvSpPr>
              <a:spLocks/>
            </p:cNvSpPr>
            <p:nvPr/>
          </p:nvSpPr>
          <p:spPr bwMode="auto">
            <a:xfrm>
              <a:off x="5858862" y="4658802"/>
              <a:ext cx="782" cy="447"/>
            </a:xfrm>
            <a:custGeom>
              <a:avLst/>
              <a:gdLst/>
              <a:ahLst/>
              <a:cxnLst>
                <a:cxn ang="0">
                  <a:pos x="0" y="2"/>
                </a:cxn>
                <a:cxn ang="0">
                  <a:pos x="3" y="0"/>
                </a:cxn>
                <a:cxn ang="0">
                  <a:pos x="0" y="2"/>
                </a:cxn>
              </a:cxnLst>
              <a:rect l="0" t="0" r="r" b="b"/>
              <a:pathLst>
                <a:path w="3" h="2">
                  <a:moveTo>
                    <a:pt x="0" y="2"/>
                  </a:moveTo>
                  <a:cubicBezTo>
                    <a:pt x="2" y="1"/>
                    <a:pt x="3" y="0"/>
                    <a:pt x="3" y="0"/>
                  </a:cubicBezTo>
                  <a:cubicBezTo>
                    <a:pt x="2" y="1"/>
                    <a:pt x="1" y="1"/>
                    <a:pt x="0" y="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16"/>
            <p:cNvSpPr>
              <a:spLocks/>
            </p:cNvSpPr>
            <p:nvPr/>
          </p:nvSpPr>
          <p:spPr bwMode="auto">
            <a:xfrm>
              <a:off x="5641468" y="4585221"/>
              <a:ext cx="335" cy="2345"/>
            </a:xfrm>
            <a:custGeom>
              <a:avLst/>
              <a:gdLst/>
              <a:ahLst/>
              <a:cxnLst>
                <a:cxn ang="0">
                  <a:pos x="0" y="0"/>
                </a:cxn>
                <a:cxn ang="0">
                  <a:pos x="1" y="9"/>
                </a:cxn>
                <a:cxn ang="0">
                  <a:pos x="0" y="0"/>
                </a:cxn>
              </a:cxnLst>
              <a:rect l="0" t="0" r="r" b="b"/>
              <a:pathLst>
                <a:path w="1" h="9">
                  <a:moveTo>
                    <a:pt x="0" y="0"/>
                  </a:moveTo>
                  <a:cubicBezTo>
                    <a:pt x="1" y="6"/>
                    <a:pt x="1" y="9"/>
                    <a:pt x="1" y="9"/>
                  </a:cubicBezTo>
                  <a:cubicBezTo>
                    <a:pt x="1" y="6"/>
                    <a:pt x="0" y="3"/>
                    <a:pt x="0"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17"/>
            <p:cNvSpPr>
              <a:spLocks/>
            </p:cNvSpPr>
            <p:nvPr/>
          </p:nvSpPr>
          <p:spPr bwMode="auto">
            <a:xfrm>
              <a:off x="5839546" y="4657238"/>
              <a:ext cx="558" cy="223"/>
            </a:xfrm>
            <a:custGeom>
              <a:avLst/>
              <a:gdLst/>
              <a:ahLst/>
              <a:cxnLst>
                <a:cxn ang="0">
                  <a:pos x="2" y="1"/>
                </a:cxn>
                <a:cxn ang="0">
                  <a:pos x="0" y="0"/>
                </a:cxn>
                <a:cxn ang="0">
                  <a:pos x="2" y="1"/>
                </a:cxn>
              </a:cxnLst>
              <a:rect l="0" t="0" r="r" b="b"/>
              <a:pathLst>
                <a:path w="2" h="1">
                  <a:moveTo>
                    <a:pt x="2" y="1"/>
                  </a:moveTo>
                  <a:cubicBezTo>
                    <a:pt x="2" y="1"/>
                    <a:pt x="1" y="1"/>
                    <a:pt x="0" y="0"/>
                  </a:cubicBezTo>
                  <a:cubicBezTo>
                    <a:pt x="0" y="0"/>
                    <a:pt x="1" y="1"/>
                    <a:pt x="2" y="1"/>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18"/>
            <p:cNvSpPr>
              <a:spLocks/>
            </p:cNvSpPr>
            <p:nvPr/>
          </p:nvSpPr>
          <p:spPr bwMode="auto">
            <a:xfrm>
              <a:off x="5868799" y="4662710"/>
              <a:ext cx="1117" cy="558"/>
            </a:xfrm>
            <a:custGeom>
              <a:avLst/>
              <a:gdLst/>
              <a:ahLst/>
              <a:cxnLst>
                <a:cxn ang="0">
                  <a:pos x="0" y="2"/>
                </a:cxn>
                <a:cxn ang="0">
                  <a:pos x="4" y="0"/>
                </a:cxn>
                <a:cxn ang="0">
                  <a:pos x="0" y="2"/>
                </a:cxn>
              </a:cxnLst>
              <a:rect l="0" t="0" r="r" b="b"/>
              <a:pathLst>
                <a:path w="4" h="2">
                  <a:moveTo>
                    <a:pt x="0" y="2"/>
                  </a:moveTo>
                  <a:cubicBezTo>
                    <a:pt x="3" y="1"/>
                    <a:pt x="4" y="0"/>
                    <a:pt x="4" y="0"/>
                  </a:cubicBezTo>
                  <a:cubicBezTo>
                    <a:pt x="3" y="1"/>
                    <a:pt x="2" y="2"/>
                    <a:pt x="0" y="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19"/>
            <p:cNvSpPr>
              <a:spLocks/>
            </p:cNvSpPr>
            <p:nvPr/>
          </p:nvSpPr>
          <p:spPr bwMode="auto">
            <a:xfrm>
              <a:off x="5754129" y="5648405"/>
              <a:ext cx="80392" cy="208349"/>
            </a:xfrm>
            <a:custGeom>
              <a:avLst/>
              <a:gdLst/>
              <a:ahLst/>
              <a:cxnLst>
                <a:cxn ang="0">
                  <a:pos x="3" y="25"/>
                </a:cxn>
                <a:cxn ang="0">
                  <a:pos x="141" y="117"/>
                </a:cxn>
                <a:cxn ang="0">
                  <a:pos x="289" y="293"/>
                </a:cxn>
                <a:cxn ang="0">
                  <a:pos x="289" y="324"/>
                </a:cxn>
                <a:cxn ang="0">
                  <a:pos x="275" y="331"/>
                </a:cxn>
                <a:cxn ang="0">
                  <a:pos x="128" y="236"/>
                </a:cxn>
                <a:cxn ang="0">
                  <a:pos x="210" y="450"/>
                </a:cxn>
                <a:cxn ang="0">
                  <a:pos x="249" y="608"/>
                </a:cxn>
                <a:cxn ang="0">
                  <a:pos x="108" y="757"/>
                </a:cxn>
                <a:cxn ang="0">
                  <a:pos x="88" y="743"/>
                </a:cxn>
                <a:cxn ang="0">
                  <a:pos x="97" y="732"/>
                </a:cxn>
                <a:cxn ang="0">
                  <a:pos x="206" y="631"/>
                </a:cxn>
                <a:cxn ang="0">
                  <a:pos x="68" y="669"/>
                </a:cxn>
                <a:cxn ang="0">
                  <a:pos x="51" y="597"/>
                </a:cxn>
                <a:cxn ang="0">
                  <a:pos x="226" y="567"/>
                </a:cxn>
                <a:cxn ang="0">
                  <a:pos x="225" y="486"/>
                </a:cxn>
                <a:cxn ang="0">
                  <a:pos x="152" y="509"/>
                </a:cxn>
                <a:cxn ang="0">
                  <a:pos x="50" y="564"/>
                </a:cxn>
                <a:cxn ang="0">
                  <a:pos x="17" y="506"/>
                </a:cxn>
                <a:cxn ang="0">
                  <a:pos x="166" y="430"/>
                </a:cxn>
                <a:cxn ang="0">
                  <a:pos x="91" y="291"/>
                </a:cxn>
                <a:cxn ang="0">
                  <a:pos x="55" y="96"/>
                </a:cxn>
                <a:cxn ang="0">
                  <a:pos x="0" y="90"/>
                </a:cxn>
                <a:cxn ang="0">
                  <a:pos x="3" y="25"/>
                </a:cxn>
              </a:cxnLst>
              <a:rect l="0" t="0" r="r" b="b"/>
              <a:pathLst>
                <a:path w="305" h="790">
                  <a:moveTo>
                    <a:pt x="3" y="25"/>
                  </a:moveTo>
                  <a:cubicBezTo>
                    <a:pt x="3" y="25"/>
                    <a:pt x="74" y="0"/>
                    <a:pt x="141" y="117"/>
                  </a:cubicBezTo>
                  <a:cubicBezTo>
                    <a:pt x="151" y="133"/>
                    <a:pt x="246" y="261"/>
                    <a:pt x="289" y="293"/>
                  </a:cubicBezTo>
                  <a:cubicBezTo>
                    <a:pt x="289" y="324"/>
                    <a:pt x="289" y="324"/>
                    <a:pt x="289" y="324"/>
                  </a:cubicBezTo>
                  <a:cubicBezTo>
                    <a:pt x="275" y="331"/>
                    <a:pt x="275" y="331"/>
                    <a:pt x="275" y="331"/>
                  </a:cubicBezTo>
                  <a:cubicBezTo>
                    <a:pt x="128" y="236"/>
                    <a:pt x="128" y="236"/>
                    <a:pt x="128" y="236"/>
                  </a:cubicBezTo>
                  <a:cubicBezTo>
                    <a:pt x="128" y="236"/>
                    <a:pt x="112" y="347"/>
                    <a:pt x="210" y="450"/>
                  </a:cubicBezTo>
                  <a:cubicBezTo>
                    <a:pt x="222" y="461"/>
                    <a:pt x="305" y="488"/>
                    <a:pt x="249" y="608"/>
                  </a:cubicBezTo>
                  <a:cubicBezTo>
                    <a:pt x="242" y="620"/>
                    <a:pt x="170" y="790"/>
                    <a:pt x="108" y="757"/>
                  </a:cubicBezTo>
                  <a:cubicBezTo>
                    <a:pt x="88" y="743"/>
                    <a:pt x="88" y="743"/>
                    <a:pt x="88" y="743"/>
                  </a:cubicBezTo>
                  <a:cubicBezTo>
                    <a:pt x="88" y="743"/>
                    <a:pt x="95" y="741"/>
                    <a:pt x="97" y="732"/>
                  </a:cubicBezTo>
                  <a:cubicBezTo>
                    <a:pt x="97" y="732"/>
                    <a:pt x="158" y="757"/>
                    <a:pt x="206" y="631"/>
                  </a:cubicBezTo>
                  <a:cubicBezTo>
                    <a:pt x="206" y="631"/>
                    <a:pt x="92" y="608"/>
                    <a:pt x="68" y="669"/>
                  </a:cubicBezTo>
                  <a:cubicBezTo>
                    <a:pt x="68" y="669"/>
                    <a:pt x="48" y="645"/>
                    <a:pt x="51" y="597"/>
                  </a:cubicBezTo>
                  <a:cubicBezTo>
                    <a:pt x="51" y="597"/>
                    <a:pt x="53" y="529"/>
                    <a:pt x="226" y="567"/>
                  </a:cubicBezTo>
                  <a:cubicBezTo>
                    <a:pt x="226" y="567"/>
                    <a:pt x="248" y="532"/>
                    <a:pt x="225" y="486"/>
                  </a:cubicBezTo>
                  <a:cubicBezTo>
                    <a:pt x="225" y="486"/>
                    <a:pt x="176" y="482"/>
                    <a:pt x="152" y="509"/>
                  </a:cubicBezTo>
                  <a:cubicBezTo>
                    <a:pt x="127" y="535"/>
                    <a:pt x="50" y="564"/>
                    <a:pt x="50" y="564"/>
                  </a:cubicBezTo>
                  <a:cubicBezTo>
                    <a:pt x="50" y="564"/>
                    <a:pt x="33" y="515"/>
                    <a:pt x="17" y="506"/>
                  </a:cubicBezTo>
                  <a:cubicBezTo>
                    <a:pt x="0" y="496"/>
                    <a:pt x="70" y="437"/>
                    <a:pt x="166" y="430"/>
                  </a:cubicBezTo>
                  <a:cubicBezTo>
                    <a:pt x="166" y="430"/>
                    <a:pt x="93" y="377"/>
                    <a:pt x="91" y="291"/>
                  </a:cubicBezTo>
                  <a:cubicBezTo>
                    <a:pt x="89" y="205"/>
                    <a:pt x="124" y="139"/>
                    <a:pt x="55" y="96"/>
                  </a:cubicBezTo>
                  <a:cubicBezTo>
                    <a:pt x="33" y="83"/>
                    <a:pt x="0" y="90"/>
                    <a:pt x="0" y="90"/>
                  </a:cubicBezTo>
                  <a:cubicBezTo>
                    <a:pt x="0" y="90"/>
                    <a:pt x="7" y="58"/>
                    <a:pt x="3" y="25"/>
                  </a:cubicBez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20"/>
            <p:cNvSpPr>
              <a:spLocks/>
            </p:cNvSpPr>
            <p:nvPr/>
          </p:nvSpPr>
          <p:spPr bwMode="auto">
            <a:xfrm>
              <a:off x="5755134" y="5649410"/>
              <a:ext cx="30929" cy="51473"/>
            </a:xfrm>
            <a:custGeom>
              <a:avLst/>
              <a:gdLst/>
              <a:ahLst/>
              <a:cxnLst>
                <a:cxn ang="0">
                  <a:pos x="0" y="26"/>
                </a:cxn>
                <a:cxn ang="0">
                  <a:pos x="117" y="195"/>
                </a:cxn>
                <a:cxn ang="0">
                  <a:pos x="0" y="26"/>
                </a:cxn>
              </a:cxnLst>
              <a:rect l="0" t="0" r="r" b="b"/>
              <a:pathLst>
                <a:path w="117" h="195">
                  <a:moveTo>
                    <a:pt x="0" y="26"/>
                  </a:moveTo>
                  <a:cubicBezTo>
                    <a:pt x="0" y="26"/>
                    <a:pt x="108" y="0"/>
                    <a:pt x="117" y="195"/>
                  </a:cubicBezTo>
                  <a:cubicBezTo>
                    <a:pt x="117" y="195"/>
                    <a:pt x="112" y="29"/>
                    <a:pt x="0" y="26"/>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21"/>
            <p:cNvSpPr>
              <a:spLocks/>
            </p:cNvSpPr>
            <p:nvPr/>
          </p:nvSpPr>
          <p:spPr bwMode="auto">
            <a:xfrm>
              <a:off x="5610875" y="5816670"/>
              <a:ext cx="75702" cy="32715"/>
            </a:xfrm>
            <a:custGeom>
              <a:avLst/>
              <a:gdLst/>
              <a:ahLst/>
              <a:cxnLst>
                <a:cxn ang="0">
                  <a:pos x="18" y="36"/>
                </a:cxn>
                <a:cxn ang="0">
                  <a:pos x="109" y="56"/>
                </a:cxn>
                <a:cxn ang="0">
                  <a:pos x="156" y="56"/>
                </a:cxn>
                <a:cxn ang="0">
                  <a:pos x="192" y="53"/>
                </a:cxn>
                <a:cxn ang="0">
                  <a:pos x="226" y="46"/>
                </a:cxn>
                <a:cxn ang="0">
                  <a:pos x="287" y="0"/>
                </a:cxn>
                <a:cxn ang="0">
                  <a:pos x="134" y="101"/>
                </a:cxn>
                <a:cxn ang="0">
                  <a:pos x="18" y="36"/>
                </a:cxn>
              </a:cxnLst>
              <a:rect l="0" t="0" r="r" b="b"/>
              <a:pathLst>
                <a:path w="287" h="124">
                  <a:moveTo>
                    <a:pt x="18" y="36"/>
                  </a:moveTo>
                  <a:cubicBezTo>
                    <a:pt x="18" y="36"/>
                    <a:pt x="49" y="95"/>
                    <a:pt x="109" y="56"/>
                  </a:cubicBezTo>
                  <a:cubicBezTo>
                    <a:pt x="109" y="56"/>
                    <a:pt x="132" y="85"/>
                    <a:pt x="156" y="56"/>
                  </a:cubicBezTo>
                  <a:cubicBezTo>
                    <a:pt x="156" y="56"/>
                    <a:pt x="180" y="68"/>
                    <a:pt x="192" y="53"/>
                  </a:cubicBezTo>
                  <a:cubicBezTo>
                    <a:pt x="192" y="53"/>
                    <a:pt x="219" y="58"/>
                    <a:pt x="226" y="46"/>
                  </a:cubicBezTo>
                  <a:cubicBezTo>
                    <a:pt x="226" y="46"/>
                    <a:pt x="265" y="34"/>
                    <a:pt x="287" y="0"/>
                  </a:cubicBezTo>
                  <a:cubicBezTo>
                    <a:pt x="287" y="0"/>
                    <a:pt x="269" y="78"/>
                    <a:pt x="134" y="101"/>
                  </a:cubicBezTo>
                  <a:cubicBezTo>
                    <a:pt x="0" y="124"/>
                    <a:pt x="18" y="36"/>
                    <a:pt x="18" y="36"/>
                  </a:cubicBez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22"/>
            <p:cNvSpPr>
              <a:spLocks/>
            </p:cNvSpPr>
            <p:nvPr/>
          </p:nvSpPr>
          <p:spPr bwMode="auto">
            <a:xfrm>
              <a:off x="5612996" y="5800592"/>
              <a:ext cx="70120" cy="27356"/>
            </a:xfrm>
            <a:custGeom>
              <a:avLst/>
              <a:gdLst/>
              <a:ahLst/>
              <a:cxnLst>
                <a:cxn ang="0">
                  <a:pos x="9" y="87"/>
                </a:cxn>
                <a:cxn ang="0">
                  <a:pos x="0" y="51"/>
                </a:cxn>
                <a:cxn ang="0">
                  <a:pos x="127" y="6"/>
                </a:cxn>
                <a:cxn ang="0">
                  <a:pos x="266" y="77"/>
                </a:cxn>
                <a:cxn ang="0">
                  <a:pos x="225" y="104"/>
                </a:cxn>
                <a:cxn ang="0">
                  <a:pos x="120" y="55"/>
                </a:cxn>
                <a:cxn ang="0">
                  <a:pos x="9" y="87"/>
                </a:cxn>
              </a:cxnLst>
              <a:rect l="0" t="0" r="r" b="b"/>
              <a:pathLst>
                <a:path w="266" h="104">
                  <a:moveTo>
                    <a:pt x="9" y="87"/>
                  </a:moveTo>
                  <a:cubicBezTo>
                    <a:pt x="9" y="87"/>
                    <a:pt x="0" y="66"/>
                    <a:pt x="0" y="51"/>
                  </a:cubicBezTo>
                  <a:cubicBezTo>
                    <a:pt x="0" y="51"/>
                    <a:pt x="6" y="0"/>
                    <a:pt x="127" y="6"/>
                  </a:cubicBezTo>
                  <a:cubicBezTo>
                    <a:pt x="247" y="12"/>
                    <a:pt x="266" y="77"/>
                    <a:pt x="266" y="77"/>
                  </a:cubicBezTo>
                  <a:cubicBezTo>
                    <a:pt x="225" y="104"/>
                    <a:pt x="225" y="104"/>
                    <a:pt x="225" y="104"/>
                  </a:cubicBezTo>
                  <a:cubicBezTo>
                    <a:pt x="225" y="104"/>
                    <a:pt x="199" y="54"/>
                    <a:pt x="120" y="55"/>
                  </a:cubicBezTo>
                  <a:cubicBezTo>
                    <a:pt x="40" y="56"/>
                    <a:pt x="9" y="87"/>
                    <a:pt x="9" y="87"/>
                  </a:cubicBez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 name="Freeform 23"/>
            <p:cNvSpPr>
              <a:spLocks/>
            </p:cNvSpPr>
            <p:nvPr/>
          </p:nvSpPr>
          <p:spPr bwMode="auto">
            <a:xfrm>
              <a:off x="5617798" y="5760731"/>
              <a:ext cx="68780" cy="50357"/>
            </a:xfrm>
            <a:custGeom>
              <a:avLst/>
              <a:gdLst/>
              <a:ahLst/>
              <a:cxnLst>
                <a:cxn ang="0">
                  <a:pos x="0" y="138"/>
                </a:cxn>
                <a:cxn ang="0">
                  <a:pos x="261" y="191"/>
                </a:cxn>
                <a:cxn ang="0">
                  <a:pos x="261" y="131"/>
                </a:cxn>
                <a:cxn ang="0">
                  <a:pos x="26" y="78"/>
                </a:cxn>
                <a:cxn ang="0">
                  <a:pos x="0" y="138"/>
                </a:cxn>
              </a:cxnLst>
              <a:rect l="0" t="0" r="r" b="b"/>
              <a:pathLst>
                <a:path w="261" h="191">
                  <a:moveTo>
                    <a:pt x="0" y="138"/>
                  </a:moveTo>
                  <a:cubicBezTo>
                    <a:pt x="0" y="138"/>
                    <a:pt x="130" y="92"/>
                    <a:pt x="261" y="191"/>
                  </a:cubicBezTo>
                  <a:cubicBezTo>
                    <a:pt x="261" y="131"/>
                    <a:pt x="261" y="131"/>
                    <a:pt x="261" y="131"/>
                  </a:cubicBezTo>
                  <a:cubicBezTo>
                    <a:pt x="261" y="131"/>
                    <a:pt x="120" y="0"/>
                    <a:pt x="26" y="78"/>
                  </a:cubicBezTo>
                  <a:lnTo>
                    <a:pt x="0" y="138"/>
                  </a:ln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Freeform 24"/>
            <p:cNvSpPr>
              <a:spLocks/>
            </p:cNvSpPr>
            <p:nvPr/>
          </p:nvSpPr>
          <p:spPr bwMode="auto">
            <a:xfrm>
              <a:off x="5840104" y="5058305"/>
              <a:ext cx="50915" cy="36176"/>
            </a:xfrm>
            <a:custGeom>
              <a:avLst/>
              <a:gdLst/>
              <a:ahLst/>
              <a:cxnLst>
                <a:cxn ang="0">
                  <a:pos x="14" y="58"/>
                </a:cxn>
                <a:cxn ang="0">
                  <a:pos x="39" y="137"/>
                </a:cxn>
                <a:cxn ang="0">
                  <a:pos x="42" y="104"/>
                </a:cxn>
                <a:cxn ang="0">
                  <a:pos x="157" y="85"/>
                </a:cxn>
                <a:cxn ang="0">
                  <a:pos x="171" y="121"/>
                </a:cxn>
                <a:cxn ang="0">
                  <a:pos x="188" y="75"/>
                </a:cxn>
                <a:cxn ang="0">
                  <a:pos x="154" y="15"/>
                </a:cxn>
                <a:cxn ang="0">
                  <a:pos x="152" y="22"/>
                </a:cxn>
                <a:cxn ang="0">
                  <a:pos x="14" y="58"/>
                </a:cxn>
              </a:cxnLst>
              <a:rect l="0" t="0" r="r" b="b"/>
              <a:pathLst>
                <a:path w="193" h="137">
                  <a:moveTo>
                    <a:pt x="14" y="58"/>
                  </a:moveTo>
                  <a:cubicBezTo>
                    <a:pt x="14" y="58"/>
                    <a:pt x="0" y="107"/>
                    <a:pt x="39" y="137"/>
                  </a:cubicBezTo>
                  <a:cubicBezTo>
                    <a:pt x="39" y="137"/>
                    <a:pt x="25" y="114"/>
                    <a:pt x="42" y="104"/>
                  </a:cubicBezTo>
                  <a:cubicBezTo>
                    <a:pt x="59" y="93"/>
                    <a:pt x="125" y="53"/>
                    <a:pt x="157" y="85"/>
                  </a:cubicBezTo>
                  <a:cubicBezTo>
                    <a:pt x="157" y="85"/>
                    <a:pt x="155" y="106"/>
                    <a:pt x="171" y="121"/>
                  </a:cubicBezTo>
                  <a:cubicBezTo>
                    <a:pt x="171" y="121"/>
                    <a:pt x="193" y="105"/>
                    <a:pt x="188" y="75"/>
                  </a:cubicBezTo>
                  <a:cubicBezTo>
                    <a:pt x="183" y="45"/>
                    <a:pt x="165" y="2"/>
                    <a:pt x="154" y="15"/>
                  </a:cubicBezTo>
                  <a:cubicBezTo>
                    <a:pt x="152" y="22"/>
                    <a:pt x="152" y="22"/>
                    <a:pt x="152" y="22"/>
                  </a:cubicBezTo>
                  <a:cubicBezTo>
                    <a:pt x="152" y="22"/>
                    <a:pt x="69" y="0"/>
                    <a:pt x="14" y="58"/>
                  </a:cubicBez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25"/>
            <p:cNvSpPr>
              <a:spLocks/>
            </p:cNvSpPr>
            <p:nvPr/>
          </p:nvSpPr>
          <p:spPr bwMode="auto">
            <a:xfrm>
              <a:off x="5535954" y="4594153"/>
              <a:ext cx="271993" cy="449414"/>
            </a:xfrm>
            <a:custGeom>
              <a:avLst/>
              <a:gdLst/>
              <a:ahLst/>
              <a:cxnLst>
                <a:cxn ang="0">
                  <a:pos x="22" y="1684"/>
                </a:cxn>
                <a:cxn ang="0">
                  <a:pos x="45" y="1675"/>
                </a:cxn>
                <a:cxn ang="0">
                  <a:pos x="153" y="1668"/>
                </a:cxn>
                <a:cxn ang="0">
                  <a:pos x="188" y="1668"/>
                </a:cxn>
                <a:cxn ang="0">
                  <a:pos x="431" y="1659"/>
                </a:cxn>
                <a:cxn ang="0">
                  <a:pos x="580" y="1671"/>
                </a:cxn>
                <a:cxn ang="0">
                  <a:pos x="773" y="1676"/>
                </a:cxn>
                <a:cxn ang="0">
                  <a:pos x="1010" y="1656"/>
                </a:cxn>
                <a:cxn ang="0">
                  <a:pos x="1031" y="1657"/>
                </a:cxn>
                <a:cxn ang="0">
                  <a:pos x="933" y="1373"/>
                </a:cxn>
                <a:cxn ang="0">
                  <a:pos x="905" y="800"/>
                </a:cxn>
                <a:cxn ang="0">
                  <a:pos x="954" y="590"/>
                </a:cxn>
                <a:cxn ang="0">
                  <a:pos x="950" y="553"/>
                </a:cxn>
                <a:cxn ang="0">
                  <a:pos x="943" y="497"/>
                </a:cxn>
                <a:cxn ang="0">
                  <a:pos x="941" y="564"/>
                </a:cxn>
                <a:cxn ang="0">
                  <a:pos x="941" y="470"/>
                </a:cxn>
                <a:cxn ang="0">
                  <a:pos x="931" y="560"/>
                </a:cxn>
                <a:cxn ang="0">
                  <a:pos x="935" y="460"/>
                </a:cxn>
                <a:cxn ang="0">
                  <a:pos x="927" y="431"/>
                </a:cxn>
                <a:cxn ang="0">
                  <a:pos x="924" y="469"/>
                </a:cxn>
                <a:cxn ang="0">
                  <a:pos x="922" y="377"/>
                </a:cxn>
                <a:cxn ang="0">
                  <a:pos x="921" y="488"/>
                </a:cxn>
                <a:cxn ang="0">
                  <a:pos x="914" y="367"/>
                </a:cxn>
                <a:cxn ang="0">
                  <a:pos x="906" y="461"/>
                </a:cxn>
                <a:cxn ang="0">
                  <a:pos x="909" y="342"/>
                </a:cxn>
                <a:cxn ang="0">
                  <a:pos x="898" y="307"/>
                </a:cxn>
                <a:cxn ang="0">
                  <a:pos x="875" y="271"/>
                </a:cxn>
                <a:cxn ang="0">
                  <a:pos x="764" y="436"/>
                </a:cxn>
                <a:cxn ang="0">
                  <a:pos x="581" y="438"/>
                </a:cxn>
                <a:cxn ang="0">
                  <a:pos x="508" y="424"/>
                </a:cxn>
                <a:cxn ang="0">
                  <a:pos x="318" y="336"/>
                </a:cxn>
                <a:cxn ang="0">
                  <a:pos x="292" y="131"/>
                </a:cxn>
                <a:cxn ang="0">
                  <a:pos x="296" y="20"/>
                </a:cxn>
                <a:cxn ang="0">
                  <a:pos x="274" y="12"/>
                </a:cxn>
                <a:cxn ang="0">
                  <a:pos x="224" y="8"/>
                </a:cxn>
                <a:cxn ang="0">
                  <a:pos x="165" y="305"/>
                </a:cxn>
                <a:cxn ang="0">
                  <a:pos x="72" y="471"/>
                </a:cxn>
                <a:cxn ang="0">
                  <a:pos x="56" y="564"/>
                </a:cxn>
                <a:cxn ang="0">
                  <a:pos x="36" y="625"/>
                </a:cxn>
                <a:cxn ang="0">
                  <a:pos x="24" y="772"/>
                </a:cxn>
                <a:cxn ang="0">
                  <a:pos x="28" y="984"/>
                </a:cxn>
                <a:cxn ang="0">
                  <a:pos x="17" y="1306"/>
                </a:cxn>
                <a:cxn ang="0">
                  <a:pos x="21" y="1607"/>
                </a:cxn>
                <a:cxn ang="0">
                  <a:pos x="8" y="1675"/>
                </a:cxn>
                <a:cxn ang="0">
                  <a:pos x="22" y="1684"/>
                </a:cxn>
              </a:cxnLst>
              <a:rect l="0" t="0" r="r" b="b"/>
              <a:pathLst>
                <a:path w="1031" h="1704">
                  <a:moveTo>
                    <a:pt x="22" y="1684"/>
                  </a:moveTo>
                  <a:cubicBezTo>
                    <a:pt x="22" y="1684"/>
                    <a:pt x="0" y="1668"/>
                    <a:pt x="45" y="1675"/>
                  </a:cubicBezTo>
                  <a:cubicBezTo>
                    <a:pt x="89" y="1683"/>
                    <a:pt x="161" y="1673"/>
                    <a:pt x="153" y="1668"/>
                  </a:cubicBezTo>
                  <a:cubicBezTo>
                    <a:pt x="144" y="1662"/>
                    <a:pt x="151" y="1651"/>
                    <a:pt x="188" y="1668"/>
                  </a:cubicBezTo>
                  <a:cubicBezTo>
                    <a:pt x="226" y="1685"/>
                    <a:pt x="409" y="1678"/>
                    <a:pt x="431" y="1659"/>
                  </a:cubicBezTo>
                  <a:cubicBezTo>
                    <a:pt x="452" y="1639"/>
                    <a:pt x="557" y="1638"/>
                    <a:pt x="580" y="1671"/>
                  </a:cubicBezTo>
                  <a:cubicBezTo>
                    <a:pt x="603" y="1704"/>
                    <a:pt x="703" y="1677"/>
                    <a:pt x="773" y="1676"/>
                  </a:cubicBezTo>
                  <a:cubicBezTo>
                    <a:pt x="843" y="1675"/>
                    <a:pt x="1006" y="1638"/>
                    <a:pt x="1010" y="1656"/>
                  </a:cubicBezTo>
                  <a:cubicBezTo>
                    <a:pt x="1014" y="1674"/>
                    <a:pt x="1031" y="1657"/>
                    <a:pt x="1031" y="1657"/>
                  </a:cubicBezTo>
                  <a:cubicBezTo>
                    <a:pt x="1031" y="1657"/>
                    <a:pt x="972" y="1539"/>
                    <a:pt x="933" y="1373"/>
                  </a:cubicBezTo>
                  <a:cubicBezTo>
                    <a:pt x="895" y="1206"/>
                    <a:pt x="867" y="955"/>
                    <a:pt x="905" y="800"/>
                  </a:cubicBezTo>
                  <a:cubicBezTo>
                    <a:pt x="905" y="800"/>
                    <a:pt x="954" y="679"/>
                    <a:pt x="954" y="590"/>
                  </a:cubicBezTo>
                  <a:cubicBezTo>
                    <a:pt x="954" y="577"/>
                    <a:pt x="950" y="553"/>
                    <a:pt x="950" y="553"/>
                  </a:cubicBezTo>
                  <a:cubicBezTo>
                    <a:pt x="950" y="553"/>
                    <a:pt x="937" y="540"/>
                    <a:pt x="943" y="497"/>
                  </a:cubicBezTo>
                  <a:cubicBezTo>
                    <a:pt x="943" y="497"/>
                    <a:pt x="929" y="519"/>
                    <a:pt x="941" y="564"/>
                  </a:cubicBezTo>
                  <a:cubicBezTo>
                    <a:pt x="941" y="564"/>
                    <a:pt x="923" y="531"/>
                    <a:pt x="941" y="470"/>
                  </a:cubicBezTo>
                  <a:cubicBezTo>
                    <a:pt x="941" y="470"/>
                    <a:pt x="925" y="505"/>
                    <a:pt x="931" y="560"/>
                  </a:cubicBezTo>
                  <a:cubicBezTo>
                    <a:pt x="931" y="560"/>
                    <a:pt x="922" y="517"/>
                    <a:pt x="935" y="460"/>
                  </a:cubicBezTo>
                  <a:cubicBezTo>
                    <a:pt x="935" y="460"/>
                    <a:pt x="922" y="449"/>
                    <a:pt x="927" y="431"/>
                  </a:cubicBezTo>
                  <a:cubicBezTo>
                    <a:pt x="927" y="431"/>
                    <a:pt x="919" y="444"/>
                    <a:pt x="924" y="469"/>
                  </a:cubicBezTo>
                  <a:cubicBezTo>
                    <a:pt x="924" y="469"/>
                    <a:pt x="910" y="431"/>
                    <a:pt x="922" y="377"/>
                  </a:cubicBezTo>
                  <a:cubicBezTo>
                    <a:pt x="922" y="377"/>
                    <a:pt x="905" y="435"/>
                    <a:pt x="921" y="488"/>
                  </a:cubicBezTo>
                  <a:cubicBezTo>
                    <a:pt x="921" y="488"/>
                    <a:pt x="900" y="446"/>
                    <a:pt x="914" y="367"/>
                  </a:cubicBezTo>
                  <a:cubicBezTo>
                    <a:pt x="914" y="367"/>
                    <a:pt x="898" y="419"/>
                    <a:pt x="906" y="461"/>
                  </a:cubicBezTo>
                  <a:cubicBezTo>
                    <a:pt x="906" y="461"/>
                    <a:pt x="892" y="429"/>
                    <a:pt x="909" y="342"/>
                  </a:cubicBezTo>
                  <a:cubicBezTo>
                    <a:pt x="909" y="342"/>
                    <a:pt x="898" y="322"/>
                    <a:pt x="898" y="307"/>
                  </a:cubicBezTo>
                  <a:cubicBezTo>
                    <a:pt x="898" y="293"/>
                    <a:pt x="884" y="252"/>
                    <a:pt x="875" y="271"/>
                  </a:cubicBezTo>
                  <a:cubicBezTo>
                    <a:pt x="866" y="290"/>
                    <a:pt x="798" y="426"/>
                    <a:pt x="764" y="436"/>
                  </a:cubicBezTo>
                  <a:cubicBezTo>
                    <a:pt x="729" y="446"/>
                    <a:pt x="581" y="438"/>
                    <a:pt x="581" y="438"/>
                  </a:cubicBezTo>
                  <a:cubicBezTo>
                    <a:pt x="581" y="438"/>
                    <a:pt x="568" y="403"/>
                    <a:pt x="508" y="424"/>
                  </a:cubicBezTo>
                  <a:cubicBezTo>
                    <a:pt x="508" y="424"/>
                    <a:pt x="362" y="395"/>
                    <a:pt x="318" y="336"/>
                  </a:cubicBezTo>
                  <a:cubicBezTo>
                    <a:pt x="274" y="278"/>
                    <a:pt x="291" y="200"/>
                    <a:pt x="292" y="131"/>
                  </a:cubicBezTo>
                  <a:cubicBezTo>
                    <a:pt x="293" y="61"/>
                    <a:pt x="296" y="20"/>
                    <a:pt x="296" y="20"/>
                  </a:cubicBezTo>
                  <a:cubicBezTo>
                    <a:pt x="296" y="20"/>
                    <a:pt x="287" y="0"/>
                    <a:pt x="274" y="12"/>
                  </a:cubicBezTo>
                  <a:cubicBezTo>
                    <a:pt x="261" y="25"/>
                    <a:pt x="257" y="5"/>
                    <a:pt x="224" y="8"/>
                  </a:cubicBezTo>
                  <a:cubicBezTo>
                    <a:pt x="224" y="8"/>
                    <a:pt x="222" y="241"/>
                    <a:pt x="165" y="305"/>
                  </a:cubicBezTo>
                  <a:cubicBezTo>
                    <a:pt x="108" y="370"/>
                    <a:pt x="84" y="443"/>
                    <a:pt x="72" y="471"/>
                  </a:cubicBezTo>
                  <a:cubicBezTo>
                    <a:pt x="61" y="498"/>
                    <a:pt x="62" y="544"/>
                    <a:pt x="56" y="564"/>
                  </a:cubicBezTo>
                  <a:cubicBezTo>
                    <a:pt x="50" y="584"/>
                    <a:pt x="38" y="592"/>
                    <a:pt x="36" y="625"/>
                  </a:cubicBezTo>
                  <a:cubicBezTo>
                    <a:pt x="34" y="658"/>
                    <a:pt x="20" y="717"/>
                    <a:pt x="24" y="772"/>
                  </a:cubicBezTo>
                  <a:cubicBezTo>
                    <a:pt x="28" y="827"/>
                    <a:pt x="42" y="875"/>
                    <a:pt x="28" y="984"/>
                  </a:cubicBezTo>
                  <a:cubicBezTo>
                    <a:pt x="14" y="1093"/>
                    <a:pt x="18" y="1240"/>
                    <a:pt x="17" y="1306"/>
                  </a:cubicBezTo>
                  <a:cubicBezTo>
                    <a:pt x="15" y="1373"/>
                    <a:pt x="46" y="1485"/>
                    <a:pt x="21" y="1607"/>
                  </a:cubicBezTo>
                  <a:cubicBezTo>
                    <a:pt x="8" y="1675"/>
                    <a:pt x="8" y="1675"/>
                    <a:pt x="8" y="1675"/>
                  </a:cubicBezTo>
                  <a:cubicBezTo>
                    <a:pt x="8" y="1675"/>
                    <a:pt x="8" y="1693"/>
                    <a:pt x="22" y="1684"/>
                  </a:cubicBez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138" name="Tablica 38"/>
          <p:cNvGraphicFramePr>
            <a:graphicFrameLocks noGrp="1"/>
          </p:cNvGraphicFramePr>
          <p:nvPr>
            <p:extLst>
              <p:ext uri="{D42A27DB-BD31-4B8C-83A1-F6EECF244321}">
                <p14:modId xmlns:p14="http://schemas.microsoft.com/office/powerpoint/2010/main" val="2842167254"/>
              </p:ext>
            </p:extLst>
          </p:nvPr>
        </p:nvGraphicFramePr>
        <p:xfrm>
          <a:off x="5456274" y="1256129"/>
          <a:ext cx="663575" cy="1180698"/>
        </p:xfrm>
        <a:graphic>
          <a:graphicData uri="http://schemas.openxmlformats.org/drawingml/2006/table">
            <a:tbl>
              <a:tblPr>
                <a:tableStyleId>{5C22544A-7EE6-4342-B048-85BDC9FD1C3A}</a:tableStyleId>
              </a:tblPr>
              <a:tblGrid>
                <a:gridCol w="663575">
                  <a:extLst>
                    <a:ext uri="{9D8B030D-6E8A-4147-A177-3AD203B41FA5}">
                      <a16:colId xmlns:a16="http://schemas.microsoft.com/office/drawing/2014/main" val="20000"/>
                    </a:ext>
                  </a:extLst>
                </a:gridCol>
              </a:tblGrid>
              <a:tr h="546502">
                <a:tc>
                  <a:txBody>
                    <a:bodyPr/>
                    <a:lstStyle/>
                    <a:p>
                      <a:pPr algn="ctr" fontAlgn="b"/>
                      <a:r>
                        <a:rPr lang="hr-HR" sz="18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rPr>
                        <a:t>16%</a:t>
                      </a:r>
                      <a:endParaRPr lang="en-US" sz="18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7098">
                <a:tc>
                  <a:txBody>
                    <a:bodyPr/>
                    <a:lstStyle/>
                    <a:p>
                      <a:pPr algn="ctr" fontAlgn="b"/>
                      <a:r>
                        <a:rPr lang="hr-HR" sz="900" b="1" kern="1200" baseline="0" dirty="0">
                          <a:solidFill>
                            <a:schemeClr val="bg2">
                              <a:lumMod val="50000"/>
                            </a:schemeClr>
                          </a:solidFill>
                          <a:latin typeface="+mn-lt"/>
                          <a:ea typeface="ヒラギノ角ゴ Pro W3" pitchFamily="-64" charset="-128"/>
                          <a:cs typeface="Arial" pitchFamily="34" charset="0"/>
                        </a:rPr>
                        <a:t>31 – 40 </a:t>
                      </a:r>
                      <a:br>
                        <a:rPr lang="hr-HR" sz="900" b="1" kern="1200" baseline="0" dirty="0">
                          <a:solidFill>
                            <a:schemeClr val="bg2">
                              <a:lumMod val="50000"/>
                            </a:schemeClr>
                          </a:solidFill>
                          <a:latin typeface="+mn-lt"/>
                          <a:ea typeface="ヒラギノ角ゴ Pro W3" pitchFamily="-64" charset="-128"/>
                          <a:cs typeface="Arial" pitchFamily="34" charset="0"/>
                        </a:rPr>
                      </a:br>
                      <a:r>
                        <a:rPr lang="hr-HR" sz="900" b="1" kern="1200" dirty="0">
                          <a:solidFill>
                            <a:schemeClr val="bg2">
                              <a:lumMod val="50000"/>
                            </a:schemeClr>
                          </a:solidFill>
                          <a:latin typeface="+mn-lt"/>
                          <a:ea typeface="ヒラギノ角ゴ Pro W3" pitchFamily="-64" charset="-128"/>
                          <a:cs typeface="Arial" pitchFamily="34" charset="0"/>
                        </a:rPr>
                        <a:t>godina</a:t>
                      </a:r>
                      <a:endParaRPr lang="en-US" sz="900" b="1" kern="1200" dirty="0">
                        <a:solidFill>
                          <a:schemeClr val="bg2">
                            <a:lumMod val="50000"/>
                          </a:schemeClr>
                        </a:solidFill>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7098">
                <a:tc>
                  <a:txBody>
                    <a:bodyPr/>
                    <a:lstStyle/>
                    <a:p>
                      <a:pPr algn="ctr" fontAlgn="b"/>
                      <a:r>
                        <a:rPr lang="hr-BA" sz="1200" b="1" kern="1200" dirty="0">
                          <a:solidFill>
                            <a:srgbClr val="00B050"/>
                          </a:solidFill>
                          <a:latin typeface="+mn-lt"/>
                          <a:ea typeface="ヒラギノ角ゴ Pro W3" pitchFamily="-64" charset="-128"/>
                          <a:cs typeface="Arial" pitchFamily="34" charset="0"/>
                        </a:rPr>
                        <a:t>47%</a:t>
                      </a:r>
                      <a:endParaRPr lang="en-US" sz="1200" b="1" kern="1200" dirty="0">
                        <a:solidFill>
                          <a:srgbClr val="00B050"/>
                        </a:solidFill>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6411919"/>
                  </a:ext>
                </a:extLst>
              </a:tr>
            </a:tbl>
          </a:graphicData>
        </a:graphic>
      </p:graphicFrame>
      <p:sp>
        <p:nvSpPr>
          <p:cNvPr id="139" name="Freeform 10"/>
          <p:cNvSpPr>
            <a:spLocks noEditPoints="1"/>
          </p:cNvSpPr>
          <p:nvPr/>
        </p:nvSpPr>
        <p:spPr bwMode="auto">
          <a:xfrm flipH="1">
            <a:off x="7005526" y="1588085"/>
            <a:ext cx="274203" cy="782364"/>
          </a:xfrm>
          <a:custGeom>
            <a:avLst/>
            <a:gdLst/>
            <a:ahLst/>
            <a:cxnLst>
              <a:cxn ang="0">
                <a:pos x="14" y="940"/>
              </a:cxn>
              <a:cxn ang="0">
                <a:pos x="10" y="1062"/>
              </a:cxn>
              <a:cxn ang="0">
                <a:pos x="34" y="1044"/>
              </a:cxn>
              <a:cxn ang="0">
                <a:pos x="57" y="947"/>
              </a:cxn>
              <a:cxn ang="0">
                <a:pos x="64" y="927"/>
              </a:cxn>
              <a:cxn ang="0">
                <a:pos x="77" y="977"/>
              </a:cxn>
              <a:cxn ang="0">
                <a:pos x="86" y="980"/>
              </a:cxn>
              <a:cxn ang="0">
                <a:pos x="106" y="1157"/>
              </a:cxn>
              <a:cxn ang="0">
                <a:pos x="116" y="1330"/>
              </a:cxn>
              <a:cxn ang="0">
                <a:pos x="201" y="1458"/>
              </a:cxn>
              <a:cxn ang="0">
                <a:pos x="182" y="1553"/>
              </a:cxn>
              <a:cxn ang="0">
                <a:pos x="107" y="1610"/>
              </a:cxn>
              <a:cxn ang="0">
                <a:pos x="151" y="1649"/>
              </a:cxn>
              <a:cxn ang="0">
                <a:pos x="249" y="1655"/>
              </a:cxn>
              <a:cxn ang="0">
                <a:pos x="293" y="1607"/>
              </a:cxn>
              <a:cxn ang="0">
                <a:pos x="281" y="1513"/>
              </a:cxn>
              <a:cxn ang="0">
                <a:pos x="284" y="1301"/>
              </a:cxn>
              <a:cxn ang="0">
                <a:pos x="363" y="1413"/>
              </a:cxn>
              <a:cxn ang="0">
                <a:pos x="375" y="1543"/>
              </a:cxn>
              <a:cxn ang="0">
                <a:pos x="343" y="1595"/>
              </a:cxn>
              <a:cxn ang="0">
                <a:pos x="356" y="1632"/>
              </a:cxn>
              <a:cxn ang="0">
                <a:pos x="416" y="1647"/>
              </a:cxn>
              <a:cxn ang="0">
                <a:pos x="456" y="1580"/>
              </a:cxn>
              <a:cxn ang="0">
                <a:pos x="440" y="1518"/>
              </a:cxn>
              <a:cxn ang="0">
                <a:pos x="448" y="1341"/>
              </a:cxn>
              <a:cxn ang="0">
                <a:pos x="426" y="1171"/>
              </a:cxn>
              <a:cxn ang="0">
                <a:pos x="413" y="1079"/>
              </a:cxn>
              <a:cxn ang="0">
                <a:pos x="408" y="995"/>
              </a:cxn>
              <a:cxn ang="0">
                <a:pos x="418" y="899"/>
              </a:cxn>
              <a:cxn ang="0">
                <a:pos x="466" y="750"/>
              </a:cxn>
              <a:cxn ang="0">
                <a:pos x="505" y="708"/>
              </a:cxn>
              <a:cxn ang="0">
                <a:pos x="495" y="571"/>
              </a:cxn>
              <a:cxn ang="0">
                <a:pos x="501" y="469"/>
              </a:cxn>
              <a:cxn ang="0">
                <a:pos x="461" y="347"/>
              </a:cxn>
              <a:cxn ang="0">
                <a:pos x="373" y="259"/>
              </a:cxn>
              <a:cxn ang="0">
                <a:pos x="356" y="214"/>
              </a:cxn>
              <a:cxn ang="0">
                <a:pos x="356" y="152"/>
              </a:cxn>
              <a:cxn ang="0">
                <a:pos x="321" y="53"/>
              </a:cxn>
              <a:cxn ang="0">
                <a:pos x="263" y="5"/>
              </a:cxn>
              <a:cxn ang="0">
                <a:pos x="166" y="47"/>
              </a:cxn>
              <a:cxn ang="0">
                <a:pos x="132" y="143"/>
              </a:cxn>
              <a:cxn ang="0">
                <a:pos x="161" y="209"/>
              </a:cxn>
              <a:cxn ang="0">
                <a:pos x="171" y="240"/>
              </a:cxn>
              <a:cxn ang="0">
                <a:pos x="167" y="252"/>
              </a:cxn>
              <a:cxn ang="0">
                <a:pos x="172" y="252"/>
              </a:cxn>
              <a:cxn ang="0">
                <a:pos x="182" y="252"/>
              </a:cxn>
              <a:cxn ang="0">
                <a:pos x="172" y="274"/>
              </a:cxn>
              <a:cxn ang="0">
                <a:pos x="157" y="287"/>
              </a:cxn>
              <a:cxn ang="0">
                <a:pos x="59" y="377"/>
              </a:cxn>
              <a:cxn ang="0">
                <a:pos x="61" y="483"/>
              </a:cxn>
              <a:cxn ang="0">
                <a:pos x="56" y="616"/>
              </a:cxn>
              <a:cxn ang="0">
                <a:pos x="20" y="790"/>
              </a:cxn>
              <a:cxn ang="0">
                <a:pos x="2" y="879"/>
              </a:cxn>
              <a:cxn ang="0">
                <a:pos x="406" y="499"/>
              </a:cxn>
              <a:cxn ang="0">
                <a:pos x="403" y="544"/>
              </a:cxn>
              <a:cxn ang="0">
                <a:pos x="57" y="884"/>
              </a:cxn>
              <a:cxn ang="0">
                <a:pos x="61" y="912"/>
              </a:cxn>
              <a:cxn ang="0">
                <a:pos x="94" y="728"/>
              </a:cxn>
              <a:cxn ang="0">
                <a:pos x="81" y="842"/>
              </a:cxn>
              <a:cxn ang="0">
                <a:pos x="67" y="842"/>
              </a:cxn>
              <a:cxn ang="0">
                <a:pos x="29" y="1046"/>
              </a:cxn>
              <a:cxn ang="0">
                <a:pos x="24" y="1020"/>
              </a:cxn>
            </a:cxnLst>
            <a:rect l="0" t="0" r="r" b="b"/>
            <a:pathLst>
              <a:path w="528" h="1655">
                <a:moveTo>
                  <a:pt x="2" y="894"/>
                </a:moveTo>
                <a:lnTo>
                  <a:pt x="2" y="894"/>
                </a:lnTo>
                <a:lnTo>
                  <a:pt x="4" y="902"/>
                </a:lnTo>
                <a:lnTo>
                  <a:pt x="4" y="912"/>
                </a:lnTo>
                <a:lnTo>
                  <a:pt x="4" y="912"/>
                </a:lnTo>
                <a:lnTo>
                  <a:pt x="4" y="919"/>
                </a:lnTo>
                <a:lnTo>
                  <a:pt x="5" y="924"/>
                </a:lnTo>
                <a:lnTo>
                  <a:pt x="7" y="929"/>
                </a:lnTo>
                <a:lnTo>
                  <a:pt x="7" y="929"/>
                </a:lnTo>
                <a:lnTo>
                  <a:pt x="14" y="940"/>
                </a:lnTo>
                <a:lnTo>
                  <a:pt x="22" y="950"/>
                </a:lnTo>
                <a:lnTo>
                  <a:pt x="22" y="950"/>
                </a:lnTo>
                <a:lnTo>
                  <a:pt x="34" y="959"/>
                </a:lnTo>
                <a:lnTo>
                  <a:pt x="34" y="959"/>
                </a:lnTo>
                <a:lnTo>
                  <a:pt x="22" y="1004"/>
                </a:lnTo>
                <a:lnTo>
                  <a:pt x="22" y="1004"/>
                </a:lnTo>
                <a:lnTo>
                  <a:pt x="14" y="1031"/>
                </a:lnTo>
                <a:lnTo>
                  <a:pt x="12" y="1046"/>
                </a:lnTo>
                <a:lnTo>
                  <a:pt x="10" y="1062"/>
                </a:lnTo>
                <a:lnTo>
                  <a:pt x="10" y="1062"/>
                </a:lnTo>
                <a:lnTo>
                  <a:pt x="14" y="1086"/>
                </a:lnTo>
                <a:lnTo>
                  <a:pt x="15" y="1094"/>
                </a:lnTo>
                <a:lnTo>
                  <a:pt x="22" y="1096"/>
                </a:lnTo>
                <a:lnTo>
                  <a:pt x="22" y="1096"/>
                </a:lnTo>
                <a:lnTo>
                  <a:pt x="22" y="1084"/>
                </a:lnTo>
                <a:lnTo>
                  <a:pt x="24" y="1076"/>
                </a:lnTo>
                <a:lnTo>
                  <a:pt x="25" y="1067"/>
                </a:lnTo>
                <a:lnTo>
                  <a:pt x="25" y="1067"/>
                </a:lnTo>
                <a:lnTo>
                  <a:pt x="32" y="1054"/>
                </a:lnTo>
                <a:lnTo>
                  <a:pt x="34" y="1044"/>
                </a:lnTo>
                <a:lnTo>
                  <a:pt x="34" y="1036"/>
                </a:lnTo>
                <a:lnTo>
                  <a:pt x="34" y="1036"/>
                </a:lnTo>
                <a:lnTo>
                  <a:pt x="30" y="1014"/>
                </a:lnTo>
                <a:lnTo>
                  <a:pt x="30" y="1004"/>
                </a:lnTo>
                <a:lnTo>
                  <a:pt x="30" y="995"/>
                </a:lnTo>
                <a:lnTo>
                  <a:pt x="30" y="995"/>
                </a:lnTo>
                <a:lnTo>
                  <a:pt x="42" y="950"/>
                </a:lnTo>
                <a:lnTo>
                  <a:pt x="42" y="950"/>
                </a:lnTo>
                <a:lnTo>
                  <a:pt x="51" y="949"/>
                </a:lnTo>
                <a:lnTo>
                  <a:pt x="57" y="947"/>
                </a:lnTo>
                <a:lnTo>
                  <a:pt x="62" y="944"/>
                </a:lnTo>
                <a:lnTo>
                  <a:pt x="62" y="944"/>
                </a:lnTo>
                <a:lnTo>
                  <a:pt x="64" y="940"/>
                </a:lnTo>
                <a:lnTo>
                  <a:pt x="64" y="937"/>
                </a:lnTo>
                <a:lnTo>
                  <a:pt x="64" y="935"/>
                </a:lnTo>
                <a:lnTo>
                  <a:pt x="61" y="934"/>
                </a:lnTo>
                <a:lnTo>
                  <a:pt x="61" y="934"/>
                </a:lnTo>
                <a:lnTo>
                  <a:pt x="52" y="935"/>
                </a:lnTo>
                <a:lnTo>
                  <a:pt x="52" y="927"/>
                </a:lnTo>
                <a:lnTo>
                  <a:pt x="64" y="927"/>
                </a:lnTo>
                <a:lnTo>
                  <a:pt x="64" y="927"/>
                </a:lnTo>
                <a:lnTo>
                  <a:pt x="66" y="930"/>
                </a:lnTo>
                <a:lnTo>
                  <a:pt x="71" y="934"/>
                </a:lnTo>
                <a:lnTo>
                  <a:pt x="71" y="934"/>
                </a:lnTo>
                <a:lnTo>
                  <a:pt x="77" y="937"/>
                </a:lnTo>
                <a:lnTo>
                  <a:pt x="69" y="954"/>
                </a:lnTo>
                <a:lnTo>
                  <a:pt x="81" y="970"/>
                </a:lnTo>
                <a:lnTo>
                  <a:pt x="81" y="970"/>
                </a:lnTo>
                <a:lnTo>
                  <a:pt x="79" y="975"/>
                </a:lnTo>
                <a:lnTo>
                  <a:pt x="77" y="977"/>
                </a:lnTo>
                <a:lnTo>
                  <a:pt x="76" y="979"/>
                </a:lnTo>
                <a:lnTo>
                  <a:pt x="76" y="979"/>
                </a:lnTo>
                <a:lnTo>
                  <a:pt x="72" y="979"/>
                </a:lnTo>
                <a:lnTo>
                  <a:pt x="71" y="979"/>
                </a:lnTo>
                <a:lnTo>
                  <a:pt x="67" y="980"/>
                </a:lnTo>
                <a:lnTo>
                  <a:pt x="69" y="994"/>
                </a:lnTo>
                <a:lnTo>
                  <a:pt x="76" y="994"/>
                </a:lnTo>
                <a:lnTo>
                  <a:pt x="76" y="985"/>
                </a:lnTo>
                <a:lnTo>
                  <a:pt x="76" y="985"/>
                </a:lnTo>
                <a:lnTo>
                  <a:pt x="86" y="980"/>
                </a:lnTo>
                <a:lnTo>
                  <a:pt x="86" y="980"/>
                </a:lnTo>
                <a:lnTo>
                  <a:pt x="87" y="975"/>
                </a:lnTo>
                <a:lnTo>
                  <a:pt x="89" y="972"/>
                </a:lnTo>
                <a:lnTo>
                  <a:pt x="96" y="974"/>
                </a:lnTo>
                <a:lnTo>
                  <a:pt x="96" y="974"/>
                </a:lnTo>
                <a:lnTo>
                  <a:pt x="96" y="1015"/>
                </a:lnTo>
                <a:lnTo>
                  <a:pt x="97" y="1052"/>
                </a:lnTo>
                <a:lnTo>
                  <a:pt x="99" y="1084"/>
                </a:lnTo>
                <a:lnTo>
                  <a:pt x="99" y="1084"/>
                </a:lnTo>
                <a:lnTo>
                  <a:pt x="106" y="1157"/>
                </a:lnTo>
                <a:lnTo>
                  <a:pt x="107" y="1198"/>
                </a:lnTo>
                <a:lnTo>
                  <a:pt x="107" y="1229"/>
                </a:lnTo>
                <a:lnTo>
                  <a:pt x="107" y="1229"/>
                </a:lnTo>
                <a:lnTo>
                  <a:pt x="107" y="1251"/>
                </a:lnTo>
                <a:lnTo>
                  <a:pt x="109" y="1271"/>
                </a:lnTo>
                <a:lnTo>
                  <a:pt x="111" y="1301"/>
                </a:lnTo>
                <a:lnTo>
                  <a:pt x="111" y="1301"/>
                </a:lnTo>
                <a:lnTo>
                  <a:pt x="114" y="1320"/>
                </a:lnTo>
                <a:lnTo>
                  <a:pt x="116" y="1330"/>
                </a:lnTo>
                <a:lnTo>
                  <a:pt x="116" y="1330"/>
                </a:lnTo>
                <a:lnTo>
                  <a:pt x="136" y="1333"/>
                </a:lnTo>
                <a:lnTo>
                  <a:pt x="136" y="1333"/>
                </a:lnTo>
                <a:lnTo>
                  <a:pt x="152" y="1336"/>
                </a:lnTo>
                <a:lnTo>
                  <a:pt x="162" y="1336"/>
                </a:lnTo>
                <a:lnTo>
                  <a:pt x="162" y="1336"/>
                </a:lnTo>
                <a:lnTo>
                  <a:pt x="172" y="1366"/>
                </a:lnTo>
                <a:lnTo>
                  <a:pt x="184" y="1398"/>
                </a:lnTo>
                <a:lnTo>
                  <a:pt x="196" y="1438"/>
                </a:lnTo>
                <a:lnTo>
                  <a:pt x="196" y="1438"/>
                </a:lnTo>
                <a:lnTo>
                  <a:pt x="201" y="1458"/>
                </a:lnTo>
                <a:lnTo>
                  <a:pt x="204" y="1475"/>
                </a:lnTo>
                <a:lnTo>
                  <a:pt x="206" y="1490"/>
                </a:lnTo>
                <a:lnTo>
                  <a:pt x="206" y="1503"/>
                </a:lnTo>
                <a:lnTo>
                  <a:pt x="204" y="1513"/>
                </a:lnTo>
                <a:lnTo>
                  <a:pt x="203" y="1522"/>
                </a:lnTo>
                <a:lnTo>
                  <a:pt x="201" y="1528"/>
                </a:lnTo>
                <a:lnTo>
                  <a:pt x="199" y="1533"/>
                </a:lnTo>
                <a:lnTo>
                  <a:pt x="199" y="1533"/>
                </a:lnTo>
                <a:lnTo>
                  <a:pt x="192" y="1542"/>
                </a:lnTo>
                <a:lnTo>
                  <a:pt x="182" y="1553"/>
                </a:lnTo>
                <a:lnTo>
                  <a:pt x="172" y="1563"/>
                </a:lnTo>
                <a:lnTo>
                  <a:pt x="164" y="1573"/>
                </a:lnTo>
                <a:lnTo>
                  <a:pt x="164" y="1573"/>
                </a:lnTo>
                <a:lnTo>
                  <a:pt x="149" y="1595"/>
                </a:lnTo>
                <a:lnTo>
                  <a:pt x="149" y="1595"/>
                </a:lnTo>
                <a:lnTo>
                  <a:pt x="127" y="1603"/>
                </a:lnTo>
                <a:lnTo>
                  <a:pt x="127" y="1603"/>
                </a:lnTo>
                <a:lnTo>
                  <a:pt x="109" y="1609"/>
                </a:lnTo>
                <a:lnTo>
                  <a:pt x="109" y="1609"/>
                </a:lnTo>
                <a:lnTo>
                  <a:pt x="107" y="1610"/>
                </a:lnTo>
                <a:lnTo>
                  <a:pt x="102" y="1617"/>
                </a:lnTo>
                <a:lnTo>
                  <a:pt x="97" y="1624"/>
                </a:lnTo>
                <a:lnTo>
                  <a:pt x="97" y="1627"/>
                </a:lnTo>
                <a:lnTo>
                  <a:pt x="99" y="1630"/>
                </a:lnTo>
                <a:lnTo>
                  <a:pt x="99" y="1630"/>
                </a:lnTo>
                <a:lnTo>
                  <a:pt x="107" y="1637"/>
                </a:lnTo>
                <a:lnTo>
                  <a:pt x="121" y="1644"/>
                </a:lnTo>
                <a:lnTo>
                  <a:pt x="136" y="1649"/>
                </a:lnTo>
                <a:lnTo>
                  <a:pt x="142" y="1649"/>
                </a:lnTo>
                <a:lnTo>
                  <a:pt x="151" y="1649"/>
                </a:lnTo>
                <a:lnTo>
                  <a:pt x="151" y="1649"/>
                </a:lnTo>
                <a:lnTo>
                  <a:pt x="166" y="1647"/>
                </a:lnTo>
                <a:lnTo>
                  <a:pt x="181" y="1645"/>
                </a:lnTo>
                <a:lnTo>
                  <a:pt x="196" y="1644"/>
                </a:lnTo>
                <a:lnTo>
                  <a:pt x="203" y="1644"/>
                </a:lnTo>
                <a:lnTo>
                  <a:pt x="209" y="1645"/>
                </a:lnTo>
                <a:lnTo>
                  <a:pt x="209" y="1645"/>
                </a:lnTo>
                <a:lnTo>
                  <a:pt x="221" y="1650"/>
                </a:lnTo>
                <a:lnTo>
                  <a:pt x="234" y="1654"/>
                </a:lnTo>
                <a:lnTo>
                  <a:pt x="249" y="1655"/>
                </a:lnTo>
                <a:lnTo>
                  <a:pt x="261" y="1655"/>
                </a:lnTo>
                <a:lnTo>
                  <a:pt x="261" y="1655"/>
                </a:lnTo>
                <a:lnTo>
                  <a:pt x="273" y="1652"/>
                </a:lnTo>
                <a:lnTo>
                  <a:pt x="283" y="1645"/>
                </a:lnTo>
                <a:lnTo>
                  <a:pt x="294" y="1639"/>
                </a:lnTo>
                <a:lnTo>
                  <a:pt x="294" y="1639"/>
                </a:lnTo>
                <a:lnTo>
                  <a:pt x="293" y="1625"/>
                </a:lnTo>
                <a:lnTo>
                  <a:pt x="291" y="1615"/>
                </a:lnTo>
                <a:lnTo>
                  <a:pt x="293" y="1607"/>
                </a:lnTo>
                <a:lnTo>
                  <a:pt x="293" y="1607"/>
                </a:lnTo>
                <a:lnTo>
                  <a:pt x="298" y="1583"/>
                </a:lnTo>
                <a:lnTo>
                  <a:pt x="291" y="1580"/>
                </a:lnTo>
                <a:lnTo>
                  <a:pt x="291" y="1580"/>
                </a:lnTo>
                <a:lnTo>
                  <a:pt x="298" y="1573"/>
                </a:lnTo>
                <a:lnTo>
                  <a:pt x="301" y="1565"/>
                </a:lnTo>
                <a:lnTo>
                  <a:pt x="301" y="1562"/>
                </a:lnTo>
                <a:lnTo>
                  <a:pt x="301" y="1558"/>
                </a:lnTo>
                <a:lnTo>
                  <a:pt x="301" y="1558"/>
                </a:lnTo>
                <a:lnTo>
                  <a:pt x="288" y="1532"/>
                </a:lnTo>
                <a:lnTo>
                  <a:pt x="281" y="1513"/>
                </a:lnTo>
                <a:lnTo>
                  <a:pt x="279" y="1505"/>
                </a:lnTo>
                <a:lnTo>
                  <a:pt x="278" y="1495"/>
                </a:lnTo>
                <a:lnTo>
                  <a:pt x="278" y="1495"/>
                </a:lnTo>
                <a:lnTo>
                  <a:pt x="276" y="1445"/>
                </a:lnTo>
                <a:lnTo>
                  <a:pt x="274" y="1391"/>
                </a:lnTo>
                <a:lnTo>
                  <a:pt x="274" y="1391"/>
                </a:lnTo>
                <a:lnTo>
                  <a:pt x="276" y="1328"/>
                </a:lnTo>
                <a:lnTo>
                  <a:pt x="284" y="1326"/>
                </a:lnTo>
                <a:lnTo>
                  <a:pt x="284" y="1301"/>
                </a:lnTo>
                <a:lnTo>
                  <a:pt x="284" y="1301"/>
                </a:lnTo>
                <a:lnTo>
                  <a:pt x="289" y="1299"/>
                </a:lnTo>
                <a:lnTo>
                  <a:pt x="299" y="1301"/>
                </a:lnTo>
                <a:lnTo>
                  <a:pt x="299" y="1301"/>
                </a:lnTo>
                <a:lnTo>
                  <a:pt x="314" y="1303"/>
                </a:lnTo>
                <a:lnTo>
                  <a:pt x="324" y="1304"/>
                </a:lnTo>
                <a:lnTo>
                  <a:pt x="324" y="1304"/>
                </a:lnTo>
                <a:lnTo>
                  <a:pt x="341" y="1348"/>
                </a:lnTo>
                <a:lnTo>
                  <a:pt x="353" y="1383"/>
                </a:lnTo>
                <a:lnTo>
                  <a:pt x="363" y="1413"/>
                </a:lnTo>
                <a:lnTo>
                  <a:pt x="363" y="1413"/>
                </a:lnTo>
                <a:lnTo>
                  <a:pt x="373" y="1455"/>
                </a:lnTo>
                <a:lnTo>
                  <a:pt x="375" y="1472"/>
                </a:lnTo>
                <a:lnTo>
                  <a:pt x="375" y="1487"/>
                </a:lnTo>
                <a:lnTo>
                  <a:pt x="375" y="1487"/>
                </a:lnTo>
                <a:lnTo>
                  <a:pt x="371" y="1508"/>
                </a:lnTo>
                <a:lnTo>
                  <a:pt x="370" y="1517"/>
                </a:lnTo>
                <a:lnTo>
                  <a:pt x="371" y="1523"/>
                </a:lnTo>
                <a:lnTo>
                  <a:pt x="371" y="1523"/>
                </a:lnTo>
                <a:lnTo>
                  <a:pt x="375" y="1535"/>
                </a:lnTo>
                <a:lnTo>
                  <a:pt x="375" y="1543"/>
                </a:lnTo>
                <a:lnTo>
                  <a:pt x="373" y="1550"/>
                </a:lnTo>
                <a:lnTo>
                  <a:pt x="373" y="1550"/>
                </a:lnTo>
                <a:lnTo>
                  <a:pt x="371" y="1557"/>
                </a:lnTo>
                <a:lnTo>
                  <a:pt x="366" y="1565"/>
                </a:lnTo>
                <a:lnTo>
                  <a:pt x="361" y="1575"/>
                </a:lnTo>
                <a:lnTo>
                  <a:pt x="356" y="1582"/>
                </a:lnTo>
                <a:lnTo>
                  <a:pt x="356" y="1582"/>
                </a:lnTo>
                <a:lnTo>
                  <a:pt x="346" y="1590"/>
                </a:lnTo>
                <a:lnTo>
                  <a:pt x="343" y="1595"/>
                </a:lnTo>
                <a:lnTo>
                  <a:pt x="343" y="1595"/>
                </a:lnTo>
                <a:lnTo>
                  <a:pt x="341" y="1602"/>
                </a:lnTo>
                <a:lnTo>
                  <a:pt x="341" y="1605"/>
                </a:lnTo>
                <a:lnTo>
                  <a:pt x="341" y="1605"/>
                </a:lnTo>
                <a:lnTo>
                  <a:pt x="339" y="1607"/>
                </a:lnTo>
                <a:lnTo>
                  <a:pt x="338" y="1610"/>
                </a:lnTo>
                <a:lnTo>
                  <a:pt x="339" y="1617"/>
                </a:lnTo>
                <a:lnTo>
                  <a:pt x="339" y="1617"/>
                </a:lnTo>
                <a:lnTo>
                  <a:pt x="343" y="1622"/>
                </a:lnTo>
                <a:lnTo>
                  <a:pt x="348" y="1627"/>
                </a:lnTo>
                <a:lnTo>
                  <a:pt x="356" y="1632"/>
                </a:lnTo>
                <a:lnTo>
                  <a:pt x="368" y="1634"/>
                </a:lnTo>
                <a:lnTo>
                  <a:pt x="368" y="1634"/>
                </a:lnTo>
                <a:lnTo>
                  <a:pt x="380" y="1635"/>
                </a:lnTo>
                <a:lnTo>
                  <a:pt x="393" y="1637"/>
                </a:lnTo>
                <a:lnTo>
                  <a:pt x="406" y="1635"/>
                </a:lnTo>
                <a:lnTo>
                  <a:pt x="406" y="1635"/>
                </a:lnTo>
                <a:lnTo>
                  <a:pt x="408" y="1642"/>
                </a:lnTo>
                <a:lnTo>
                  <a:pt x="411" y="1645"/>
                </a:lnTo>
                <a:lnTo>
                  <a:pt x="416" y="1647"/>
                </a:lnTo>
                <a:lnTo>
                  <a:pt x="416" y="1647"/>
                </a:lnTo>
                <a:lnTo>
                  <a:pt x="425" y="1649"/>
                </a:lnTo>
                <a:lnTo>
                  <a:pt x="438" y="1647"/>
                </a:lnTo>
                <a:lnTo>
                  <a:pt x="450" y="1645"/>
                </a:lnTo>
                <a:lnTo>
                  <a:pt x="455" y="1644"/>
                </a:lnTo>
                <a:lnTo>
                  <a:pt x="456" y="1642"/>
                </a:lnTo>
                <a:lnTo>
                  <a:pt x="456" y="1642"/>
                </a:lnTo>
                <a:lnTo>
                  <a:pt x="460" y="1630"/>
                </a:lnTo>
                <a:lnTo>
                  <a:pt x="465" y="1610"/>
                </a:lnTo>
                <a:lnTo>
                  <a:pt x="468" y="1583"/>
                </a:lnTo>
                <a:lnTo>
                  <a:pt x="456" y="1580"/>
                </a:lnTo>
                <a:lnTo>
                  <a:pt x="456" y="1580"/>
                </a:lnTo>
                <a:lnTo>
                  <a:pt x="455" y="1568"/>
                </a:lnTo>
                <a:lnTo>
                  <a:pt x="453" y="1560"/>
                </a:lnTo>
                <a:lnTo>
                  <a:pt x="450" y="1553"/>
                </a:lnTo>
                <a:lnTo>
                  <a:pt x="450" y="1553"/>
                </a:lnTo>
                <a:lnTo>
                  <a:pt x="441" y="1542"/>
                </a:lnTo>
                <a:lnTo>
                  <a:pt x="440" y="1537"/>
                </a:lnTo>
                <a:lnTo>
                  <a:pt x="440" y="1532"/>
                </a:lnTo>
                <a:lnTo>
                  <a:pt x="440" y="1532"/>
                </a:lnTo>
                <a:lnTo>
                  <a:pt x="440" y="1518"/>
                </a:lnTo>
                <a:lnTo>
                  <a:pt x="438" y="1503"/>
                </a:lnTo>
                <a:lnTo>
                  <a:pt x="438" y="1503"/>
                </a:lnTo>
                <a:lnTo>
                  <a:pt x="436" y="1495"/>
                </a:lnTo>
                <a:lnTo>
                  <a:pt x="435" y="1483"/>
                </a:lnTo>
                <a:lnTo>
                  <a:pt x="435" y="1455"/>
                </a:lnTo>
                <a:lnTo>
                  <a:pt x="435" y="1455"/>
                </a:lnTo>
                <a:lnTo>
                  <a:pt x="441" y="1398"/>
                </a:lnTo>
                <a:lnTo>
                  <a:pt x="446" y="1365"/>
                </a:lnTo>
                <a:lnTo>
                  <a:pt x="448" y="1341"/>
                </a:lnTo>
                <a:lnTo>
                  <a:pt x="448" y="1341"/>
                </a:lnTo>
                <a:lnTo>
                  <a:pt x="448" y="1311"/>
                </a:lnTo>
                <a:lnTo>
                  <a:pt x="448" y="1298"/>
                </a:lnTo>
                <a:lnTo>
                  <a:pt x="453" y="1294"/>
                </a:lnTo>
                <a:lnTo>
                  <a:pt x="453" y="1294"/>
                </a:lnTo>
                <a:lnTo>
                  <a:pt x="448" y="1256"/>
                </a:lnTo>
                <a:lnTo>
                  <a:pt x="443" y="1224"/>
                </a:lnTo>
                <a:lnTo>
                  <a:pt x="440" y="1208"/>
                </a:lnTo>
                <a:lnTo>
                  <a:pt x="435" y="1194"/>
                </a:lnTo>
                <a:lnTo>
                  <a:pt x="435" y="1194"/>
                </a:lnTo>
                <a:lnTo>
                  <a:pt x="426" y="1171"/>
                </a:lnTo>
                <a:lnTo>
                  <a:pt x="416" y="1147"/>
                </a:lnTo>
                <a:lnTo>
                  <a:pt x="408" y="1129"/>
                </a:lnTo>
                <a:lnTo>
                  <a:pt x="406" y="1122"/>
                </a:lnTo>
                <a:lnTo>
                  <a:pt x="406" y="1117"/>
                </a:lnTo>
                <a:lnTo>
                  <a:pt x="406" y="1117"/>
                </a:lnTo>
                <a:lnTo>
                  <a:pt x="413" y="1096"/>
                </a:lnTo>
                <a:lnTo>
                  <a:pt x="415" y="1086"/>
                </a:lnTo>
                <a:lnTo>
                  <a:pt x="415" y="1082"/>
                </a:lnTo>
                <a:lnTo>
                  <a:pt x="413" y="1079"/>
                </a:lnTo>
                <a:lnTo>
                  <a:pt x="413" y="1079"/>
                </a:lnTo>
                <a:lnTo>
                  <a:pt x="403" y="1064"/>
                </a:lnTo>
                <a:lnTo>
                  <a:pt x="398" y="1057"/>
                </a:lnTo>
                <a:lnTo>
                  <a:pt x="398" y="1052"/>
                </a:lnTo>
                <a:lnTo>
                  <a:pt x="398" y="1051"/>
                </a:lnTo>
                <a:lnTo>
                  <a:pt x="398" y="1051"/>
                </a:lnTo>
                <a:lnTo>
                  <a:pt x="401" y="1042"/>
                </a:lnTo>
                <a:lnTo>
                  <a:pt x="405" y="1029"/>
                </a:lnTo>
                <a:lnTo>
                  <a:pt x="406" y="1012"/>
                </a:lnTo>
                <a:lnTo>
                  <a:pt x="408" y="995"/>
                </a:lnTo>
                <a:lnTo>
                  <a:pt x="408" y="995"/>
                </a:lnTo>
                <a:lnTo>
                  <a:pt x="410" y="967"/>
                </a:lnTo>
                <a:lnTo>
                  <a:pt x="410" y="957"/>
                </a:lnTo>
                <a:lnTo>
                  <a:pt x="410" y="957"/>
                </a:lnTo>
                <a:lnTo>
                  <a:pt x="415" y="945"/>
                </a:lnTo>
                <a:lnTo>
                  <a:pt x="418" y="935"/>
                </a:lnTo>
                <a:lnTo>
                  <a:pt x="420" y="924"/>
                </a:lnTo>
                <a:lnTo>
                  <a:pt x="420" y="924"/>
                </a:lnTo>
                <a:lnTo>
                  <a:pt x="420" y="905"/>
                </a:lnTo>
                <a:lnTo>
                  <a:pt x="418" y="899"/>
                </a:lnTo>
                <a:lnTo>
                  <a:pt x="418" y="899"/>
                </a:lnTo>
                <a:lnTo>
                  <a:pt x="426" y="882"/>
                </a:lnTo>
                <a:lnTo>
                  <a:pt x="431" y="870"/>
                </a:lnTo>
                <a:lnTo>
                  <a:pt x="433" y="860"/>
                </a:lnTo>
                <a:lnTo>
                  <a:pt x="433" y="860"/>
                </a:lnTo>
                <a:lnTo>
                  <a:pt x="431" y="837"/>
                </a:lnTo>
                <a:lnTo>
                  <a:pt x="438" y="813"/>
                </a:lnTo>
                <a:lnTo>
                  <a:pt x="481" y="805"/>
                </a:lnTo>
                <a:lnTo>
                  <a:pt x="481" y="805"/>
                </a:lnTo>
                <a:lnTo>
                  <a:pt x="466" y="750"/>
                </a:lnTo>
                <a:lnTo>
                  <a:pt x="466" y="750"/>
                </a:lnTo>
                <a:lnTo>
                  <a:pt x="476" y="748"/>
                </a:lnTo>
                <a:lnTo>
                  <a:pt x="476" y="748"/>
                </a:lnTo>
                <a:lnTo>
                  <a:pt x="481" y="745"/>
                </a:lnTo>
                <a:lnTo>
                  <a:pt x="488" y="738"/>
                </a:lnTo>
                <a:lnTo>
                  <a:pt x="495" y="725"/>
                </a:lnTo>
                <a:lnTo>
                  <a:pt x="495" y="725"/>
                </a:lnTo>
                <a:lnTo>
                  <a:pt x="498" y="716"/>
                </a:lnTo>
                <a:lnTo>
                  <a:pt x="501" y="711"/>
                </a:lnTo>
                <a:lnTo>
                  <a:pt x="505" y="708"/>
                </a:lnTo>
                <a:lnTo>
                  <a:pt x="505" y="708"/>
                </a:lnTo>
                <a:lnTo>
                  <a:pt x="525" y="696"/>
                </a:lnTo>
                <a:lnTo>
                  <a:pt x="528" y="670"/>
                </a:lnTo>
                <a:lnTo>
                  <a:pt x="528" y="670"/>
                </a:lnTo>
                <a:lnTo>
                  <a:pt x="517" y="643"/>
                </a:lnTo>
                <a:lnTo>
                  <a:pt x="496" y="601"/>
                </a:lnTo>
                <a:lnTo>
                  <a:pt x="496" y="601"/>
                </a:lnTo>
                <a:lnTo>
                  <a:pt x="481" y="571"/>
                </a:lnTo>
                <a:lnTo>
                  <a:pt x="481" y="571"/>
                </a:lnTo>
                <a:lnTo>
                  <a:pt x="485" y="571"/>
                </a:lnTo>
                <a:lnTo>
                  <a:pt x="495" y="571"/>
                </a:lnTo>
                <a:lnTo>
                  <a:pt x="500" y="569"/>
                </a:lnTo>
                <a:lnTo>
                  <a:pt x="505" y="566"/>
                </a:lnTo>
                <a:lnTo>
                  <a:pt x="510" y="561"/>
                </a:lnTo>
                <a:lnTo>
                  <a:pt x="512" y="554"/>
                </a:lnTo>
                <a:lnTo>
                  <a:pt x="512" y="554"/>
                </a:lnTo>
                <a:lnTo>
                  <a:pt x="513" y="544"/>
                </a:lnTo>
                <a:lnTo>
                  <a:pt x="513" y="534"/>
                </a:lnTo>
                <a:lnTo>
                  <a:pt x="512" y="511"/>
                </a:lnTo>
                <a:lnTo>
                  <a:pt x="506" y="489"/>
                </a:lnTo>
                <a:lnTo>
                  <a:pt x="501" y="469"/>
                </a:lnTo>
                <a:lnTo>
                  <a:pt x="501" y="469"/>
                </a:lnTo>
                <a:lnTo>
                  <a:pt x="490" y="434"/>
                </a:lnTo>
                <a:lnTo>
                  <a:pt x="485" y="416"/>
                </a:lnTo>
                <a:lnTo>
                  <a:pt x="491" y="406"/>
                </a:lnTo>
                <a:lnTo>
                  <a:pt x="491" y="406"/>
                </a:lnTo>
                <a:lnTo>
                  <a:pt x="481" y="391"/>
                </a:lnTo>
                <a:lnTo>
                  <a:pt x="475" y="377"/>
                </a:lnTo>
                <a:lnTo>
                  <a:pt x="470" y="367"/>
                </a:lnTo>
                <a:lnTo>
                  <a:pt x="470" y="367"/>
                </a:lnTo>
                <a:lnTo>
                  <a:pt x="461" y="347"/>
                </a:lnTo>
                <a:lnTo>
                  <a:pt x="456" y="336"/>
                </a:lnTo>
                <a:lnTo>
                  <a:pt x="448" y="324"/>
                </a:lnTo>
                <a:lnTo>
                  <a:pt x="448" y="324"/>
                </a:lnTo>
                <a:lnTo>
                  <a:pt x="425" y="294"/>
                </a:lnTo>
                <a:lnTo>
                  <a:pt x="413" y="280"/>
                </a:lnTo>
                <a:lnTo>
                  <a:pt x="405" y="272"/>
                </a:lnTo>
                <a:lnTo>
                  <a:pt x="405" y="272"/>
                </a:lnTo>
                <a:lnTo>
                  <a:pt x="395" y="267"/>
                </a:lnTo>
                <a:lnTo>
                  <a:pt x="385" y="264"/>
                </a:lnTo>
                <a:lnTo>
                  <a:pt x="373" y="259"/>
                </a:lnTo>
                <a:lnTo>
                  <a:pt x="373" y="259"/>
                </a:lnTo>
                <a:lnTo>
                  <a:pt x="376" y="254"/>
                </a:lnTo>
                <a:lnTo>
                  <a:pt x="380" y="249"/>
                </a:lnTo>
                <a:lnTo>
                  <a:pt x="378" y="245"/>
                </a:lnTo>
                <a:lnTo>
                  <a:pt x="378" y="242"/>
                </a:lnTo>
                <a:lnTo>
                  <a:pt x="378" y="242"/>
                </a:lnTo>
                <a:lnTo>
                  <a:pt x="371" y="234"/>
                </a:lnTo>
                <a:lnTo>
                  <a:pt x="363" y="225"/>
                </a:lnTo>
                <a:lnTo>
                  <a:pt x="356" y="217"/>
                </a:lnTo>
                <a:lnTo>
                  <a:pt x="356" y="214"/>
                </a:lnTo>
                <a:lnTo>
                  <a:pt x="356" y="210"/>
                </a:lnTo>
                <a:lnTo>
                  <a:pt x="356" y="210"/>
                </a:lnTo>
                <a:lnTo>
                  <a:pt x="360" y="204"/>
                </a:lnTo>
                <a:lnTo>
                  <a:pt x="363" y="194"/>
                </a:lnTo>
                <a:lnTo>
                  <a:pt x="363" y="184"/>
                </a:lnTo>
                <a:lnTo>
                  <a:pt x="361" y="175"/>
                </a:lnTo>
                <a:lnTo>
                  <a:pt x="361" y="175"/>
                </a:lnTo>
                <a:lnTo>
                  <a:pt x="358" y="164"/>
                </a:lnTo>
                <a:lnTo>
                  <a:pt x="356" y="152"/>
                </a:lnTo>
                <a:lnTo>
                  <a:pt x="356" y="152"/>
                </a:lnTo>
                <a:lnTo>
                  <a:pt x="356" y="145"/>
                </a:lnTo>
                <a:lnTo>
                  <a:pt x="354" y="135"/>
                </a:lnTo>
                <a:lnTo>
                  <a:pt x="353" y="125"/>
                </a:lnTo>
                <a:lnTo>
                  <a:pt x="348" y="117"/>
                </a:lnTo>
                <a:lnTo>
                  <a:pt x="348" y="117"/>
                </a:lnTo>
                <a:lnTo>
                  <a:pt x="341" y="107"/>
                </a:lnTo>
                <a:lnTo>
                  <a:pt x="336" y="93"/>
                </a:lnTo>
                <a:lnTo>
                  <a:pt x="326" y="67"/>
                </a:lnTo>
                <a:lnTo>
                  <a:pt x="326" y="67"/>
                </a:lnTo>
                <a:lnTo>
                  <a:pt x="321" y="53"/>
                </a:lnTo>
                <a:lnTo>
                  <a:pt x="313" y="42"/>
                </a:lnTo>
                <a:lnTo>
                  <a:pt x="304" y="30"/>
                </a:lnTo>
                <a:lnTo>
                  <a:pt x="296" y="23"/>
                </a:lnTo>
                <a:lnTo>
                  <a:pt x="296" y="23"/>
                </a:lnTo>
                <a:lnTo>
                  <a:pt x="288" y="18"/>
                </a:lnTo>
                <a:lnTo>
                  <a:pt x="279" y="15"/>
                </a:lnTo>
                <a:lnTo>
                  <a:pt x="271" y="12"/>
                </a:lnTo>
                <a:lnTo>
                  <a:pt x="271" y="12"/>
                </a:lnTo>
                <a:lnTo>
                  <a:pt x="269" y="10"/>
                </a:lnTo>
                <a:lnTo>
                  <a:pt x="263" y="5"/>
                </a:lnTo>
                <a:lnTo>
                  <a:pt x="253" y="1"/>
                </a:lnTo>
                <a:lnTo>
                  <a:pt x="248" y="0"/>
                </a:lnTo>
                <a:lnTo>
                  <a:pt x="241" y="0"/>
                </a:lnTo>
                <a:lnTo>
                  <a:pt x="241" y="0"/>
                </a:lnTo>
                <a:lnTo>
                  <a:pt x="233" y="1"/>
                </a:lnTo>
                <a:lnTo>
                  <a:pt x="226" y="5"/>
                </a:lnTo>
                <a:lnTo>
                  <a:pt x="208" y="13"/>
                </a:lnTo>
                <a:lnTo>
                  <a:pt x="179" y="35"/>
                </a:lnTo>
                <a:lnTo>
                  <a:pt x="179" y="35"/>
                </a:lnTo>
                <a:lnTo>
                  <a:pt x="166" y="47"/>
                </a:lnTo>
                <a:lnTo>
                  <a:pt x="151" y="65"/>
                </a:lnTo>
                <a:lnTo>
                  <a:pt x="137" y="83"/>
                </a:lnTo>
                <a:lnTo>
                  <a:pt x="134" y="93"/>
                </a:lnTo>
                <a:lnTo>
                  <a:pt x="131" y="102"/>
                </a:lnTo>
                <a:lnTo>
                  <a:pt x="131" y="102"/>
                </a:lnTo>
                <a:lnTo>
                  <a:pt x="129" y="115"/>
                </a:lnTo>
                <a:lnTo>
                  <a:pt x="129" y="128"/>
                </a:lnTo>
                <a:lnTo>
                  <a:pt x="131" y="138"/>
                </a:lnTo>
                <a:lnTo>
                  <a:pt x="132" y="143"/>
                </a:lnTo>
                <a:lnTo>
                  <a:pt x="132" y="143"/>
                </a:lnTo>
                <a:lnTo>
                  <a:pt x="137" y="147"/>
                </a:lnTo>
                <a:lnTo>
                  <a:pt x="142" y="148"/>
                </a:lnTo>
                <a:lnTo>
                  <a:pt x="147" y="152"/>
                </a:lnTo>
                <a:lnTo>
                  <a:pt x="149" y="154"/>
                </a:lnTo>
                <a:lnTo>
                  <a:pt x="151" y="157"/>
                </a:lnTo>
                <a:lnTo>
                  <a:pt x="151" y="157"/>
                </a:lnTo>
                <a:lnTo>
                  <a:pt x="154" y="174"/>
                </a:lnTo>
                <a:lnTo>
                  <a:pt x="157" y="195"/>
                </a:lnTo>
                <a:lnTo>
                  <a:pt x="157" y="195"/>
                </a:lnTo>
                <a:lnTo>
                  <a:pt x="161" y="209"/>
                </a:lnTo>
                <a:lnTo>
                  <a:pt x="166" y="219"/>
                </a:lnTo>
                <a:lnTo>
                  <a:pt x="172" y="229"/>
                </a:lnTo>
                <a:lnTo>
                  <a:pt x="172" y="229"/>
                </a:lnTo>
                <a:lnTo>
                  <a:pt x="171" y="232"/>
                </a:lnTo>
                <a:lnTo>
                  <a:pt x="169" y="237"/>
                </a:lnTo>
                <a:lnTo>
                  <a:pt x="169" y="237"/>
                </a:lnTo>
                <a:lnTo>
                  <a:pt x="162" y="244"/>
                </a:lnTo>
                <a:lnTo>
                  <a:pt x="162" y="244"/>
                </a:lnTo>
                <a:lnTo>
                  <a:pt x="166" y="242"/>
                </a:lnTo>
                <a:lnTo>
                  <a:pt x="171" y="240"/>
                </a:lnTo>
                <a:lnTo>
                  <a:pt x="171" y="240"/>
                </a:lnTo>
                <a:lnTo>
                  <a:pt x="176" y="232"/>
                </a:lnTo>
                <a:lnTo>
                  <a:pt x="176" y="232"/>
                </a:lnTo>
                <a:lnTo>
                  <a:pt x="177" y="235"/>
                </a:lnTo>
                <a:lnTo>
                  <a:pt x="177" y="239"/>
                </a:lnTo>
                <a:lnTo>
                  <a:pt x="177" y="242"/>
                </a:lnTo>
                <a:lnTo>
                  <a:pt x="177" y="242"/>
                </a:lnTo>
                <a:lnTo>
                  <a:pt x="174" y="249"/>
                </a:lnTo>
                <a:lnTo>
                  <a:pt x="171" y="250"/>
                </a:lnTo>
                <a:lnTo>
                  <a:pt x="167" y="252"/>
                </a:lnTo>
                <a:lnTo>
                  <a:pt x="167" y="252"/>
                </a:lnTo>
                <a:lnTo>
                  <a:pt x="157" y="254"/>
                </a:lnTo>
                <a:lnTo>
                  <a:pt x="154" y="254"/>
                </a:lnTo>
                <a:lnTo>
                  <a:pt x="154" y="254"/>
                </a:lnTo>
                <a:lnTo>
                  <a:pt x="157" y="255"/>
                </a:lnTo>
                <a:lnTo>
                  <a:pt x="161" y="255"/>
                </a:lnTo>
                <a:lnTo>
                  <a:pt x="164" y="255"/>
                </a:lnTo>
                <a:lnTo>
                  <a:pt x="164" y="255"/>
                </a:lnTo>
                <a:lnTo>
                  <a:pt x="172" y="252"/>
                </a:lnTo>
                <a:lnTo>
                  <a:pt x="172" y="252"/>
                </a:lnTo>
                <a:lnTo>
                  <a:pt x="169" y="255"/>
                </a:lnTo>
                <a:lnTo>
                  <a:pt x="164" y="259"/>
                </a:lnTo>
                <a:lnTo>
                  <a:pt x="164" y="259"/>
                </a:lnTo>
                <a:lnTo>
                  <a:pt x="159" y="259"/>
                </a:lnTo>
                <a:lnTo>
                  <a:pt x="159" y="259"/>
                </a:lnTo>
                <a:lnTo>
                  <a:pt x="164" y="259"/>
                </a:lnTo>
                <a:lnTo>
                  <a:pt x="171" y="259"/>
                </a:lnTo>
                <a:lnTo>
                  <a:pt x="171" y="259"/>
                </a:lnTo>
                <a:lnTo>
                  <a:pt x="177" y="255"/>
                </a:lnTo>
                <a:lnTo>
                  <a:pt x="182" y="252"/>
                </a:lnTo>
                <a:lnTo>
                  <a:pt x="182" y="252"/>
                </a:lnTo>
                <a:lnTo>
                  <a:pt x="192" y="244"/>
                </a:lnTo>
                <a:lnTo>
                  <a:pt x="192" y="244"/>
                </a:lnTo>
                <a:lnTo>
                  <a:pt x="191" y="250"/>
                </a:lnTo>
                <a:lnTo>
                  <a:pt x="189" y="257"/>
                </a:lnTo>
                <a:lnTo>
                  <a:pt x="187" y="262"/>
                </a:lnTo>
                <a:lnTo>
                  <a:pt x="187" y="262"/>
                </a:lnTo>
                <a:lnTo>
                  <a:pt x="181" y="269"/>
                </a:lnTo>
                <a:lnTo>
                  <a:pt x="176" y="272"/>
                </a:lnTo>
                <a:lnTo>
                  <a:pt x="172" y="274"/>
                </a:lnTo>
                <a:lnTo>
                  <a:pt x="172" y="274"/>
                </a:lnTo>
                <a:lnTo>
                  <a:pt x="157" y="275"/>
                </a:lnTo>
                <a:lnTo>
                  <a:pt x="157" y="275"/>
                </a:lnTo>
                <a:lnTo>
                  <a:pt x="162" y="275"/>
                </a:lnTo>
                <a:lnTo>
                  <a:pt x="169" y="275"/>
                </a:lnTo>
                <a:lnTo>
                  <a:pt x="169" y="275"/>
                </a:lnTo>
                <a:lnTo>
                  <a:pt x="179" y="274"/>
                </a:lnTo>
                <a:lnTo>
                  <a:pt x="179" y="274"/>
                </a:lnTo>
                <a:lnTo>
                  <a:pt x="157" y="287"/>
                </a:lnTo>
                <a:lnTo>
                  <a:pt x="157" y="287"/>
                </a:lnTo>
                <a:lnTo>
                  <a:pt x="132" y="301"/>
                </a:lnTo>
                <a:lnTo>
                  <a:pt x="114" y="312"/>
                </a:lnTo>
                <a:lnTo>
                  <a:pt x="106" y="317"/>
                </a:lnTo>
                <a:lnTo>
                  <a:pt x="99" y="322"/>
                </a:lnTo>
                <a:lnTo>
                  <a:pt x="99" y="322"/>
                </a:lnTo>
                <a:lnTo>
                  <a:pt x="89" y="334"/>
                </a:lnTo>
                <a:lnTo>
                  <a:pt x="79" y="347"/>
                </a:lnTo>
                <a:lnTo>
                  <a:pt x="69" y="361"/>
                </a:lnTo>
                <a:lnTo>
                  <a:pt x="59" y="377"/>
                </a:lnTo>
                <a:lnTo>
                  <a:pt x="59" y="377"/>
                </a:lnTo>
                <a:lnTo>
                  <a:pt x="37" y="411"/>
                </a:lnTo>
                <a:lnTo>
                  <a:pt x="30" y="424"/>
                </a:lnTo>
                <a:lnTo>
                  <a:pt x="29" y="431"/>
                </a:lnTo>
                <a:lnTo>
                  <a:pt x="29" y="434"/>
                </a:lnTo>
                <a:lnTo>
                  <a:pt x="29" y="434"/>
                </a:lnTo>
                <a:lnTo>
                  <a:pt x="32" y="444"/>
                </a:lnTo>
                <a:lnTo>
                  <a:pt x="40" y="456"/>
                </a:lnTo>
                <a:lnTo>
                  <a:pt x="49" y="469"/>
                </a:lnTo>
                <a:lnTo>
                  <a:pt x="61" y="483"/>
                </a:lnTo>
                <a:lnTo>
                  <a:pt x="61" y="483"/>
                </a:lnTo>
                <a:lnTo>
                  <a:pt x="79" y="503"/>
                </a:lnTo>
                <a:lnTo>
                  <a:pt x="87" y="509"/>
                </a:lnTo>
                <a:lnTo>
                  <a:pt x="87" y="509"/>
                </a:lnTo>
                <a:lnTo>
                  <a:pt x="84" y="538"/>
                </a:lnTo>
                <a:lnTo>
                  <a:pt x="79" y="559"/>
                </a:lnTo>
                <a:lnTo>
                  <a:pt x="76" y="568"/>
                </a:lnTo>
                <a:lnTo>
                  <a:pt x="72" y="574"/>
                </a:lnTo>
                <a:lnTo>
                  <a:pt x="72" y="574"/>
                </a:lnTo>
                <a:lnTo>
                  <a:pt x="64" y="591"/>
                </a:lnTo>
                <a:lnTo>
                  <a:pt x="56" y="616"/>
                </a:lnTo>
                <a:lnTo>
                  <a:pt x="47" y="643"/>
                </a:lnTo>
                <a:lnTo>
                  <a:pt x="44" y="658"/>
                </a:lnTo>
                <a:lnTo>
                  <a:pt x="42" y="670"/>
                </a:lnTo>
                <a:lnTo>
                  <a:pt x="42" y="670"/>
                </a:lnTo>
                <a:lnTo>
                  <a:pt x="39" y="696"/>
                </a:lnTo>
                <a:lnTo>
                  <a:pt x="34" y="723"/>
                </a:lnTo>
                <a:lnTo>
                  <a:pt x="25" y="767"/>
                </a:lnTo>
                <a:lnTo>
                  <a:pt x="25" y="767"/>
                </a:lnTo>
                <a:lnTo>
                  <a:pt x="24" y="780"/>
                </a:lnTo>
                <a:lnTo>
                  <a:pt x="20" y="790"/>
                </a:lnTo>
                <a:lnTo>
                  <a:pt x="15" y="802"/>
                </a:lnTo>
                <a:lnTo>
                  <a:pt x="15" y="802"/>
                </a:lnTo>
                <a:lnTo>
                  <a:pt x="14" y="808"/>
                </a:lnTo>
                <a:lnTo>
                  <a:pt x="12" y="818"/>
                </a:lnTo>
                <a:lnTo>
                  <a:pt x="12" y="818"/>
                </a:lnTo>
                <a:lnTo>
                  <a:pt x="12" y="832"/>
                </a:lnTo>
                <a:lnTo>
                  <a:pt x="10" y="850"/>
                </a:lnTo>
                <a:lnTo>
                  <a:pt x="10" y="850"/>
                </a:lnTo>
                <a:lnTo>
                  <a:pt x="7" y="868"/>
                </a:lnTo>
                <a:lnTo>
                  <a:pt x="2" y="879"/>
                </a:lnTo>
                <a:lnTo>
                  <a:pt x="2" y="879"/>
                </a:lnTo>
                <a:lnTo>
                  <a:pt x="0" y="885"/>
                </a:lnTo>
                <a:lnTo>
                  <a:pt x="2" y="894"/>
                </a:lnTo>
                <a:lnTo>
                  <a:pt x="2" y="894"/>
                </a:lnTo>
                <a:close/>
                <a:moveTo>
                  <a:pt x="403" y="544"/>
                </a:moveTo>
                <a:lnTo>
                  <a:pt x="403" y="544"/>
                </a:lnTo>
                <a:lnTo>
                  <a:pt x="401" y="519"/>
                </a:lnTo>
                <a:lnTo>
                  <a:pt x="403" y="508"/>
                </a:lnTo>
                <a:lnTo>
                  <a:pt x="406" y="499"/>
                </a:lnTo>
                <a:lnTo>
                  <a:pt x="406" y="499"/>
                </a:lnTo>
                <a:lnTo>
                  <a:pt x="411" y="488"/>
                </a:lnTo>
                <a:lnTo>
                  <a:pt x="413" y="474"/>
                </a:lnTo>
                <a:lnTo>
                  <a:pt x="413" y="459"/>
                </a:lnTo>
                <a:lnTo>
                  <a:pt x="430" y="441"/>
                </a:lnTo>
                <a:lnTo>
                  <a:pt x="430" y="441"/>
                </a:lnTo>
                <a:lnTo>
                  <a:pt x="430" y="486"/>
                </a:lnTo>
                <a:lnTo>
                  <a:pt x="430" y="486"/>
                </a:lnTo>
                <a:lnTo>
                  <a:pt x="430" y="508"/>
                </a:lnTo>
                <a:lnTo>
                  <a:pt x="431" y="518"/>
                </a:lnTo>
                <a:lnTo>
                  <a:pt x="403" y="544"/>
                </a:lnTo>
                <a:close/>
                <a:moveTo>
                  <a:pt x="393" y="593"/>
                </a:moveTo>
                <a:lnTo>
                  <a:pt x="393" y="593"/>
                </a:lnTo>
                <a:lnTo>
                  <a:pt x="396" y="586"/>
                </a:lnTo>
                <a:lnTo>
                  <a:pt x="400" y="569"/>
                </a:lnTo>
                <a:lnTo>
                  <a:pt x="400" y="569"/>
                </a:lnTo>
                <a:lnTo>
                  <a:pt x="415" y="615"/>
                </a:lnTo>
                <a:lnTo>
                  <a:pt x="415" y="615"/>
                </a:lnTo>
                <a:lnTo>
                  <a:pt x="393" y="593"/>
                </a:lnTo>
                <a:lnTo>
                  <a:pt x="393" y="593"/>
                </a:lnTo>
                <a:close/>
                <a:moveTo>
                  <a:pt x="57" y="884"/>
                </a:moveTo>
                <a:lnTo>
                  <a:pt x="57" y="884"/>
                </a:lnTo>
                <a:lnTo>
                  <a:pt x="62" y="889"/>
                </a:lnTo>
                <a:lnTo>
                  <a:pt x="71" y="895"/>
                </a:lnTo>
                <a:lnTo>
                  <a:pt x="71" y="895"/>
                </a:lnTo>
                <a:lnTo>
                  <a:pt x="72" y="900"/>
                </a:lnTo>
                <a:lnTo>
                  <a:pt x="74" y="904"/>
                </a:lnTo>
                <a:lnTo>
                  <a:pt x="74" y="907"/>
                </a:lnTo>
                <a:lnTo>
                  <a:pt x="69" y="912"/>
                </a:lnTo>
                <a:lnTo>
                  <a:pt x="61" y="912"/>
                </a:lnTo>
                <a:lnTo>
                  <a:pt x="61" y="912"/>
                </a:lnTo>
                <a:lnTo>
                  <a:pt x="57" y="900"/>
                </a:lnTo>
                <a:lnTo>
                  <a:pt x="57" y="900"/>
                </a:lnTo>
                <a:lnTo>
                  <a:pt x="57" y="890"/>
                </a:lnTo>
                <a:lnTo>
                  <a:pt x="57" y="884"/>
                </a:lnTo>
                <a:lnTo>
                  <a:pt x="57" y="884"/>
                </a:lnTo>
                <a:close/>
                <a:moveTo>
                  <a:pt x="59" y="797"/>
                </a:moveTo>
                <a:lnTo>
                  <a:pt x="59" y="797"/>
                </a:lnTo>
                <a:lnTo>
                  <a:pt x="66" y="782"/>
                </a:lnTo>
                <a:lnTo>
                  <a:pt x="77" y="758"/>
                </a:lnTo>
                <a:lnTo>
                  <a:pt x="94" y="728"/>
                </a:lnTo>
                <a:lnTo>
                  <a:pt x="94" y="728"/>
                </a:lnTo>
                <a:lnTo>
                  <a:pt x="92" y="753"/>
                </a:lnTo>
                <a:lnTo>
                  <a:pt x="91" y="785"/>
                </a:lnTo>
                <a:lnTo>
                  <a:pt x="91" y="785"/>
                </a:lnTo>
                <a:lnTo>
                  <a:pt x="91" y="800"/>
                </a:lnTo>
                <a:lnTo>
                  <a:pt x="91" y="808"/>
                </a:lnTo>
                <a:lnTo>
                  <a:pt x="87" y="818"/>
                </a:lnTo>
                <a:lnTo>
                  <a:pt x="87" y="818"/>
                </a:lnTo>
                <a:lnTo>
                  <a:pt x="82" y="830"/>
                </a:lnTo>
                <a:lnTo>
                  <a:pt x="81" y="842"/>
                </a:lnTo>
                <a:lnTo>
                  <a:pt x="81" y="855"/>
                </a:lnTo>
                <a:lnTo>
                  <a:pt x="89" y="858"/>
                </a:lnTo>
                <a:lnTo>
                  <a:pt x="87" y="884"/>
                </a:lnTo>
                <a:lnTo>
                  <a:pt x="87" y="884"/>
                </a:lnTo>
                <a:lnTo>
                  <a:pt x="84" y="880"/>
                </a:lnTo>
                <a:lnTo>
                  <a:pt x="79" y="872"/>
                </a:lnTo>
                <a:lnTo>
                  <a:pt x="79" y="872"/>
                </a:lnTo>
                <a:lnTo>
                  <a:pt x="71" y="848"/>
                </a:lnTo>
                <a:lnTo>
                  <a:pt x="71" y="848"/>
                </a:lnTo>
                <a:lnTo>
                  <a:pt x="67" y="842"/>
                </a:lnTo>
                <a:lnTo>
                  <a:pt x="62" y="837"/>
                </a:lnTo>
                <a:lnTo>
                  <a:pt x="59" y="833"/>
                </a:lnTo>
                <a:lnTo>
                  <a:pt x="56" y="827"/>
                </a:lnTo>
                <a:lnTo>
                  <a:pt x="56" y="827"/>
                </a:lnTo>
                <a:lnTo>
                  <a:pt x="52" y="820"/>
                </a:lnTo>
                <a:lnTo>
                  <a:pt x="54" y="813"/>
                </a:lnTo>
                <a:lnTo>
                  <a:pt x="59" y="797"/>
                </a:lnTo>
                <a:lnTo>
                  <a:pt x="59" y="797"/>
                </a:lnTo>
                <a:close/>
                <a:moveTo>
                  <a:pt x="29" y="1046"/>
                </a:moveTo>
                <a:lnTo>
                  <a:pt x="29" y="1046"/>
                </a:lnTo>
                <a:lnTo>
                  <a:pt x="25" y="1052"/>
                </a:lnTo>
                <a:lnTo>
                  <a:pt x="22" y="1059"/>
                </a:lnTo>
                <a:lnTo>
                  <a:pt x="19" y="1067"/>
                </a:lnTo>
                <a:lnTo>
                  <a:pt x="19" y="1067"/>
                </a:lnTo>
                <a:lnTo>
                  <a:pt x="19" y="1061"/>
                </a:lnTo>
                <a:lnTo>
                  <a:pt x="19" y="1046"/>
                </a:lnTo>
                <a:lnTo>
                  <a:pt x="19" y="1046"/>
                </a:lnTo>
                <a:lnTo>
                  <a:pt x="20" y="1029"/>
                </a:lnTo>
                <a:lnTo>
                  <a:pt x="24" y="1020"/>
                </a:lnTo>
                <a:lnTo>
                  <a:pt x="24" y="1020"/>
                </a:lnTo>
                <a:lnTo>
                  <a:pt x="25" y="1031"/>
                </a:lnTo>
                <a:lnTo>
                  <a:pt x="27" y="1039"/>
                </a:lnTo>
                <a:lnTo>
                  <a:pt x="29" y="1046"/>
                </a:lnTo>
                <a:lnTo>
                  <a:pt x="29" y="104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aphicFrame>
        <p:nvGraphicFramePr>
          <p:cNvPr id="140" name="Tablica 91"/>
          <p:cNvGraphicFramePr>
            <a:graphicFrameLocks noGrp="1"/>
          </p:cNvGraphicFramePr>
          <p:nvPr>
            <p:extLst>
              <p:ext uri="{D42A27DB-BD31-4B8C-83A1-F6EECF244321}">
                <p14:modId xmlns:p14="http://schemas.microsoft.com/office/powerpoint/2010/main" val="2665336331"/>
              </p:ext>
            </p:extLst>
          </p:nvPr>
        </p:nvGraphicFramePr>
        <p:xfrm>
          <a:off x="7241124" y="1268431"/>
          <a:ext cx="663575" cy="1180698"/>
        </p:xfrm>
        <a:graphic>
          <a:graphicData uri="http://schemas.openxmlformats.org/drawingml/2006/table">
            <a:tbl>
              <a:tblPr>
                <a:tableStyleId>{5C22544A-7EE6-4342-B048-85BDC9FD1C3A}</a:tableStyleId>
              </a:tblPr>
              <a:tblGrid>
                <a:gridCol w="663575">
                  <a:extLst>
                    <a:ext uri="{9D8B030D-6E8A-4147-A177-3AD203B41FA5}">
                      <a16:colId xmlns:a16="http://schemas.microsoft.com/office/drawing/2014/main" val="20000"/>
                    </a:ext>
                  </a:extLst>
                </a:gridCol>
              </a:tblGrid>
              <a:tr h="546502">
                <a:tc>
                  <a:txBody>
                    <a:bodyPr/>
                    <a:lstStyle/>
                    <a:p>
                      <a:pPr algn="ctr" fontAlgn="b"/>
                      <a:r>
                        <a:rPr lang="hr-HR" sz="18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rPr>
                        <a:t>17%</a:t>
                      </a:r>
                      <a:endParaRPr lang="en-US" sz="1800" b="1" kern="1200" dirty="0">
                        <a:solidFill>
                          <a:schemeClr val="bg2">
                            <a:lumMod val="50000"/>
                          </a:schemeClr>
                        </a:solidFill>
                        <a:effectLst>
                          <a:outerShdw blurRad="38100" dist="38100" dir="2700000" algn="tl">
                            <a:srgbClr val="000000">
                              <a:alpha val="43137"/>
                            </a:srgbClr>
                          </a:outerShdw>
                        </a:effectLst>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7098">
                <a:tc>
                  <a:txBody>
                    <a:bodyPr/>
                    <a:lstStyle/>
                    <a:p>
                      <a:pPr algn="ctr" fontAlgn="b"/>
                      <a:r>
                        <a:rPr lang="hr-HR" sz="900" b="1" kern="1200" dirty="0">
                          <a:solidFill>
                            <a:schemeClr val="bg2">
                              <a:lumMod val="50000"/>
                            </a:schemeClr>
                          </a:solidFill>
                          <a:latin typeface="+mn-lt"/>
                          <a:ea typeface="ヒラギノ角ゴ Pro W3" pitchFamily="-64" charset="-128"/>
                          <a:cs typeface="Arial" pitchFamily="34" charset="0"/>
                        </a:rPr>
                        <a:t>51-60</a:t>
                      </a:r>
                      <a:br>
                        <a:rPr lang="hr-HR" sz="900" b="1" kern="1200" dirty="0">
                          <a:solidFill>
                            <a:schemeClr val="bg2">
                              <a:lumMod val="50000"/>
                            </a:schemeClr>
                          </a:solidFill>
                          <a:latin typeface="+mn-lt"/>
                          <a:ea typeface="ヒラギノ角ゴ Pro W3" pitchFamily="-64" charset="-128"/>
                          <a:cs typeface="Arial" pitchFamily="34" charset="0"/>
                        </a:rPr>
                      </a:br>
                      <a:r>
                        <a:rPr lang="hr-HR" sz="900" b="1" kern="1200" dirty="0">
                          <a:solidFill>
                            <a:schemeClr val="bg2">
                              <a:lumMod val="50000"/>
                            </a:schemeClr>
                          </a:solidFill>
                          <a:latin typeface="+mn-lt"/>
                          <a:ea typeface="ヒラギノ角ゴ Pro W3" pitchFamily="-64" charset="-128"/>
                          <a:cs typeface="Arial" pitchFamily="34" charset="0"/>
                        </a:rPr>
                        <a:t>godina</a:t>
                      </a:r>
                      <a:endParaRPr lang="en-US" sz="900" b="1" kern="1200" dirty="0">
                        <a:solidFill>
                          <a:schemeClr val="bg2">
                            <a:lumMod val="50000"/>
                          </a:schemeClr>
                        </a:solidFill>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7098">
                <a:tc>
                  <a:txBody>
                    <a:bodyPr/>
                    <a:lstStyle/>
                    <a:p>
                      <a:pPr algn="ctr" fontAlgn="b"/>
                      <a:r>
                        <a:rPr lang="hr-BA" sz="1200" b="1" kern="1200" dirty="0">
                          <a:solidFill>
                            <a:srgbClr val="00B050"/>
                          </a:solidFill>
                          <a:latin typeface="+mn-lt"/>
                          <a:ea typeface="ヒラギノ角ゴ Pro W3" pitchFamily="-64" charset="-128"/>
                          <a:cs typeface="Arial" pitchFamily="34" charset="0"/>
                        </a:rPr>
                        <a:t>30%</a:t>
                      </a:r>
                      <a:endParaRPr lang="en-US" sz="1200" b="1" kern="1200" dirty="0">
                        <a:solidFill>
                          <a:srgbClr val="00B050"/>
                        </a:solidFill>
                        <a:latin typeface="+mn-lt"/>
                        <a:ea typeface="ヒラギノ角ゴ Pro W3" pitchFamily="-64" charset="-128"/>
                        <a:cs typeface="Arial" pitchFamily="34" charset="0"/>
                      </a:endParaRPr>
                    </a:p>
                  </a:txBody>
                  <a:tcPr marL="9537" marR="9537" marT="9517"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6041646"/>
                  </a:ext>
                </a:extLst>
              </a:tr>
            </a:tbl>
          </a:graphicData>
        </a:graphic>
      </p:graphicFrame>
      <p:sp>
        <p:nvSpPr>
          <p:cNvPr id="141" name="Isosceles Triangle 140"/>
          <p:cNvSpPr/>
          <p:nvPr/>
        </p:nvSpPr>
        <p:spPr>
          <a:xfrm>
            <a:off x="5699878" y="4777540"/>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Isosceles Triangle 141"/>
          <p:cNvSpPr/>
          <p:nvPr/>
        </p:nvSpPr>
        <p:spPr>
          <a:xfrm flipV="1">
            <a:off x="5786601" y="4784415"/>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5920970" y="4721931"/>
            <a:ext cx="1206983" cy="246221"/>
          </a:xfrm>
          <a:prstGeom prst="rect">
            <a:avLst/>
          </a:prstGeom>
        </p:spPr>
        <p:txBody>
          <a:bodyPr vert="horz" wrap="square" lIns="0" tIns="0" rIns="0" bIns="0" rtlCol="0">
            <a:spAutoFit/>
          </a:bodyPr>
          <a:lstStyle/>
          <a:p>
            <a:pPr marL="4763"/>
            <a:r>
              <a:rPr lang="hr-HR" sz="800" dirty="0"/>
              <a:t>Statistički značajno više/manje od prosjeka</a:t>
            </a:r>
            <a:endParaRPr lang="en-US" sz="800" dirty="0"/>
          </a:p>
        </p:txBody>
      </p:sp>
      <p:sp>
        <p:nvSpPr>
          <p:cNvPr id="144" name="Isosceles Triangle 143"/>
          <p:cNvSpPr/>
          <p:nvPr/>
        </p:nvSpPr>
        <p:spPr>
          <a:xfrm flipV="1">
            <a:off x="5272301" y="4383919"/>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Isosceles Triangle 144"/>
          <p:cNvSpPr/>
          <p:nvPr/>
        </p:nvSpPr>
        <p:spPr>
          <a:xfrm>
            <a:off x="7273402" y="4377044"/>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Isosceles Triangle 145"/>
          <p:cNvSpPr/>
          <p:nvPr/>
        </p:nvSpPr>
        <p:spPr>
          <a:xfrm>
            <a:off x="5943819" y="2293991"/>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a:off x="4279970" y="2295611"/>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Isosceles Triangle 147"/>
          <p:cNvSpPr/>
          <p:nvPr/>
        </p:nvSpPr>
        <p:spPr>
          <a:xfrm flipV="1">
            <a:off x="8678355" y="2316662"/>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461400" y="4706541"/>
            <a:ext cx="3549261" cy="323165"/>
          </a:xfrm>
          <a:prstGeom prst="rect">
            <a:avLst/>
          </a:prstGeom>
        </p:spPr>
        <p:txBody>
          <a:bodyPr vert="horz" wrap="square" lIns="0" tIns="0" rIns="0" bIns="0" rtlCol="0">
            <a:spAutoFit/>
          </a:bodyPr>
          <a:lstStyle/>
          <a:p>
            <a:pPr marL="4763"/>
            <a:r>
              <a:rPr lang="hr-HR" sz="1050" b="1" dirty="0">
                <a:solidFill>
                  <a:schemeClr val="bg2">
                    <a:lumMod val="50000"/>
                  </a:schemeClr>
                </a:solidFill>
                <a:ea typeface="ヒラギノ角ゴ Pro W3" pitchFamily="-64" charset="-128"/>
                <a:cs typeface="Arial" pitchFamily="34" charset="0"/>
              </a:rPr>
              <a:t>Ukupan % u populaciji </a:t>
            </a:r>
          </a:p>
          <a:p>
            <a:pPr marL="4763"/>
            <a:r>
              <a:rPr lang="hr-HR" sz="1050" b="1" dirty="0">
                <a:solidFill>
                  <a:srgbClr val="00B050"/>
                </a:solidFill>
                <a:ea typeface="ヒラギノ角ゴ Pro W3" pitchFamily="-64" charset="-128"/>
                <a:cs typeface="Arial" pitchFamily="34" charset="0"/>
              </a:rPr>
              <a:t>% onih koji se bave tjelesnim aktivnostima</a:t>
            </a:r>
          </a:p>
        </p:txBody>
      </p:sp>
    </p:spTree>
    <p:extLst>
      <p:ext uri="{BB962C8B-B14F-4D97-AF65-F5344CB8AC3E}">
        <p14:creationId xmlns:p14="http://schemas.microsoft.com/office/powerpoint/2010/main" val="2844857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5"/>
          <p:cNvSpPr>
            <a:spLocks noGrp="1"/>
          </p:cNvSpPr>
          <p:nvPr>
            <p:ph type="title"/>
          </p:nvPr>
        </p:nvSpPr>
        <p:spPr>
          <a:xfrm>
            <a:off x="234000" y="143160"/>
            <a:ext cx="7870391" cy="360099"/>
          </a:xfrm>
        </p:spPr>
        <p:txBody>
          <a:bodyPr/>
          <a:lstStyle/>
          <a:p>
            <a:r>
              <a:rPr lang="hr-HR" altLang="sr-Latn-RS" sz="2600" dirty="0"/>
              <a:t>Struktura uzorka</a:t>
            </a:r>
            <a:endParaRPr lang="hr-HR" sz="2600" dirty="0"/>
          </a:p>
        </p:txBody>
      </p:sp>
      <p:graphicFrame>
        <p:nvGraphicFramePr>
          <p:cNvPr id="179" name="Group 768"/>
          <p:cNvGraphicFramePr>
            <a:graphicFrameLocks noGrp="1"/>
          </p:cNvGraphicFramePr>
          <p:nvPr>
            <p:extLst>
              <p:ext uri="{D42A27DB-BD31-4B8C-83A1-F6EECF244321}">
                <p14:modId xmlns:p14="http://schemas.microsoft.com/office/powerpoint/2010/main" val="176462004"/>
              </p:ext>
            </p:extLst>
          </p:nvPr>
        </p:nvGraphicFramePr>
        <p:xfrm>
          <a:off x="404467" y="972934"/>
          <a:ext cx="3784356" cy="3926205"/>
        </p:xfrm>
        <a:graphic>
          <a:graphicData uri="http://schemas.openxmlformats.org/drawingml/2006/table">
            <a:tbl>
              <a:tblPr/>
              <a:tblGrid>
                <a:gridCol w="1892166">
                  <a:extLst>
                    <a:ext uri="{9D8B030D-6E8A-4147-A177-3AD203B41FA5}">
                      <a16:colId xmlns:a16="http://schemas.microsoft.com/office/drawing/2014/main" val="20000"/>
                    </a:ext>
                  </a:extLst>
                </a:gridCol>
                <a:gridCol w="558160">
                  <a:extLst>
                    <a:ext uri="{9D8B030D-6E8A-4147-A177-3AD203B41FA5}">
                      <a16:colId xmlns:a16="http://schemas.microsoft.com/office/drawing/2014/main" val="20001"/>
                    </a:ext>
                  </a:extLst>
                </a:gridCol>
                <a:gridCol w="558160">
                  <a:extLst>
                    <a:ext uri="{9D8B030D-6E8A-4147-A177-3AD203B41FA5}">
                      <a16:colId xmlns:a16="http://schemas.microsoft.com/office/drawing/2014/main" val="20002"/>
                    </a:ext>
                  </a:extLst>
                </a:gridCol>
                <a:gridCol w="775870">
                  <a:extLst>
                    <a:ext uri="{9D8B030D-6E8A-4147-A177-3AD203B41FA5}">
                      <a16:colId xmlns:a16="http://schemas.microsoft.com/office/drawing/2014/main" val="780485029"/>
                    </a:ext>
                  </a:extLst>
                </a:gridCol>
              </a:tblGrid>
              <a:tr h="139995">
                <a:tc>
                  <a:txBody>
                    <a:bodyPr/>
                    <a:lstStyle>
                      <a:lvl1pPr eaLnBrk="0" hangingPunct="0">
                        <a:spcBef>
                          <a:spcPct val="50000"/>
                        </a:spcBef>
                        <a:tabLst>
                          <a:tab pos="85725" algn="l"/>
                          <a:tab pos="180975" algn="l"/>
                          <a:tab pos="266700" algn="l"/>
                        </a:tabLst>
                        <a:defRPr sz="1600">
                          <a:solidFill>
                            <a:schemeClr val="tx1"/>
                          </a:solidFill>
                          <a:latin typeface="Calibri" pitchFamily="34" charset="0"/>
                        </a:defRPr>
                      </a:lvl1pPr>
                      <a:lvl2pPr marL="742950" indent="-285750" eaLnBrk="0" hangingPunct="0">
                        <a:spcBef>
                          <a:spcPct val="50000"/>
                        </a:spcBef>
                        <a:tabLst>
                          <a:tab pos="85725" algn="l"/>
                          <a:tab pos="180975" algn="l"/>
                          <a:tab pos="266700" algn="l"/>
                        </a:tabLst>
                        <a:defRPr sz="1400">
                          <a:solidFill>
                            <a:schemeClr val="tx1"/>
                          </a:solidFill>
                          <a:latin typeface="Calibri" pitchFamily="34" charset="0"/>
                        </a:defRPr>
                      </a:lvl2pPr>
                      <a:lvl3pPr marL="1143000" indent="-228600" eaLnBrk="0" hangingPunct="0">
                        <a:spcBef>
                          <a:spcPct val="50000"/>
                        </a:spcBef>
                        <a:buFont typeface="Calibri" pitchFamily="34" charset="0"/>
                        <a:tabLst>
                          <a:tab pos="85725" algn="l"/>
                          <a:tab pos="180975" algn="l"/>
                          <a:tab pos="266700" algn="l"/>
                        </a:tabLst>
                        <a:defRPr sz="1200">
                          <a:solidFill>
                            <a:schemeClr val="tx1"/>
                          </a:solidFill>
                          <a:latin typeface="Calibri" pitchFamily="34" charset="0"/>
                        </a:defRPr>
                      </a:lvl3pPr>
                      <a:lvl4pPr marL="1600200" indent="-228600" eaLnBrk="0" hangingPunct="0">
                        <a:spcBef>
                          <a:spcPct val="50000"/>
                        </a:spcBef>
                        <a:tabLst>
                          <a:tab pos="85725" algn="l"/>
                          <a:tab pos="180975" algn="l"/>
                          <a:tab pos="266700" algn="l"/>
                        </a:tabLst>
                        <a:defRPr sz="1000">
                          <a:solidFill>
                            <a:schemeClr val="tx1"/>
                          </a:solidFill>
                          <a:latin typeface="Calibri" pitchFamily="34" charset="0"/>
                        </a:defRPr>
                      </a:lvl4pPr>
                      <a:lvl5pPr marL="2057400" indent="-228600" eaLnBrk="0" hangingPunct="0">
                        <a:spcBef>
                          <a:spcPct val="50000"/>
                        </a:spcBef>
                        <a:tabLst>
                          <a:tab pos="85725" algn="l"/>
                          <a:tab pos="180975" algn="l"/>
                          <a:tab pos="266700" algn="l"/>
                        </a:tabLst>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tabLst>
                          <a:tab pos="85725" algn="l"/>
                          <a:tab pos="180975" algn="l"/>
                          <a:tab pos="266700" algn="l"/>
                        </a:tabLst>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tabLst>
                          <a:tab pos="85725" algn="l"/>
                          <a:tab pos="180975" algn="l"/>
                          <a:tab pos="266700" algn="l"/>
                        </a:tabLst>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tabLst>
                          <a:tab pos="85725" algn="l"/>
                          <a:tab pos="180975" algn="l"/>
                          <a:tab pos="266700" algn="l"/>
                        </a:tabLst>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tabLst>
                          <a:tab pos="85725" algn="l"/>
                          <a:tab pos="180975" algn="l"/>
                          <a:tab pos="266700" algn="l"/>
                        </a:tabLst>
                        <a:defRPr sz="9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85725" algn="l"/>
                          <a:tab pos="180975" algn="l"/>
                          <a:tab pos="266700" algn="l"/>
                        </a:tabLst>
                      </a:pPr>
                      <a:r>
                        <a:rPr kumimoji="0" lang="hr-BA" altLang="en-US" sz="1200" b="1" i="0" u="none" strike="noStrike" cap="none" normalizeH="0" baseline="0" noProof="0" dirty="0">
                          <a:ln>
                            <a:noFill/>
                          </a:ln>
                          <a:solidFill>
                            <a:schemeClr val="bg2">
                              <a:lumMod val="50000"/>
                            </a:schemeClr>
                          </a:solidFill>
                          <a:effectLst/>
                          <a:latin typeface="Calibri" pitchFamily="34" charset="0"/>
                          <a:cs typeface="Arial" pitchFamily="34" charset="0"/>
                        </a:rPr>
                        <a:t>  </a:t>
                      </a:r>
                      <a:endParaRPr kumimoji="0" lang="hr-BA" altLang="en-US" sz="1200" b="1" i="0" u="none" strike="noStrike" kern="1200" cap="none" normalizeH="0" baseline="0" noProof="0" dirty="0">
                        <a:ln>
                          <a:noFill/>
                        </a:ln>
                        <a:solidFill>
                          <a:schemeClr val="bg2">
                            <a:lumMod val="50000"/>
                          </a:schemeClr>
                        </a:solidFill>
                        <a:effectLst/>
                        <a:latin typeface="Calibri" pitchFamily="34" charset="0"/>
                        <a:ea typeface="+mn-ea"/>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BA" altLang="en-US" sz="1200" b="1" i="0" u="none" strike="noStrike" kern="1200" cap="none" normalizeH="0" baseline="0" noProof="0" dirty="0">
                          <a:ln>
                            <a:noFill/>
                          </a:ln>
                          <a:solidFill>
                            <a:schemeClr val="bg2">
                              <a:lumMod val="50000"/>
                            </a:schemeClr>
                          </a:solidFill>
                          <a:effectLst/>
                          <a:latin typeface="Calibri" pitchFamily="34" charset="0"/>
                          <a:ea typeface="+mn-ea"/>
                          <a:cs typeface="Arial" pitchFamily="34" charset="0"/>
                        </a:rPr>
                        <a:t>N=1000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BA" altLang="en-US" sz="1200" b="1" i="0" u="none" strike="noStrike" kern="1200" cap="none" normalizeH="0" baseline="0" noProof="0" dirty="0">
                          <a:ln>
                            <a:noFill/>
                          </a:ln>
                          <a:solidFill>
                            <a:schemeClr val="bg2">
                              <a:lumMod val="50000"/>
                            </a:schemeClr>
                          </a:solidFill>
                          <a:effectLst/>
                          <a:latin typeface="Calibri" pitchFamily="34" charset="0"/>
                          <a:ea typeface="+mn-ea"/>
                          <a:cs typeface="Arial" pitchFamily="34" charset="0"/>
                        </a:rPr>
                        <a:t>100%</a:t>
                      </a:r>
                    </a:p>
                  </a:txBody>
                  <a:tcPr marL="0" marR="0" marT="0" marB="0" anchor="ctr" horzOverflow="overflow">
                    <a:lnL w="12700" cap="flat" cmpd="sng" algn="ctr">
                      <a:noFill/>
                      <a:prstDash val="solid"/>
                      <a:round/>
                      <a:headEnd type="none" w="med" len="med"/>
                      <a:tailEnd type="none" w="med" len="med"/>
                    </a:lnL>
                    <a:lnR w="9525" cap="flat" cmpd="sng" algn="ctr">
                      <a:solidFill>
                        <a:schemeClr val="bg1">
                          <a:lumMod val="6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hr-BA" altLang="en-US" sz="1200" b="1" i="0" u="none" strike="noStrike" kern="1200" cap="none" normalizeH="0" baseline="0" noProof="0" dirty="0">
                        <a:ln>
                          <a:noFill/>
                        </a:ln>
                        <a:solidFill>
                          <a:schemeClr val="accent6"/>
                        </a:solidFill>
                        <a:effectLst/>
                        <a:latin typeface="Calibri" pitchFamily="34" charset="0"/>
                        <a:ea typeface="+mn-ea"/>
                        <a:cs typeface="Arial" pitchFamily="34" charset="0"/>
                      </a:endParaRPr>
                    </a:p>
                  </a:txBody>
                  <a:tcPr marL="0" marR="0" marT="0" marB="0" anchor="ctr" horzOverflow="overflow">
                    <a:lnL w="9525" cap="flat" cmpd="sng" algn="ctr">
                      <a:solidFill>
                        <a:schemeClr val="bg1">
                          <a:lumMod val="6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9995">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r-BA" altLang="en-US" sz="1200" b="1" i="0" u="none" strike="noStrike" cap="none" normalizeH="0" baseline="0" noProof="0" dirty="0">
                          <a:ln>
                            <a:noFill/>
                          </a:ln>
                          <a:solidFill>
                            <a:schemeClr val="tx1"/>
                          </a:solidFill>
                          <a:effectLst/>
                          <a:latin typeface="Calibri" pitchFamily="34" charset="0"/>
                          <a:cs typeface="Arial" pitchFamily="34" charset="0"/>
                        </a:rPr>
                        <a:t>  </a:t>
                      </a:r>
                      <a:r>
                        <a:rPr kumimoji="0" lang="hr-BA" altLang="en-US" sz="1200" b="1" i="0" u="none" strike="noStrike" cap="none" normalizeH="0" baseline="0" noProof="0" dirty="0">
                          <a:ln>
                            <a:noFill/>
                          </a:ln>
                          <a:solidFill>
                            <a:schemeClr val="bg2">
                              <a:lumMod val="50000"/>
                            </a:schemeClr>
                          </a:solidFill>
                          <a:effectLst/>
                          <a:latin typeface="Calibri" pitchFamily="34" charset="0"/>
                          <a:cs typeface="Arial" pitchFamily="34" charset="0"/>
                        </a:rPr>
                        <a:t>Regija</a:t>
                      </a:r>
                    </a:p>
                  </a:txBody>
                  <a:tcPr marL="0" marR="0" marT="0" marB="0" anchor="ctr" horzOverflow="overflow">
                    <a:lnL>
                      <a:noFill/>
                    </a:lnL>
                    <a:lnR>
                      <a:noFill/>
                    </a:lnR>
                    <a:lnT w="12700" cap="flat" cmpd="sng" algn="ctr">
                      <a:solidFill>
                        <a:schemeClr val="accent6">
                          <a:lumMod val="50000"/>
                        </a:schemeClr>
                      </a:solidFill>
                      <a:prstDash val="solid"/>
                      <a:round/>
                      <a:headEnd type="none" w="med" len="med"/>
                      <a:tailEnd type="none" w="med" len="med"/>
                    </a:lnT>
                    <a:lnB>
                      <a:noFill/>
                    </a:lnB>
                    <a:lnTlToBr>
                      <a:noFill/>
                    </a:lnTlToBr>
                    <a:lnBlToTr>
                      <a:noFill/>
                    </a:lnBlToTr>
                    <a:noFill/>
                  </a:tcPr>
                </a:tc>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hr-BA" altLang="en-US" sz="1200" b="0" i="0" u="none" strike="noStrike" cap="none" normalizeH="0" baseline="0" noProof="0" dirty="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chemeClr val="accent6">
                          <a:lumMod val="50000"/>
                        </a:schemeClr>
                      </a:solidFill>
                      <a:prstDash val="solid"/>
                      <a:round/>
                      <a:headEnd type="none" w="med" len="med"/>
                      <a:tailEnd type="none" w="med" len="med"/>
                    </a:lnT>
                    <a:lnB>
                      <a:noFill/>
                    </a:lnB>
                    <a:lnTlToBr>
                      <a:noFill/>
                    </a:lnTlToBr>
                    <a:lnBlToTr>
                      <a:noFill/>
                    </a:lnBlToTr>
                    <a:noFill/>
                  </a:tcPr>
                </a:tc>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hr-BA" altLang="en-US" sz="1200" b="0" i="0" u="none" strike="noStrike" cap="none" normalizeH="0" baseline="0" noProof="0" dirty="0">
                        <a:ln>
                          <a:noFill/>
                        </a:ln>
                        <a:solidFill>
                          <a:schemeClr val="tx1"/>
                        </a:solidFill>
                        <a:effectLst/>
                        <a:latin typeface="Calibri" pitchFamily="34" charset="0"/>
                        <a:cs typeface="Arial" pitchFamily="34" charset="0"/>
                      </a:endParaRPr>
                    </a:p>
                  </a:txBody>
                  <a:tcPr marL="0" marR="0" marT="0" marB="0" anchor="ctr" horzOverflow="overflow">
                    <a:lnL>
                      <a:noFill/>
                    </a:lnL>
                    <a:lnR w="9525" cap="flat" cmpd="sng" algn="ctr">
                      <a:solidFill>
                        <a:schemeClr val="bg1">
                          <a:lumMod val="65000"/>
                        </a:schemeClr>
                      </a:solidFill>
                      <a:prstDash val="sysDot"/>
                      <a:round/>
                      <a:headEnd type="none" w="med" len="med"/>
                      <a:tailEnd type="none" w="med" len="med"/>
                    </a:lnR>
                    <a:lnT w="12700" cap="flat" cmpd="sng" algn="ctr">
                      <a:solidFill>
                        <a:schemeClr val="accent6">
                          <a:lumMod val="50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hr-BA" altLang="en-US" sz="1200" b="0" i="0" u="none" strike="noStrike" cap="none" normalizeH="0" baseline="0" noProof="0" dirty="0">
                        <a:ln>
                          <a:noFill/>
                        </a:ln>
                        <a:solidFill>
                          <a:schemeClr val="tx1"/>
                        </a:solidFill>
                        <a:effectLst/>
                        <a:latin typeface="Calibri" pitchFamily="34" charset="0"/>
                        <a:cs typeface="Arial" pitchFamily="34" charset="0"/>
                      </a:endParaRPr>
                    </a:p>
                  </a:txBody>
                  <a:tcPr marL="0" marR="0" marT="0" marB="0" anchor="ctr" horzOverflow="overflow">
                    <a:lnL w="9525" cap="flat" cmpd="sng" algn="ctr">
                      <a:solidFill>
                        <a:schemeClr val="bg1">
                          <a:lumMod val="65000"/>
                        </a:schemeClr>
                      </a:solidFill>
                      <a:prstDash val="sysDot"/>
                      <a:round/>
                      <a:headEnd type="none" w="med" len="med"/>
                      <a:tailEnd type="none" w="med" len="med"/>
                    </a:lnL>
                    <a:lnR>
                      <a:noFill/>
                    </a:lnR>
                    <a:lnT w="12700" cap="flat" cmpd="sng" algn="ctr">
                      <a:solidFill>
                        <a:schemeClr val="accent6">
                          <a:lumMod val="50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48745">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altLang="en-US" sz="1100" b="0" i="0" u="none" strike="noStrike" kern="1200" cap="none" normalizeH="0" baseline="0" noProof="0" dirty="0">
                          <a:ln>
                            <a:noFill/>
                          </a:ln>
                          <a:solidFill>
                            <a:schemeClr val="tx1"/>
                          </a:solidFill>
                          <a:effectLst/>
                          <a:latin typeface="Calibri" pitchFamily="34" charset="0"/>
                          <a:ea typeface="+mn-ea"/>
                          <a:cs typeface="Arial" pitchFamily="34" charset="0"/>
                        </a:rPr>
                        <a:t>Zagreb i okolica</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261</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26%</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57%</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148745">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altLang="en-US" sz="1100" b="0" i="0" u="none" strike="noStrike" kern="1200" cap="none" normalizeH="0" baseline="0" noProof="0" dirty="0">
                          <a:ln>
                            <a:noFill/>
                          </a:ln>
                          <a:solidFill>
                            <a:schemeClr val="tx1"/>
                          </a:solidFill>
                          <a:effectLst/>
                          <a:latin typeface="Calibri" pitchFamily="34" charset="0"/>
                          <a:ea typeface="+mn-ea"/>
                          <a:cs typeface="Arial" pitchFamily="34" charset="0"/>
                        </a:rPr>
                        <a:t>Sjeverna Hrvatska</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175</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18%</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28%</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148745">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altLang="en-US" sz="1100" b="0" i="0" u="none" strike="noStrike" kern="1200" cap="none" normalizeH="0" baseline="0" noProof="0" dirty="0">
                          <a:ln>
                            <a:noFill/>
                          </a:ln>
                          <a:solidFill>
                            <a:schemeClr val="tx1"/>
                          </a:solidFill>
                          <a:effectLst/>
                          <a:latin typeface="Calibri" pitchFamily="34" charset="0"/>
                          <a:ea typeface="+mn-ea"/>
                          <a:cs typeface="Arial" pitchFamily="34" charset="0"/>
                        </a:rPr>
                        <a:t>Slavonija</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168</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17%</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29%</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148745">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altLang="en-US" sz="1100" b="0" i="0" u="none" strike="noStrike" kern="1200" cap="none" normalizeH="0" baseline="0" noProof="0" dirty="0">
                          <a:ln>
                            <a:noFill/>
                          </a:ln>
                          <a:solidFill>
                            <a:schemeClr val="tx1"/>
                          </a:solidFill>
                          <a:effectLst/>
                          <a:latin typeface="Calibri" pitchFamily="34" charset="0"/>
                          <a:ea typeface="+mn-ea"/>
                          <a:cs typeface="Arial" pitchFamily="34" charset="0"/>
                        </a:rPr>
                        <a:t>Lika i Banovina</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84</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8%</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33%</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5"/>
                  </a:ext>
                </a:extLst>
              </a:tr>
              <a:tr h="148745">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altLang="en-US" sz="1100" b="0" i="0" u="none" strike="noStrike" kern="1200" cap="none" normalizeH="0" baseline="0" noProof="0" dirty="0">
                          <a:ln>
                            <a:noFill/>
                          </a:ln>
                          <a:solidFill>
                            <a:schemeClr val="tx1"/>
                          </a:solidFill>
                          <a:effectLst/>
                          <a:latin typeface="Calibri" pitchFamily="34" charset="0"/>
                          <a:ea typeface="+mn-ea"/>
                          <a:cs typeface="Arial" pitchFamily="34" charset="0"/>
                        </a:rPr>
                        <a:t>Istra, Primorje i Gorski kotar</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116</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12%</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34%</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6"/>
                  </a:ext>
                </a:extLst>
              </a:tr>
              <a:tr h="151673">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altLang="en-US" sz="1100" b="0" i="0" u="none" strike="noStrike" kern="1200" cap="none" normalizeH="0" baseline="0" noProof="0" dirty="0">
                          <a:ln>
                            <a:noFill/>
                          </a:ln>
                          <a:solidFill>
                            <a:schemeClr val="tx1"/>
                          </a:solidFill>
                          <a:effectLst/>
                          <a:latin typeface="Calibri" pitchFamily="34" charset="0"/>
                          <a:ea typeface="+mn-ea"/>
                          <a:cs typeface="Arial" pitchFamily="34" charset="0"/>
                        </a:rPr>
                        <a:t>Dalmacija</a:t>
                      </a:r>
                    </a:p>
                  </a:txBody>
                  <a:tcPr marL="0" marR="0" marT="0" marB="0" anchor="ctr" horzOverflow="overflow">
                    <a:lnL>
                      <a:noFill/>
                    </a:lnL>
                    <a:lnR>
                      <a:noFill/>
                    </a:lnR>
                    <a:lnT>
                      <a:noFill/>
                    </a:lnT>
                    <a:lnB w="127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195</a:t>
                      </a:r>
                    </a:p>
                  </a:txBody>
                  <a:tcPr marL="9525" marR="9525" marT="9525" marB="0" anchor="ctr">
                    <a:lnL>
                      <a:noFill/>
                    </a:lnL>
                    <a:lnR>
                      <a:noFill/>
                    </a:lnR>
                    <a:lnT>
                      <a:noFill/>
                    </a:lnT>
                    <a:lnB w="127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20%</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w="127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32%</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w="12700" cap="flat" cmpd="sng" algn="ctr">
                      <a:solidFill>
                        <a:schemeClr val="accent6">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39995">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r-BA" altLang="en-US" sz="1200" b="1" i="0" u="none" strike="noStrike" cap="none" normalizeH="0" baseline="0" noProof="0" dirty="0">
                          <a:ln>
                            <a:noFill/>
                          </a:ln>
                          <a:solidFill>
                            <a:schemeClr val="tx1"/>
                          </a:solidFill>
                          <a:effectLst/>
                          <a:latin typeface="Calibri" pitchFamily="34" charset="0"/>
                          <a:cs typeface="Arial" pitchFamily="34" charset="0"/>
                        </a:rPr>
                        <a:t>  </a:t>
                      </a:r>
                      <a:r>
                        <a:rPr kumimoji="0" lang="hr-BA" altLang="en-US" sz="1200" b="1" i="0" u="none" strike="noStrike" cap="none" normalizeH="0" baseline="0" noProof="0" dirty="0">
                          <a:ln>
                            <a:noFill/>
                          </a:ln>
                          <a:solidFill>
                            <a:schemeClr val="bg2">
                              <a:lumMod val="50000"/>
                            </a:schemeClr>
                          </a:solidFill>
                          <a:effectLst/>
                          <a:latin typeface="Calibri" pitchFamily="34" charset="0"/>
                          <a:cs typeface="Arial" pitchFamily="34" charset="0"/>
                        </a:rPr>
                        <a:t>Veličina naselja</a:t>
                      </a:r>
                    </a:p>
                  </a:txBody>
                  <a:tcPr marL="0" marR="0" marT="0" marB="0" anchor="ctr" horzOverflow="overflow">
                    <a:lnL>
                      <a:noFill/>
                    </a:lnL>
                    <a:lnR>
                      <a:noFill/>
                    </a:lnR>
                    <a:lnT w="12700" cap="flat" cmpd="sng" algn="ctr">
                      <a:solidFill>
                        <a:schemeClr val="accent6">
                          <a:lumMod val="50000"/>
                        </a:schemeClr>
                      </a:solidFill>
                      <a:prstDash val="solid"/>
                      <a:round/>
                      <a:headEnd type="none" w="med" len="med"/>
                      <a:tailEnd type="none" w="med" len="med"/>
                    </a:lnT>
                    <a:lnB>
                      <a:noFill/>
                    </a:lnB>
                    <a:lnTlToBr>
                      <a:noFill/>
                    </a:lnTlToBr>
                    <a:lnBlToTr>
                      <a:noFill/>
                    </a:lnBlToTr>
                    <a:noFill/>
                  </a:tcPr>
                </a:tc>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hr-BA" altLang="en-US" sz="1200" b="0" i="0" u="none" strike="noStrike" cap="none" normalizeH="0" baseline="0" noProof="0" dirty="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chemeClr val="accent6">
                          <a:lumMod val="50000"/>
                        </a:schemeClr>
                      </a:solidFill>
                      <a:prstDash val="solid"/>
                      <a:round/>
                      <a:headEnd type="none" w="med" len="med"/>
                      <a:tailEnd type="none" w="med" len="med"/>
                    </a:lnT>
                    <a:lnB>
                      <a:noFill/>
                    </a:lnB>
                    <a:lnTlToBr>
                      <a:noFill/>
                    </a:lnTlToBr>
                    <a:lnBlToTr>
                      <a:noFill/>
                    </a:lnBlToTr>
                    <a:noFill/>
                  </a:tcPr>
                </a:tc>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hr-BA" altLang="en-US" sz="1100" b="0" i="0" u="none" strike="noStrike" kern="1200" cap="none" normalizeH="0" baseline="0" noProof="0" dirty="0">
                        <a:ln>
                          <a:noFill/>
                        </a:ln>
                        <a:solidFill>
                          <a:schemeClr val="tx1"/>
                        </a:solidFill>
                        <a:effectLst/>
                        <a:latin typeface="Calibri" pitchFamily="34" charset="0"/>
                        <a:ea typeface="+mn-ea"/>
                        <a:cs typeface="Arial" pitchFamily="34" charset="0"/>
                      </a:endParaRPr>
                    </a:p>
                  </a:txBody>
                  <a:tcPr marL="0" marR="0" marT="0" marB="0" anchor="ctr" horzOverflow="overflow">
                    <a:lnL>
                      <a:noFill/>
                    </a:lnL>
                    <a:lnR w="9525" cap="flat" cmpd="sng" algn="ctr">
                      <a:solidFill>
                        <a:schemeClr val="bg1">
                          <a:lumMod val="65000"/>
                        </a:schemeClr>
                      </a:solidFill>
                      <a:prstDash val="sysDot"/>
                      <a:round/>
                      <a:headEnd type="none" w="med" len="med"/>
                      <a:tailEnd type="none" w="med" len="med"/>
                    </a:lnR>
                    <a:lnT w="12700" cap="flat" cmpd="sng" algn="ctr">
                      <a:solidFill>
                        <a:schemeClr val="accent6">
                          <a:lumMod val="50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endParaRPr lang="hr-BA" altLang="en-US" sz="900" b="1" kern="1200" noProof="0" dirty="0">
                        <a:solidFill>
                          <a:srgbClr val="00B050"/>
                        </a:solidFill>
                        <a:latin typeface="+mn-lt"/>
                        <a:ea typeface="ヒラギノ角ゴ Pro W3" pitchFamily="-64" charset="-128"/>
                        <a:cs typeface="Arial" pitchFamily="34" charset="0"/>
                      </a:endParaRPr>
                    </a:p>
                  </a:txBody>
                  <a:tcPr marL="0" marR="0" marT="0" marB="0" anchor="ctr" horzOverflow="overflow">
                    <a:lnL w="9525" cap="flat" cmpd="sng" algn="ctr">
                      <a:solidFill>
                        <a:schemeClr val="bg1">
                          <a:lumMod val="65000"/>
                        </a:schemeClr>
                      </a:solidFill>
                      <a:prstDash val="sysDot"/>
                      <a:round/>
                      <a:headEnd type="none" w="med" len="med"/>
                      <a:tailEnd type="none" w="med" len="med"/>
                    </a:lnL>
                    <a:lnR>
                      <a:noFill/>
                    </a:lnR>
                    <a:lnT w="12700" cap="flat" cmpd="sng" algn="ctr">
                      <a:solidFill>
                        <a:schemeClr val="accent6">
                          <a:lumMod val="50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8"/>
                  </a:ext>
                </a:extLst>
              </a:tr>
              <a:tr h="148745">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altLang="en-US" sz="1100" b="0" i="0" u="none" strike="noStrike" kern="1200" cap="none" normalizeH="0" baseline="0" noProof="0" dirty="0">
                          <a:ln>
                            <a:noFill/>
                          </a:ln>
                          <a:solidFill>
                            <a:schemeClr val="tx1"/>
                          </a:solidFill>
                          <a:effectLst/>
                          <a:latin typeface="Calibri" pitchFamily="34" charset="0"/>
                          <a:ea typeface="+mn-ea"/>
                          <a:cs typeface="Arial" pitchFamily="34" charset="0"/>
                        </a:rPr>
                        <a:t>Do 2000 stanovnika</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383</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38%</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endParaRPr lang="hr-BA" sz="900" b="1" kern="1200" noProof="0" dirty="0">
                        <a:solidFill>
                          <a:srgbClr val="00B050"/>
                        </a:solidFill>
                        <a:latin typeface="+mn-lt"/>
                        <a:ea typeface="ヒラギノ角ゴ Pro W3" pitchFamily="-64" charset="-128"/>
                        <a:cs typeface="Arial" pitchFamily="34" charset="0"/>
                      </a:endParaRP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9"/>
                  </a:ext>
                </a:extLst>
              </a:tr>
              <a:tr h="148745">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altLang="en-US" sz="1100" b="0" i="0" u="none" strike="noStrike" kern="1200" cap="none" normalizeH="0" baseline="0" noProof="0" dirty="0">
                          <a:ln>
                            <a:noFill/>
                          </a:ln>
                          <a:solidFill>
                            <a:schemeClr val="tx1"/>
                          </a:solidFill>
                          <a:effectLst/>
                          <a:latin typeface="Calibri" pitchFamily="34" charset="0"/>
                          <a:ea typeface="+mn-ea"/>
                          <a:cs typeface="Arial" pitchFamily="34" charset="0"/>
                        </a:rPr>
                        <a:t>2001 do 10 000 stanovnika</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163</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16%</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endParaRPr lang="hr-BA" sz="900" b="1" kern="1200" noProof="0" dirty="0">
                        <a:solidFill>
                          <a:srgbClr val="00B050"/>
                        </a:solidFill>
                        <a:latin typeface="+mn-lt"/>
                        <a:ea typeface="ヒラギノ角ゴ Pro W3" pitchFamily="-64" charset="-128"/>
                        <a:cs typeface="Arial" pitchFamily="34" charset="0"/>
                      </a:endParaRP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10"/>
                  </a:ext>
                </a:extLst>
              </a:tr>
              <a:tr h="148745">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altLang="en-US" sz="1100" b="0" i="0" u="none" strike="noStrike" kern="1200" cap="none" normalizeH="0" baseline="0" noProof="0" dirty="0">
                          <a:ln>
                            <a:noFill/>
                          </a:ln>
                          <a:solidFill>
                            <a:schemeClr val="tx1"/>
                          </a:solidFill>
                          <a:effectLst/>
                          <a:latin typeface="Calibri" pitchFamily="34" charset="0"/>
                          <a:ea typeface="+mn-ea"/>
                          <a:cs typeface="Arial" pitchFamily="34" charset="0"/>
                        </a:rPr>
                        <a:t>10 001 do 100 000 stanovnika</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199</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20%</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endParaRPr lang="hr-BA" sz="900" b="1" kern="1200" noProof="0" dirty="0">
                        <a:solidFill>
                          <a:srgbClr val="00B050"/>
                        </a:solidFill>
                        <a:latin typeface="+mn-lt"/>
                        <a:ea typeface="ヒラギノ角ゴ Pro W3" pitchFamily="-64" charset="-128"/>
                        <a:cs typeface="Arial" pitchFamily="34" charset="0"/>
                      </a:endParaRP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11"/>
                  </a:ext>
                </a:extLst>
              </a:tr>
              <a:tr h="148745">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altLang="en-US" sz="1100" b="0" i="0" u="none" strike="noStrike" kern="1200" cap="none" normalizeH="0" baseline="0" noProof="0" dirty="0">
                          <a:ln>
                            <a:noFill/>
                          </a:ln>
                          <a:solidFill>
                            <a:schemeClr val="tx1"/>
                          </a:solidFill>
                          <a:effectLst/>
                          <a:latin typeface="Calibri" pitchFamily="34" charset="0"/>
                          <a:ea typeface="+mn-ea"/>
                          <a:cs typeface="Arial" pitchFamily="34" charset="0"/>
                        </a:rPr>
                        <a:t>100 001 i više stanovnika</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255</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26%</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endParaRPr lang="hr-BA" sz="900" b="1" kern="1200" noProof="0" dirty="0">
                        <a:solidFill>
                          <a:srgbClr val="00B050"/>
                        </a:solidFill>
                        <a:latin typeface="+mn-lt"/>
                        <a:ea typeface="ヒラギノ角ゴ Pro W3" pitchFamily="-64" charset="-128"/>
                        <a:cs typeface="Arial" pitchFamily="34" charset="0"/>
                      </a:endParaRP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48745">
                <a:tc>
                  <a:txBody>
                    <a:bodyPr/>
                    <a:lstStyle>
                      <a:lvl1pPr eaLnBrk="0" hangingPunct="0">
                        <a:spcBef>
                          <a:spcPct val="50000"/>
                        </a:spcBef>
                        <a:tabLst>
                          <a:tab pos="85725" algn="l"/>
                          <a:tab pos="180975" algn="l"/>
                          <a:tab pos="266700" algn="l"/>
                        </a:tabLst>
                        <a:defRPr sz="1600">
                          <a:solidFill>
                            <a:schemeClr val="tx1"/>
                          </a:solidFill>
                          <a:latin typeface="Calibri" pitchFamily="34" charset="0"/>
                        </a:defRPr>
                      </a:lvl1pPr>
                      <a:lvl2pPr marL="742950" indent="-285750" eaLnBrk="0" hangingPunct="0">
                        <a:spcBef>
                          <a:spcPct val="50000"/>
                        </a:spcBef>
                        <a:tabLst>
                          <a:tab pos="85725" algn="l"/>
                          <a:tab pos="180975" algn="l"/>
                          <a:tab pos="266700" algn="l"/>
                        </a:tabLst>
                        <a:defRPr sz="1400">
                          <a:solidFill>
                            <a:schemeClr val="tx1"/>
                          </a:solidFill>
                          <a:latin typeface="Calibri" pitchFamily="34" charset="0"/>
                        </a:defRPr>
                      </a:lvl2pPr>
                      <a:lvl3pPr marL="1143000" indent="-228600" eaLnBrk="0" hangingPunct="0">
                        <a:spcBef>
                          <a:spcPct val="50000"/>
                        </a:spcBef>
                        <a:buFont typeface="Calibri" pitchFamily="34" charset="0"/>
                        <a:tabLst>
                          <a:tab pos="85725" algn="l"/>
                          <a:tab pos="180975" algn="l"/>
                          <a:tab pos="266700" algn="l"/>
                        </a:tabLst>
                        <a:defRPr sz="1200">
                          <a:solidFill>
                            <a:schemeClr val="tx1"/>
                          </a:solidFill>
                          <a:latin typeface="Calibri" pitchFamily="34" charset="0"/>
                        </a:defRPr>
                      </a:lvl3pPr>
                      <a:lvl4pPr marL="1600200" indent="-228600" eaLnBrk="0" hangingPunct="0">
                        <a:spcBef>
                          <a:spcPct val="50000"/>
                        </a:spcBef>
                        <a:tabLst>
                          <a:tab pos="85725" algn="l"/>
                          <a:tab pos="180975" algn="l"/>
                          <a:tab pos="266700" algn="l"/>
                        </a:tabLst>
                        <a:defRPr sz="1000">
                          <a:solidFill>
                            <a:schemeClr val="tx1"/>
                          </a:solidFill>
                          <a:latin typeface="Calibri" pitchFamily="34" charset="0"/>
                        </a:defRPr>
                      </a:lvl4pPr>
                      <a:lvl5pPr marL="2057400" indent="-228600" eaLnBrk="0" hangingPunct="0">
                        <a:spcBef>
                          <a:spcPct val="50000"/>
                        </a:spcBef>
                        <a:tabLst>
                          <a:tab pos="85725" algn="l"/>
                          <a:tab pos="180975" algn="l"/>
                          <a:tab pos="266700" algn="l"/>
                        </a:tabLst>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tabLst>
                          <a:tab pos="85725" algn="l"/>
                          <a:tab pos="180975" algn="l"/>
                          <a:tab pos="266700" algn="l"/>
                        </a:tabLst>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tabLst>
                          <a:tab pos="85725" algn="l"/>
                          <a:tab pos="180975" algn="l"/>
                          <a:tab pos="266700" algn="l"/>
                        </a:tabLst>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tabLst>
                          <a:tab pos="85725" algn="l"/>
                          <a:tab pos="180975" algn="l"/>
                          <a:tab pos="266700" algn="l"/>
                        </a:tabLst>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tabLst>
                          <a:tab pos="85725" algn="l"/>
                          <a:tab pos="180975" algn="l"/>
                          <a:tab pos="266700" algn="l"/>
                        </a:tabLst>
                        <a:defRPr sz="9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85725" algn="l"/>
                          <a:tab pos="180975" algn="l"/>
                          <a:tab pos="266700" algn="l"/>
                        </a:tabLst>
                      </a:pPr>
                      <a:r>
                        <a:rPr kumimoji="0" lang="hr-BA" altLang="en-US" sz="1200" b="1" i="0" u="none" strike="noStrike" cap="none" normalizeH="0" baseline="0" noProof="0" dirty="0">
                          <a:ln>
                            <a:noFill/>
                          </a:ln>
                          <a:solidFill>
                            <a:schemeClr val="tx1"/>
                          </a:solidFill>
                          <a:effectLst/>
                          <a:latin typeface="Calibri" pitchFamily="34" charset="0"/>
                          <a:cs typeface="Arial" pitchFamily="34" charset="0"/>
                        </a:rPr>
                        <a:t>	</a:t>
                      </a:r>
                      <a:r>
                        <a:rPr kumimoji="0" lang="hr-BA" altLang="en-US" sz="1200" b="1" i="0" u="none" strike="noStrike" cap="none" normalizeH="0" baseline="0" noProof="0" dirty="0">
                          <a:ln>
                            <a:noFill/>
                          </a:ln>
                          <a:solidFill>
                            <a:schemeClr val="bg2">
                              <a:lumMod val="50000"/>
                            </a:schemeClr>
                          </a:solidFill>
                          <a:effectLst/>
                          <a:latin typeface="Calibri" pitchFamily="34" charset="0"/>
                          <a:cs typeface="Arial" pitchFamily="34" charset="0"/>
                        </a:rPr>
                        <a:t>Stupanj obrazovanja</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hr-BA" altLang="en-US" sz="1200" b="0" i="0" u="none" strike="noStrike" cap="none" normalizeH="0" baseline="0" noProof="0" dirty="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hr-BA" altLang="en-US" sz="1200" b="0" i="0" u="none" strike="noStrike" cap="none" normalizeH="0" baseline="0" noProof="0" dirty="0">
                        <a:ln>
                          <a:noFill/>
                        </a:ln>
                        <a:solidFill>
                          <a:schemeClr val="tx1"/>
                        </a:solidFill>
                        <a:effectLst/>
                        <a:latin typeface="Calibri" pitchFamily="34" charset="0"/>
                        <a:cs typeface="Arial" pitchFamily="34" charset="0"/>
                      </a:endParaRPr>
                    </a:p>
                  </a:txBody>
                  <a:tcPr marL="0" marR="0" marT="0" marB="0" anchor="ctr" horzOverflow="overflow">
                    <a:lnL>
                      <a:noFill/>
                    </a:lnL>
                    <a:lnR w="9525"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hr-BA" altLang="en-US" sz="1200" b="0" i="0" u="none" strike="noStrike" cap="none" normalizeH="0" baseline="0" noProof="0" dirty="0">
                        <a:ln>
                          <a:noFill/>
                        </a:ln>
                        <a:solidFill>
                          <a:schemeClr val="tx1"/>
                        </a:solidFill>
                        <a:effectLst/>
                        <a:latin typeface="Calibri" pitchFamily="34" charset="0"/>
                        <a:cs typeface="Arial" pitchFamily="34" charset="0"/>
                      </a:endParaRPr>
                    </a:p>
                  </a:txBody>
                  <a:tcPr marL="0" marR="0" marT="0" marB="0" anchor="ctr" horzOverflow="overflow">
                    <a:lnL w="9525" cap="flat" cmpd="sng" algn="ctr">
                      <a:solidFill>
                        <a:schemeClr val="bg1">
                          <a:lumMod val="65000"/>
                        </a:schemeClr>
                      </a:solidFill>
                      <a:prstDash val="sysDot"/>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7312189"/>
                  </a:ext>
                </a:extLst>
              </a:tr>
              <a:tr h="148745">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Osnovna škola ili niže</a:t>
                      </a:r>
                    </a:p>
                  </a:txBody>
                  <a:tcPr marL="9525" marR="9525" marT="9525" marB="0" anchor="b">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299</a:t>
                      </a:r>
                    </a:p>
                  </a:txBody>
                  <a:tcPr marL="9525" marR="9525" marT="9525"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30%</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31%</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7982538"/>
                  </a:ext>
                </a:extLst>
              </a:tr>
              <a:tr h="148745">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Srednja škola ili gimnazija</a:t>
                      </a:r>
                    </a:p>
                  </a:txBody>
                  <a:tcPr marL="9525" marR="9525" marT="9525" marB="0" anchor="b">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534</a:t>
                      </a:r>
                    </a:p>
                  </a:txBody>
                  <a:tcPr marL="9525" marR="9525" marT="9525"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53%</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34%</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3973020"/>
                  </a:ext>
                </a:extLst>
              </a:tr>
              <a:tr h="148745">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Viša škola, fakultet ili više</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167</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17%</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58%</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3394600"/>
                  </a:ext>
                </a:extLst>
              </a:tr>
              <a:tr h="148745">
                <a:tc>
                  <a:txBody>
                    <a:bodyPr/>
                    <a:lstStyle>
                      <a:lvl1pPr eaLnBrk="0" hangingPunct="0">
                        <a:spcBef>
                          <a:spcPct val="50000"/>
                        </a:spcBef>
                        <a:tabLst>
                          <a:tab pos="85725" algn="l"/>
                          <a:tab pos="180975" algn="l"/>
                          <a:tab pos="266700" algn="l"/>
                        </a:tabLst>
                        <a:defRPr sz="1600">
                          <a:solidFill>
                            <a:schemeClr val="tx1"/>
                          </a:solidFill>
                          <a:latin typeface="Calibri" pitchFamily="34" charset="0"/>
                        </a:defRPr>
                      </a:lvl1pPr>
                      <a:lvl2pPr marL="742950" indent="-285750" eaLnBrk="0" hangingPunct="0">
                        <a:spcBef>
                          <a:spcPct val="50000"/>
                        </a:spcBef>
                        <a:tabLst>
                          <a:tab pos="85725" algn="l"/>
                          <a:tab pos="180975" algn="l"/>
                          <a:tab pos="266700" algn="l"/>
                        </a:tabLst>
                        <a:defRPr sz="1400">
                          <a:solidFill>
                            <a:schemeClr val="tx1"/>
                          </a:solidFill>
                          <a:latin typeface="Calibri" pitchFamily="34" charset="0"/>
                        </a:defRPr>
                      </a:lvl2pPr>
                      <a:lvl3pPr marL="1143000" indent="-228600" eaLnBrk="0" hangingPunct="0">
                        <a:spcBef>
                          <a:spcPct val="50000"/>
                        </a:spcBef>
                        <a:buFont typeface="Calibri" pitchFamily="34" charset="0"/>
                        <a:tabLst>
                          <a:tab pos="85725" algn="l"/>
                          <a:tab pos="180975" algn="l"/>
                          <a:tab pos="266700" algn="l"/>
                        </a:tabLst>
                        <a:defRPr sz="1200">
                          <a:solidFill>
                            <a:schemeClr val="tx1"/>
                          </a:solidFill>
                          <a:latin typeface="Calibri" pitchFamily="34" charset="0"/>
                        </a:defRPr>
                      </a:lvl3pPr>
                      <a:lvl4pPr marL="1600200" indent="-228600" eaLnBrk="0" hangingPunct="0">
                        <a:spcBef>
                          <a:spcPct val="50000"/>
                        </a:spcBef>
                        <a:tabLst>
                          <a:tab pos="85725" algn="l"/>
                          <a:tab pos="180975" algn="l"/>
                          <a:tab pos="266700" algn="l"/>
                        </a:tabLst>
                        <a:defRPr sz="1000">
                          <a:solidFill>
                            <a:schemeClr val="tx1"/>
                          </a:solidFill>
                          <a:latin typeface="Calibri" pitchFamily="34" charset="0"/>
                        </a:defRPr>
                      </a:lvl4pPr>
                      <a:lvl5pPr marL="2057400" indent="-228600" eaLnBrk="0" hangingPunct="0">
                        <a:spcBef>
                          <a:spcPct val="50000"/>
                        </a:spcBef>
                        <a:tabLst>
                          <a:tab pos="85725" algn="l"/>
                          <a:tab pos="180975" algn="l"/>
                          <a:tab pos="266700" algn="l"/>
                        </a:tabLst>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tabLst>
                          <a:tab pos="85725" algn="l"/>
                          <a:tab pos="180975" algn="l"/>
                          <a:tab pos="266700" algn="l"/>
                        </a:tabLst>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tabLst>
                          <a:tab pos="85725" algn="l"/>
                          <a:tab pos="180975" algn="l"/>
                          <a:tab pos="266700" algn="l"/>
                        </a:tabLst>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tabLst>
                          <a:tab pos="85725" algn="l"/>
                          <a:tab pos="180975" algn="l"/>
                          <a:tab pos="266700" algn="l"/>
                        </a:tabLst>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tabLst>
                          <a:tab pos="85725" algn="l"/>
                          <a:tab pos="180975" algn="l"/>
                          <a:tab pos="266700" algn="l"/>
                        </a:tabLst>
                        <a:defRPr sz="9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85725" algn="l"/>
                          <a:tab pos="180975" algn="l"/>
                          <a:tab pos="266700" algn="l"/>
                        </a:tabLst>
                      </a:pPr>
                      <a:r>
                        <a:rPr kumimoji="0" lang="hr-BA" altLang="en-US" sz="1200" b="1" i="0" u="none" strike="noStrike" cap="none" normalizeH="0" baseline="0" noProof="0" dirty="0">
                          <a:ln>
                            <a:noFill/>
                          </a:ln>
                          <a:solidFill>
                            <a:schemeClr val="tx1"/>
                          </a:solidFill>
                          <a:effectLst/>
                          <a:latin typeface="Calibri" pitchFamily="34" charset="0"/>
                          <a:cs typeface="Arial" pitchFamily="34" charset="0"/>
                        </a:rPr>
                        <a:t>	</a:t>
                      </a:r>
                      <a:r>
                        <a:rPr kumimoji="0" lang="hr-BA" altLang="en-US" sz="1200" b="1" i="0" u="none" strike="noStrike" cap="none" normalizeH="0" baseline="0" noProof="0" dirty="0">
                          <a:ln>
                            <a:noFill/>
                          </a:ln>
                          <a:solidFill>
                            <a:schemeClr val="bg2">
                              <a:lumMod val="50000"/>
                            </a:schemeClr>
                          </a:solidFill>
                          <a:effectLst/>
                          <a:latin typeface="Calibri" pitchFamily="34" charset="0"/>
                          <a:cs typeface="Arial" pitchFamily="34" charset="0"/>
                        </a:rPr>
                        <a:t>Bračni status</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hr-BA" altLang="en-US" sz="1200" b="0" i="0" u="none" strike="noStrike" cap="none" normalizeH="0" baseline="0" noProof="0" dirty="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hr-BA" altLang="en-US" sz="1200" b="0" i="0" u="none" strike="noStrike" cap="none" normalizeH="0" baseline="0" noProof="0" dirty="0">
                        <a:ln>
                          <a:noFill/>
                        </a:ln>
                        <a:solidFill>
                          <a:schemeClr val="tx1"/>
                        </a:solidFill>
                        <a:effectLst/>
                        <a:latin typeface="Calibri" pitchFamily="34" charset="0"/>
                        <a:cs typeface="Arial" pitchFamily="34" charset="0"/>
                      </a:endParaRPr>
                    </a:p>
                  </a:txBody>
                  <a:tcPr marL="0" marR="0" marT="0" marB="0" anchor="ctr" horzOverflow="overflow">
                    <a:lnL>
                      <a:noFill/>
                    </a:lnL>
                    <a:lnR w="9525"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hr-BA" altLang="en-US" sz="1200" b="0" i="0" u="none" strike="noStrike" cap="none" normalizeH="0" baseline="0" noProof="0" dirty="0">
                        <a:ln>
                          <a:noFill/>
                        </a:ln>
                        <a:solidFill>
                          <a:schemeClr val="tx1"/>
                        </a:solidFill>
                        <a:effectLst/>
                        <a:latin typeface="Calibri" pitchFamily="34" charset="0"/>
                        <a:cs typeface="Arial" pitchFamily="34" charset="0"/>
                      </a:endParaRPr>
                    </a:p>
                  </a:txBody>
                  <a:tcPr marL="0" marR="0" marT="0" marB="0" anchor="ctr" horzOverflow="overflow">
                    <a:lnL w="9525" cap="flat" cmpd="sng" algn="ctr">
                      <a:solidFill>
                        <a:schemeClr val="bg1">
                          <a:lumMod val="65000"/>
                        </a:schemeClr>
                      </a:solidFill>
                      <a:prstDash val="sysDot"/>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27006847"/>
                  </a:ext>
                </a:extLst>
              </a:tr>
              <a:tr h="148745">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Oženjen - udana</a:t>
                      </a:r>
                    </a:p>
                  </a:txBody>
                  <a:tcPr marL="9525" marR="9525" marT="9525"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548</a:t>
                      </a:r>
                    </a:p>
                  </a:txBody>
                  <a:tcPr marL="9525" marR="9525" marT="9525"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55%</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31%</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2209775"/>
                  </a:ext>
                </a:extLst>
              </a:tr>
              <a:tr h="148745">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Neoženjen - neudana</a:t>
                      </a:r>
                    </a:p>
                  </a:txBody>
                  <a:tcPr marL="9525" marR="9525" marT="9525"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275</a:t>
                      </a:r>
                    </a:p>
                  </a:txBody>
                  <a:tcPr marL="9525" marR="9525" marT="9525"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28%</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57%</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9019770"/>
                  </a:ext>
                </a:extLst>
              </a:tr>
              <a:tr h="148745">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Rastavljen - rastavljena</a:t>
                      </a:r>
                    </a:p>
                  </a:txBody>
                  <a:tcPr marL="9525" marR="9525" marT="9525"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58</a:t>
                      </a:r>
                    </a:p>
                  </a:txBody>
                  <a:tcPr marL="9525" marR="9525" marT="9525"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6%</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35%</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1507043"/>
                  </a:ext>
                </a:extLst>
              </a:tr>
              <a:tr h="148745">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Udovac - udovica</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120</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12%</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24282" rtl="0" eaLnBrk="1" fontAlgn="b"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23%</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041330"/>
                  </a:ext>
                </a:extLst>
              </a:tr>
            </a:tbl>
          </a:graphicData>
        </a:graphic>
      </p:graphicFrame>
      <p:graphicFrame>
        <p:nvGraphicFramePr>
          <p:cNvPr id="11" name="Group 768"/>
          <p:cNvGraphicFramePr>
            <a:graphicFrameLocks noGrp="1"/>
          </p:cNvGraphicFramePr>
          <p:nvPr>
            <p:extLst>
              <p:ext uri="{D42A27DB-BD31-4B8C-83A1-F6EECF244321}">
                <p14:modId xmlns:p14="http://schemas.microsoft.com/office/powerpoint/2010/main" val="1323649442"/>
              </p:ext>
            </p:extLst>
          </p:nvPr>
        </p:nvGraphicFramePr>
        <p:xfrm>
          <a:off x="4319458" y="976080"/>
          <a:ext cx="4450073" cy="3364230"/>
        </p:xfrm>
        <a:graphic>
          <a:graphicData uri="http://schemas.openxmlformats.org/drawingml/2006/table">
            <a:tbl>
              <a:tblPr/>
              <a:tblGrid>
                <a:gridCol w="2485379">
                  <a:extLst>
                    <a:ext uri="{9D8B030D-6E8A-4147-A177-3AD203B41FA5}">
                      <a16:colId xmlns:a16="http://schemas.microsoft.com/office/drawing/2014/main" val="20000"/>
                    </a:ext>
                  </a:extLst>
                </a:gridCol>
                <a:gridCol w="596843">
                  <a:extLst>
                    <a:ext uri="{9D8B030D-6E8A-4147-A177-3AD203B41FA5}">
                      <a16:colId xmlns:a16="http://schemas.microsoft.com/office/drawing/2014/main" val="20001"/>
                    </a:ext>
                  </a:extLst>
                </a:gridCol>
                <a:gridCol w="596843">
                  <a:extLst>
                    <a:ext uri="{9D8B030D-6E8A-4147-A177-3AD203B41FA5}">
                      <a16:colId xmlns:a16="http://schemas.microsoft.com/office/drawing/2014/main" val="20002"/>
                    </a:ext>
                  </a:extLst>
                </a:gridCol>
                <a:gridCol w="771008">
                  <a:extLst>
                    <a:ext uri="{9D8B030D-6E8A-4147-A177-3AD203B41FA5}">
                      <a16:colId xmlns:a16="http://schemas.microsoft.com/office/drawing/2014/main" val="55814848"/>
                    </a:ext>
                  </a:extLst>
                </a:gridCol>
              </a:tblGrid>
              <a:tr h="177591">
                <a:tc>
                  <a:txBody>
                    <a:bodyPr/>
                    <a:lstStyle>
                      <a:lvl1pPr eaLnBrk="0" hangingPunct="0">
                        <a:spcBef>
                          <a:spcPct val="50000"/>
                        </a:spcBef>
                        <a:tabLst>
                          <a:tab pos="85725" algn="l"/>
                          <a:tab pos="180975" algn="l"/>
                          <a:tab pos="266700" algn="l"/>
                        </a:tabLst>
                        <a:defRPr sz="1600">
                          <a:solidFill>
                            <a:schemeClr val="tx1"/>
                          </a:solidFill>
                          <a:latin typeface="Calibri" pitchFamily="34" charset="0"/>
                        </a:defRPr>
                      </a:lvl1pPr>
                      <a:lvl2pPr marL="742950" indent="-285750" eaLnBrk="0" hangingPunct="0">
                        <a:spcBef>
                          <a:spcPct val="50000"/>
                        </a:spcBef>
                        <a:tabLst>
                          <a:tab pos="85725" algn="l"/>
                          <a:tab pos="180975" algn="l"/>
                          <a:tab pos="266700" algn="l"/>
                        </a:tabLst>
                        <a:defRPr sz="1400">
                          <a:solidFill>
                            <a:schemeClr val="tx1"/>
                          </a:solidFill>
                          <a:latin typeface="Calibri" pitchFamily="34" charset="0"/>
                        </a:defRPr>
                      </a:lvl2pPr>
                      <a:lvl3pPr marL="1143000" indent="-228600" eaLnBrk="0" hangingPunct="0">
                        <a:spcBef>
                          <a:spcPct val="50000"/>
                        </a:spcBef>
                        <a:buFont typeface="Calibri" pitchFamily="34" charset="0"/>
                        <a:tabLst>
                          <a:tab pos="85725" algn="l"/>
                          <a:tab pos="180975" algn="l"/>
                          <a:tab pos="266700" algn="l"/>
                        </a:tabLst>
                        <a:defRPr sz="1200">
                          <a:solidFill>
                            <a:schemeClr val="tx1"/>
                          </a:solidFill>
                          <a:latin typeface="Calibri" pitchFamily="34" charset="0"/>
                        </a:defRPr>
                      </a:lvl3pPr>
                      <a:lvl4pPr marL="1600200" indent="-228600" eaLnBrk="0" hangingPunct="0">
                        <a:spcBef>
                          <a:spcPct val="50000"/>
                        </a:spcBef>
                        <a:tabLst>
                          <a:tab pos="85725" algn="l"/>
                          <a:tab pos="180975" algn="l"/>
                          <a:tab pos="266700" algn="l"/>
                        </a:tabLst>
                        <a:defRPr sz="1000">
                          <a:solidFill>
                            <a:schemeClr val="tx1"/>
                          </a:solidFill>
                          <a:latin typeface="Calibri" pitchFamily="34" charset="0"/>
                        </a:defRPr>
                      </a:lvl4pPr>
                      <a:lvl5pPr marL="2057400" indent="-228600" eaLnBrk="0" hangingPunct="0">
                        <a:spcBef>
                          <a:spcPct val="50000"/>
                        </a:spcBef>
                        <a:tabLst>
                          <a:tab pos="85725" algn="l"/>
                          <a:tab pos="180975" algn="l"/>
                          <a:tab pos="266700" algn="l"/>
                        </a:tabLst>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tabLst>
                          <a:tab pos="85725" algn="l"/>
                          <a:tab pos="180975" algn="l"/>
                          <a:tab pos="266700" algn="l"/>
                        </a:tabLst>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tabLst>
                          <a:tab pos="85725" algn="l"/>
                          <a:tab pos="180975" algn="l"/>
                          <a:tab pos="266700" algn="l"/>
                        </a:tabLst>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tabLst>
                          <a:tab pos="85725" algn="l"/>
                          <a:tab pos="180975" algn="l"/>
                          <a:tab pos="266700" algn="l"/>
                        </a:tabLst>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tabLst>
                          <a:tab pos="85725" algn="l"/>
                          <a:tab pos="180975" algn="l"/>
                          <a:tab pos="266700" algn="l"/>
                        </a:tabLst>
                        <a:defRPr sz="9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85725" algn="l"/>
                          <a:tab pos="180975" algn="l"/>
                          <a:tab pos="266700" algn="l"/>
                        </a:tabLst>
                      </a:pPr>
                      <a:endParaRPr kumimoji="0" lang="hr-BA" altLang="en-US" sz="1200" b="1" i="0" u="none" strike="noStrike" kern="1200" cap="none" normalizeH="0" baseline="0" noProof="0" dirty="0">
                        <a:ln>
                          <a:noFill/>
                        </a:ln>
                        <a:solidFill>
                          <a:schemeClr val="bg2">
                            <a:lumMod val="50000"/>
                          </a:schemeClr>
                        </a:solidFill>
                        <a:effectLst/>
                        <a:latin typeface="Calibri" pitchFamily="34" charset="0"/>
                        <a:ea typeface="+mn-ea"/>
                        <a:cs typeface="Arial"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BA" altLang="en-US" sz="1200" b="1" i="0" u="none" strike="noStrike" kern="1200" cap="none" normalizeH="0" baseline="0" noProof="0" dirty="0">
                          <a:ln>
                            <a:noFill/>
                          </a:ln>
                          <a:solidFill>
                            <a:schemeClr val="bg2">
                              <a:lumMod val="50000"/>
                            </a:schemeClr>
                          </a:solidFill>
                          <a:effectLst/>
                          <a:latin typeface="Calibri" pitchFamily="34" charset="0"/>
                          <a:ea typeface="+mn-ea"/>
                          <a:cs typeface="Arial" pitchFamily="34" charset="0"/>
                        </a:rPr>
                        <a:t>N=1000</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BA" altLang="en-US" sz="1200" b="1" i="0" u="none" strike="noStrike" kern="1200" cap="none" normalizeH="0" baseline="0" noProof="0" dirty="0">
                          <a:ln>
                            <a:noFill/>
                          </a:ln>
                          <a:solidFill>
                            <a:schemeClr val="bg2">
                              <a:lumMod val="50000"/>
                            </a:schemeClr>
                          </a:solidFill>
                          <a:effectLst/>
                          <a:latin typeface="Calibri" pitchFamily="34" charset="0"/>
                          <a:ea typeface="+mn-ea"/>
                          <a:cs typeface="Arial" pitchFamily="34" charset="0"/>
                        </a:rPr>
                        <a:t>100%</a:t>
                      </a:r>
                    </a:p>
                  </a:txBody>
                  <a:tcPr marL="0" marR="0" marT="0" marB="0" anchor="ctr" horzOverflow="overflow">
                    <a:lnL w="12700" cap="flat" cmpd="sng" algn="ctr">
                      <a:noFill/>
                      <a:prstDash val="solid"/>
                      <a:round/>
                      <a:headEnd type="none" w="med" len="med"/>
                      <a:tailEnd type="none" w="med" len="med"/>
                    </a:lnL>
                    <a:lnR w="9525" cap="flat" cmpd="sng" algn="ctr">
                      <a:solidFill>
                        <a:schemeClr val="bg1">
                          <a:lumMod val="65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hr-BA" altLang="en-US" sz="1200" b="1" i="0" u="none" strike="noStrike" kern="1200" cap="none" normalizeH="0" baseline="0" noProof="0" dirty="0">
                        <a:ln>
                          <a:noFill/>
                        </a:ln>
                        <a:solidFill>
                          <a:schemeClr val="accent6"/>
                        </a:solidFill>
                        <a:effectLst/>
                        <a:latin typeface="Calibri" pitchFamily="34" charset="0"/>
                        <a:ea typeface="+mn-ea"/>
                        <a:cs typeface="Arial" pitchFamily="34" charset="0"/>
                      </a:endParaRPr>
                    </a:p>
                  </a:txBody>
                  <a:tcPr marL="0" marR="0" marT="0" marB="0" anchor="ctr" horzOverflow="overflow">
                    <a:lnL w="9525" cap="flat" cmpd="sng" algn="ctr">
                      <a:solidFill>
                        <a:schemeClr val="bg1">
                          <a:lumMod val="65000"/>
                        </a:schemeClr>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7591">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r-BA" altLang="en-US" sz="1200" b="1" i="0" u="none" strike="noStrike" cap="none" normalizeH="0" baseline="0" noProof="0" dirty="0">
                          <a:ln>
                            <a:noFill/>
                          </a:ln>
                          <a:solidFill>
                            <a:schemeClr val="tx1"/>
                          </a:solidFill>
                          <a:effectLst/>
                          <a:latin typeface="Calibri" pitchFamily="34" charset="0"/>
                          <a:cs typeface="Arial" pitchFamily="34" charset="0"/>
                        </a:rPr>
                        <a:t>  </a:t>
                      </a:r>
                      <a:r>
                        <a:rPr kumimoji="0" lang="hr-BA" altLang="en-US" sz="1200" b="1" i="0" u="none" strike="noStrike" cap="none" normalizeH="0" baseline="0" noProof="0" dirty="0">
                          <a:ln>
                            <a:noFill/>
                          </a:ln>
                          <a:solidFill>
                            <a:schemeClr val="bg2">
                              <a:lumMod val="50000"/>
                            </a:schemeClr>
                          </a:solidFill>
                          <a:effectLst/>
                          <a:latin typeface="Calibri" pitchFamily="34" charset="0"/>
                          <a:cs typeface="Arial" pitchFamily="34" charset="0"/>
                        </a:rPr>
                        <a:t>Radni status</a:t>
                      </a:r>
                    </a:p>
                  </a:txBody>
                  <a:tcPr marL="0" marR="0" marT="0" marB="0" anchor="ctr" horzOverflow="overflow">
                    <a:lnL>
                      <a:noFill/>
                    </a:lnL>
                    <a:lnR>
                      <a:noFill/>
                    </a:lnR>
                    <a:lnT w="12700" cap="flat" cmpd="sng" algn="ctr">
                      <a:solidFill>
                        <a:schemeClr val="accent6">
                          <a:lumMod val="50000"/>
                        </a:schemeClr>
                      </a:solidFill>
                      <a:prstDash val="solid"/>
                      <a:round/>
                      <a:headEnd type="none" w="med" len="med"/>
                      <a:tailEnd type="none" w="med" len="med"/>
                    </a:lnT>
                    <a:lnB>
                      <a:noFill/>
                    </a:lnB>
                    <a:lnTlToBr>
                      <a:noFill/>
                    </a:lnTlToBr>
                    <a:lnBlToTr>
                      <a:noFill/>
                    </a:lnBlToTr>
                    <a:noFill/>
                  </a:tcPr>
                </a:tc>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hr-BA" altLang="en-US" sz="1200" b="0" i="0" u="none" strike="noStrike" cap="none" normalizeH="0" baseline="0" noProof="0" dirty="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chemeClr val="accent6">
                          <a:lumMod val="50000"/>
                        </a:schemeClr>
                      </a:solidFill>
                      <a:prstDash val="solid"/>
                      <a:round/>
                      <a:headEnd type="none" w="med" len="med"/>
                      <a:tailEnd type="none" w="med" len="med"/>
                    </a:lnT>
                    <a:lnB>
                      <a:noFill/>
                    </a:lnB>
                    <a:lnTlToBr>
                      <a:noFill/>
                    </a:lnTlToBr>
                    <a:lnBlToTr>
                      <a:noFill/>
                    </a:lnBlToTr>
                    <a:noFill/>
                  </a:tcPr>
                </a:tc>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hr-BA" altLang="en-US" sz="1200" b="0" i="0" u="none" strike="noStrike" cap="none" normalizeH="0" baseline="0" noProof="0" dirty="0">
                        <a:ln>
                          <a:noFill/>
                        </a:ln>
                        <a:solidFill>
                          <a:schemeClr val="tx1"/>
                        </a:solidFill>
                        <a:effectLst/>
                        <a:latin typeface="Calibri" pitchFamily="34" charset="0"/>
                        <a:cs typeface="Arial" pitchFamily="34" charset="0"/>
                      </a:endParaRPr>
                    </a:p>
                  </a:txBody>
                  <a:tcPr marL="0" marR="0" marT="0" marB="0" anchor="ctr" horzOverflow="overflow">
                    <a:lnL>
                      <a:noFill/>
                    </a:lnL>
                    <a:lnR w="9525" cap="flat" cmpd="sng" algn="ctr">
                      <a:solidFill>
                        <a:schemeClr val="bg1">
                          <a:lumMod val="65000"/>
                        </a:schemeClr>
                      </a:solidFill>
                      <a:prstDash val="sysDot"/>
                      <a:round/>
                      <a:headEnd type="none" w="med" len="med"/>
                      <a:tailEnd type="none" w="med" len="med"/>
                    </a:lnR>
                    <a:lnT w="12700" cap="flat" cmpd="sng" algn="ctr">
                      <a:solidFill>
                        <a:schemeClr val="accent6">
                          <a:lumMod val="50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hr-BA" altLang="en-US" sz="1200" b="0" i="0" u="none" strike="noStrike" cap="none" normalizeH="0" baseline="0" noProof="0" dirty="0">
                        <a:ln>
                          <a:noFill/>
                        </a:ln>
                        <a:solidFill>
                          <a:schemeClr val="tx1"/>
                        </a:solidFill>
                        <a:effectLst/>
                        <a:latin typeface="Calibri" pitchFamily="34" charset="0"/>
                        <a:cs typeface="Arial" pitchFamily="34" charset="0"/>
                      </a:endParaRPr>
                    </a:p>
                  </a:txBody>
                  <a:tcPr marL="0" marR="0" marT="0" marB="0" anchor="ctr" horzOverflow="overflow">
                    <a:lnL w="9525" cap="flat" cmpd="sng" algn="ctr">
                      <a:solidFill>
                        <a:schemeClr val="bg1">
                          <a:lumMod val="65000"/>
                        </a:schemeClr>
                      </a:solidFill>
                      <a:prstDash val="sysDot"/>
                      <a:round/>
                      <a:headEnd type="none" w="med" len="med"/>
                      <a:tailEnd type="none" w="med" len="med"/>
                    </a:lnL>
                    <a:lnR>
                      <a:noFill/>
                    </a:lnR>
                    <a:lnT w="12700" cap="flat" cmpd="sng" algn="ctr">
                      <a:solidFill>
                        <a:schemeClr val="accent6">
                          <a:lumMod val="50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72041">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Zaposleni</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450</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45%</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42%</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625703052"/>
                  </a:ext>
                </a:extLst>
              </a:tr>
              <a:tr h="172041">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Nezaposleni</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110</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11%</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38%</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172041">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Kućanice</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65</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7%</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11%</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172041">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Učenici i studenti</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102</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10%</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73%</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172041">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U mirovini</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273</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27%</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24%</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77591">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hr-BA" altLang="en-US" sz="1200" b="1" i="0" u="none" strike="noStrike" cap="none" normalizeH="0" baseline="0" noProof="0" dirty="0">
                          <a:ln>
                            <a:noFill/>
                          </a:ln>
                          <a:solidFill>
                            <a:schemeClr val="tx1"/>
                          </a:solidFill>
                          <a:effectLst/>
                          <a:latin typeface="Calibri" pitchFamily="34" charset="0"/>
                          <a:cs typeface="Arial" pitchFamily="34" charset="0"/>
                        </a:rPr>
                        <a:t>  </a:t>
                      </a:r>
                      <a:r>
                        <a:rPr kumimoji="0" lang="hr-BA" altLang="en-US" sz="1200" b="1" i="0" u="none" strike="noStrike" cap="none" normalizeH="0" baseline="0" noProof="0" dirty="0">
                          <a:ln>
                            <a:noFill/>
                          </a:ln>
                          <a:solidFill>
                            <a:schemeClr val="bg2">
                              <a:lumMod val="50000"/>
                            </a:schemeClr>
                          </a:solidFill>
                          <a:effectLst/>
                          <a:latin typeface="Calibri" pitchFamily="34" charset="0"/>
                          <a:cs typeface="Arial" pitchFamily="34" charset="0"/>
                        </a:rPr>
                        <a:t>Zanimanje</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hr-BA" altLang="en-US" sz="1200" b="0" i="0" u="none" strike="noStrike" cap="none" normalizeH="0" baseline="0" noProof="0" dirty="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400">
                          <a:solidFill>
                            <a:schemeClr val="tx1"/>
                          </a:solidFill>
                          <a:latin typeface="Calibri" pitchFamily="34" charset="0"/>
                        </a:defRPr>
                      </a:lvl2pPr>
                      <a:lvl3pPr marL="1143000" indent="-228600" eaLnBrk="0" hangingPunct="0">
                        <a:spcBef>
                          <a:spcPct val="50000"/>
                        </a:spcBef>
                        <a:buFont typeface="Calibri" pitchFamily="34" charset="0"/>
                        <a:defRPr sz="1200">
                          <a:solidFill>
                            <a:schemeClr val="tx1"/>
                          </a:solidFill>
                          <a:latin typeface="Calibri" pitchFamily="34" charset="0"/>
                        </a:defRPr>
                      </a:lvl3pPr>
                      <a:lvl4pPr marL="1600200" indent="-228600" eaLnBrk="0" hangingPunct="0">
                        <a:spcBef>
                          <a:spcPct val="50000"/>
                        </a:spcBef>
                        <a:defRPr sz="1000">
                          <a:solidFill>
                            <a:schemeClr val="tx1"/>
                          </a:solidFill>
                          <a:latin typeface="Calibri" pitchFamily="34" charset="0"/>
                        </a:defRPr>
                      </a:lvl4pPr>
                      <a:lvl5pPr marL="2057400" indent="-228600" eaLnBrk="0" hangingPunct="0">
                        <a:spcBef>
                          <a:spcPct val="50000"/>
                        </a:spcBef>
                        <a:defRPr sz="900">
                          <a:solidFill>
                            <a:schemeClr val="tx1"/>
                          </a:solidFill>
                          <a:latin typeface="Calibri" pitchFamily="34" charset="0"/>
                        </a:defRPr>
                      </a:lvl5pPr>
                      <a:lvl6pPr marL="25146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6pPr>
                      <a:lvl7pPr marL="29718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7pPr>
                      <a:lvl8pPr marL="34290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8pPr>
                      <a:lvl9pPr marL="3886200" indent="-228600" eaLnBrk="0" fontAlgn="base" hangingPunct="0">
                        <a:lnSpc>
                          <a:spcPct val="90000"/>
                        </a:lnSpc>
                        <a:spcBef>
                          <a:spcPct val="50000"/>
                        </a:spcBef>
                        <a:spcAft>
                          <a:spcPct val="0"/>
                        </a:spcAft>
                        <a:buFont typeface="Wingdings" pitchFamily="2" charset="2"/>
                        <a:defRPr sz="900">
                          <a:solidFill>
                            <a:schemeClr val="tx1"/>
                          </a:solidFill>
                          <a:latin typeface="Calibri"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hr-BA" altLang="en-US" sz="1100" b="0" i="0" u="none" strike="noStrike" kern="1200" cap="none" normalizeH="0" baseline="0" noProof="0" dirty="0">
                        <a:ln>
                          <a:noFill/>
                        </a:ln>
                        <a:solidFill>
                          <a:schemeClr val="tx1"/>
                        </a:solidFill>
                        <a:effectLst/>
                        <a:latin typeface="Calibri" pitchFamily="34" charset="0"/>
                        <a:ea typeface="+mn-ea"/>
                        <a:cs typeface="Arial" pitchFamily="34" charset="0"/>
                      </a:endParaRPr>
                    </a:p>
                  </a:txBody>
                  <a:tcPr marL="0" marR="0" marT="0" marB="0" anchor="ctr" horzOverflow="overflow">
                    <a:lnL>
                      <a:noFill/>
                    </a:lnL>
                    <a:lnR w="9525" cap="flat" cmpd="sng" algn="ctr">
                      <a:solidFill>
                        <a:schemeClr val="bg1">
                          <a:lumMod val="6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lang="hr-BA" altLang="en-US" sz="900" b="1" kern="1200" noProof="0" dirty="0">
                        <a:solidFill>
                          <a:srgbClr val="00B050"/>
                        </a:solidFill>
                        <a:latin typeface="+mn-lt"/>
                        <a:ea typeface="ヒラギノ角ゴ Pro W3" pitchFamily="-64" charset="-128"/>
                        <a:cs typeface="Arial" pitchFamily="34" charset="0"/>
                      </a:endParaRPr>
                    </a:p>
                  </a:txBody>
                  <a:tcPr marL="0" marR="0" marT="0" marB="0" anchor="ctr" horzOverflow="overflow">
                    <a:lnL w="9525" cap="flat" cmpd="sng" algn="ctr">
                      <a:solidFill>
                        <a:schemeClr val="bg1">
                          <a:lumMod val="65000"/>
                        </a:schemeClr>
                      </a:solidFill>
                      <a:prstDash val="sysDot"/>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8"/>
                  </a:ext>
                </a:extLst>
              </a:tr>
              <a:tr h="172041">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Stručnjaci i intelektualci</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74</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7%</a:t>
                      </a:r>
                    </a:p>
                  </a:txBody>
                  <a:tcPr marL="9525" marR="9525" marT="9525" marB="0" anchor="b">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52%</a:t>
                      </a:r>
                    </a:p>
                  </a:txBody>
                  <a:tcPr marL="9525" marR="9525" marT="9525" marB="0" anchor="b">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9"/>
                  </a:ext>
                </a:extLst>
              </a:tr>
              <a:tr h="334833">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Menedžment, rukovoditelji, direktori i slobodne profesije</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61</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6%</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64%</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10"/>
                  </a:ext>
                </a:extLst>
              </a:tr>
              <a:tr h="172041">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Službenici</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121</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12%</a:t>
                      </a:r>
                    </a:p>
                  </a:txBody>
                  <a:tcPr marL="9525" marR="9525" marT="9525" marB="0" anchor="b">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46%</a:t>
                      </a:r>
                    </a:p>
                  </a:txBody>
                  <a:tcPr marL="9525" marR="9525" marT="9525" marB="0" anchor="b">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914588115"/>
                  </a:ext>
                </a:extLst>
              </a:tr>
              <a:tr h="334833">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Kvalificirani radnici, uključujući i bolničke sestre</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375</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38%</a:t>
                      </a:r>
                    </a:p>
                  </a:txBody>
                  <a:tcPr marL="9525" marR="9525" marT="9525" marB="0" anchor="ctr">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31%</a:t>
                      </a:r>
                    </a:p>
                  </a:txBody>
                  <a:tcPr marL="9525" marR="9525" marT="9525" marB="0" anchor="ctr">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685464414"/>
                  </a:ext>
                </a:extLst>
              </a:tr>
              <a:tr h="172041">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Nekvalificirani i niskokvalificirani radnici</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127</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13%</a:t>
                      </a:r>
                    </a:p>
                  </a:txBody>
                  <a:tcPr marL="9525" marR="9525" marT="9525" marB="0" anchor="b">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16%</a:t>
                      </a:r>
                    </a:p>
                  </a:txBody>
                  <a:tcPr marL="9525" marR="9525" marT="9525" marB="0" anchor="b">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203647093"/>
                  </a:ext>
                </a:extLst>
              </a:tr>
              <a:tr h="172041">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Poljoprivrednici i ribari</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38</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4%</a:t>
                      </a:r>
                    </a:p>
                  </a:txBody>
                  <a:tcPr marL="9525" marR="9525" marT="9525" marB="0" anchor="b">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21%</a:t>
                      </a:r>
                    </a:p>
                  </a:txBody>
                  <a:tcPr marL="9525" marR="9525" marT="9525" marB="0" anchor="b">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3128756329"/>
                  </a:ext>
                </a:extLst>
              </a:tr>
              <a:tr h="172041">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Kućanice</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65</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7%</a:t>
                      </a:r>
                    </a:p>
                  </a:txBody>
                  <a:tcPr marL="9525" marR="9525" marT="9525" marB="0" anchor="b">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11%</a:t>
                      </a:r>
                    </a:p>
                  </a:txBody>
                  <a:tcPr marL="9525" marR="9525" marT="9525" marB="0" anchor="b">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349388806"/>
                  </a:ext>
                </a:extLst>
              </a:tr>
              <a:tr h="172041">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Učenici i studenti</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102</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10%</a:t>
                      </a:r>
                    </a:p>
                  </a:txBody>
                  <a:tcPr marL="9525" marR="9525" marT="9525" marB="0" anchor="b">
                    <a:lnL>
                      <a:noFill/>
                    </a:lnL>
                    <a:lnR w="9525" cap="flat" cmpd="sng" algn="ctr">
                      <a:solidFill>
                        <a:schemeClr val="bg1">
                          <a:lumMod val="65000"/>
                        </a:schemeClr>
                      </a:solidFill>
                      <a:prstDash val="sysDot"/>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73%</a:t>
                      </a:r>
                    </a:p>
                  </a:txBody>
                  <a:tcPr marL="9525" marR="9525" marT="9525" marB="0" anchor="b">
                    <a:lnL w="9525" cap="flat" cmpd="sng" algn="ctr">
                      <a:solidFill>
                        <a:schemeClr val="bg1">
                          <a:lumMod val="65000"/>
                        </a:schemeClr>
                      </a:solidFill>
                      <a:prstDash val="sysDot"/>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11"/>
                  </a:ext>
                </a:extLst>
              </a:tr>
              <a:tr h="172041">
                <a:tc>
                  <a:txBody>
                    <a:bodyPr/>
                    <a:lstStyle/>
                    <a:p>
                      <a:pPr marL="108000" marR="0" lvl="0" indent="0" algn="l" defTabSz="914400" rtl="0" eaLnBrk="1" fontAlgn="ctr" latinLnBrk="0" hangingPunct="1">
                        <a:lnSpc>
                          <a:spcPct val="100000"/>
                        </a:lnSpc>
                        <a:spcBef>
                          <a:spcPts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Ne zna/bez odgovora</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36</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hr-BA" sz="1100" b="0" i="0" u="none" strike="noStrike" kern="1200" cap="none" normalizeH="0" baseline="0" noProof="0" dirty="0">
                          <a:ln>
                            <a:noFill/>
                          </a:ln>
                          <a:solidFill>
                            <a:schemeClr val="tx1"/>
                          </a:solidFill>
                          <a:effectLst/>
                          <a:latin typeface="Calibri" pitchFamily="34" charset="0"/>
                          <a:ea typeface="+mn-ea"/>
                          <a:cs typeface="Arial" pitchFamily="34" charset="0"/>
                        </a:rPr>
                        <a:t>4%</a:t>
                      </a:r>
                    </a:p>
                  </a:txBody>
                  <a:tcPr marL="9525" marR="9525" marT="9525" marB="0" anchor="b">
                    <a:lnL>
                      <a:noFill/>
                    </a:lnL>
                    <a:lnR w="9525" cap="flat" cmpd="sng" algn="ctr">
                      <a:solidFill>
                        <a:schemeClr val="bg1">
                          <a:lumMod val="65000"/>
                        </a:schemeClr>
                      </a:solidFill>
                      <a:prstDash val="sysDot"/>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lang="hr-BA" sz="900" b="1" kern="1200" noProof="0" dirty="0">
                          <a:solidFill>
                            <a:srgbClr val="00B050"/>
                          </a:solidFill>
                          <a:latin typeface="+mn-lt"/>
                          <a:ea typeface="ヒラギノ角ゴ Pro W3" pitchFamily="-64" charset="-128"/>
                          <a:cs typeface="Arial" pitchFamily="34" charset="0"/>
                        </a:rPr>
                        <a:t>48%</a:t>
                      </a:r>
                    </a:p>
                  </a:txBody>
                  <a:tcPr marL="9525" marR="9525" marT="9525" marB="0" anchor="b">
                    <a:lnL w="9525" cap="flat" cmpd="sng" algn="ctr">
                      <a:solidFill>
                        <a:schemeClr val="bg1">
                          <a:lumMod val="65000"/>
                        </a:schemeClr>
                      </a:solidFill>
                      <a:prstDash val="sysDot"/>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8" name="Isosceles Triangle 7"/>
          <p:cNvSpPr/>
          <p:nvPr/>
        </p:nvSpPr>
        <p:spPr>
          <a:xfrm>
            <a:off x="5699878" y="4777540"/>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flipV="1">
            <a:off x="5786601" y="4784415"/>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20970" y="4721931"/>
            <a:ext cx="1206983" cy="246221"/>
          </a:xfrm>
          <a:prstGeom prst="rect">
            <a:avLst/>
          </a:prstGeom>
        </p:spPr>
        <p:txBody>
          <a:bodyPr vert="horz" wrap="square" lIns="0" tIns="0" rIns="0" bIns="0" rtlCol="0">
            <a:spAutoFit/>
          </a:bodyPr>
          <a:lstStyle/>
          <a:p>
            <a:pPr marL="4763"/>
            <a:r>
              <a:rPr lang="hr-HR" sz="800" dirty="0"/>
              <a:t>Statistički značajno više/manje od prosjeka</a:t>
            </a:r>
            <a:endParaRPr lang="en-US" sz="800" dirty="0"/>
          </a:p>
        </p:txBody>
      </p:sp>
      <p:sp>
        <p:nvSpPr>
          <p:cNvPr id="15" name="TextBox 14"/>
          <p:cNvSpPr txBox="1"/>
          <p:nvPr/>
        </p:nvSpPr>
        <p:spPr>
          <a:xfrm>
            <a:off x="3452221" y="723523"/>
            <a:ext cx="735318" cy="415498"/>
          </a:xfrm>
          <a:prstGeom prst="rect">
            <a:avLst/>
          </a:prstGeom>
        </p:spPr>
        <p:txBody>
          <a:bodyPr vert="horz" wrap="square" lIns="0" tIns="0" rIns="0" bIns="0" rtlCol="0">
            <a:spAutoFit/>
          </a:bodyPr>
          <a:lstStyle/>
          <a:p>
            <a:pPr marL="4763" algn="ctr"/>
            <a:r>
              <a:rPr lang="hr-HR" sz="900" b="1" dirty="0">
                <a:solidFill>
                  <a:srgbClr val="00B050"/>
                </a:solidFill>
                <a:ea typeface="ヒラギノ角ゴ Pro W3" pitchFamily="-64" charset="-128"/>
                <a:cs typeface="Arial" pitchFamily="34" charset="0"/>
              </a:rPr>
              <a:t>% onih koji se bave tjelesnim aktivnostima</a:t>
            </a:r>
          </a:p>
        </p:txBody>
      </p:sp>
      <p:sp>
        <p:nvSpPr>
          <p:cNvPr id="16" name="Isosceles Triangle 15"/>
          <p:cNvSpPr/>
          <p:nvPr/>
        </p:nvSpPr>
        <p:spPr>
          <a:xfrm>
            <a:off x="3945309" y="3865984"/>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8509036" y="1907667"/>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flipV="1">
            <a:off x="8498619" y="2099137"/>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8502161" y="1741171"/>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8501945" y="2457319"/>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8505487" y="2705415"/>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flipV="1">
            <a:off x="8509252" y="3247463"/>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flipV="1">
            <a:off x="8523426" y="3516826"/>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8523211" y="4030944"/>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flipV="1">
            <a:off x="8526969" y="3849967"/>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3948850" y="4401160"/>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flipV="1">
            <a:off x="3946971" y="4244990"/>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flipV="1">
            <a:off x="3950515" y="4776308"/>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3948851" y="1370871"/>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flipV="1">
            <a:off x="3950512" y="1569109"/>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025519" y="725779"/>
            <a:ext cx="735318" cy="415498"/>
          </a:xfrm>
          <a:prstGeom prst="rect">
            <a:avLst/>
          </a:prstGeom>
        </p:spPr>
        <p:txBody>
          <a:bodyPr vert="horz" wrap="square" lIns="0" tIns="0" rIns="0" bIns="0" rtlCol="0">
            <a:spAutoFit/>
          </a:bodyPr>
          <a:lstStyle/>
          <a:p>
            <a:pPr marL="4763" algn="ctr"/>
            <a:r>
              <a:rPr lang="hr-HR" sz="900" b="1" dirty="0">
                <a:solidFill>
                  <a:srgbClr val="00B050"/>
                </a:solidFill>
                <a:ea typeface="ヒラギノ角ゴ Pro W3" pitchFamily="-64" charset="-128"/>
                <a:cs typeface="Arial" pitchFamily="34" charset="0"/>
              </a:rPr>
              <a:t>% onih koji se bave tjelesnim aktivnostima</a:t>
            </a:r>
          </a:p>
        </p:txBody>
      </p:sp>
      <p:sp>
        <p:nvSpPr>
          <p:cNvPr id="2" name="TextBox 1"/>
          <p:cNvSpPr txBox="1"/>
          <p:nvPr/>
        </p:nvSpPr>
        <p:spPr>
          <a:xfrm>
            <a:off x="2261809" y="769322"/>
            <a:ext cx="1114697" cy="184666"/>
          </a:xfrm>
          <a:prstGeom prst="rect">
            <a:avLst/>
          </a:prstGeom>
        </p:spPr>
        <p:txBody>
          <a:bodyPr vert="horz" wrap="square" lIns="0" tIns="0" rIns="0" bIns="0" rtlCol="0">
            <a:spAutoFit/>
          </a:bodyPr>
          <a:lstStyle/>
          <a:p>
            <a:pPr algn="ctr" defTabSz="914400" fontAlgn="base">
              <a:spcBef>
                <a:spcPct val="0"/>
              </a:spcBef>
              <a:spcAft>
                <a:spcPct val="0"/>
              </a:spcAft>
            </a:pPr>
            <a:r>
              <a:rPr lang="hr-HR" sz="1200" b="1" dirty="0">
                <a:solidFill>
                  <a:schemeClr val="bg2">
                    <a:lumMod val="50000"/>
                  </a:schemeClr>
                </a:solidFill>
                <a:latin typeface="Calibri" pitchFamily="34" charset="0"/>
                <a:cs typeface="Arial" pitchFamily="34" charset="0"/>
              </a:rPr>
              <a:t>Ukupni uzorak</a:t>
            </a:r>
          </a:p>
        </p:txBody>
      </p:sp>
      <p:sp>
        <p:nvSpPr>
          <p:cNvPr id="32" name="TextBox 31"/>
          <p:cNvSpPr txBox="1"/>
          <p:nvPr/>
        </p:nvSpPr>
        <p:spPr>
          <a:xfrm>
            <a:off x="6787612" y="775129"/>
            <a:ext cx="1114697" cy="184666"/>
          </a:xfrm>
          <a:prstGeom prst="rect">
            <a:avLst/>
          </a:prstGeom>
        </p:spPr>
        <p:txBody>
          <a:bodyPr vert="horz" wrap="square" lIns="0" tIns="0" rIns="0" bIns="0" rtlCol="0">
            <a:spAutoFit/>
          </a:bodyPr>
          <a:lstStyle/>
          <a:p>
            <a:pPr algn="ctr" defTabSz="914400" fontAlgn="base">
              <a:spcBef>
                <a:spcPct val="0"/>
              </a:spcBef>
              <a:spcAft>
                <a:spcPct val="0"/>
              </a:spcAft>
            </a:pPr>
            <a:r>
              <a:rPr lang="hr-HR" sz="1200" b="1" dirty="0">
                <a:solidFill>
                  <a:schemeClr val="bg2">
                    <a:lumMod val="50000"/>
                  </a:schemeClr>
                </a:solidFill>
                <a:latin typeface="Calibri" pitchFamily="34" charset="0"/>
                <a:cs typeface="Arial" pitchFamily="34" charset="0"/>
              </a:rPr>
              <a:t>Ukupni uzorak</a:t>
            </a:r>
          </a:p>
        </p:txBody>
      </p:sp>
    </p:spTree>
    <p:extLst>
      <p:ext uri="{BB962C8B-B14F-4D97-AF65-F5344CB8AC3E}">
        <p14:creationId xmlns:p14="http://schemas.microsoft.com/office/powerpoint/2010/main" val="318087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5"/>
          <p:cNvSpPr>
            <a:spLocks noGrp="1"/>
          </p:cNvSpPr>
          <p:nvPr>
            <p:ph type="title"/>
          </p:nvPr>
        </p:nvSpPr>
        <p:spPr>
          <a:xfrm>
            <a:off x="234000" y="143160"/>
            <a:ext cx="7870391" cy="360099"/>
          </a:xfrm>
        </p:spPr>
        <p:txBody>
          <a:bodyPr/>
          <a:lstStyle/>
          <a:p>
            <a:r>
              <a:rPr lang="hr-HR" altLang="sr-Latn-RS" sz="2600" dirty="0"/>
              <a:t>Upravljački sažetak </a:t>
            </a:r>
            <a:r>
              <a:rPr lang="hr-HR" altLang="sr-Latn-RS" sz="1400" dirty="0"/>
              <a:t>– </a:t>
            </a:r>
            <a:r>
              <a:rPr lang="hr-BA" sz="1400" dirty="0"/>
              <a:t>sportske, rekreacijske ili druge tjelesne aktivnosti </a:t>
            </a:r>
            <a:endParaRPr lang="hr-HR" sz="1400" dirty="0"/>
          </a:p>
        </p:txBody>
      </p:sp>
      <p:sp>
        <p:nvSpPr>
          <p:cNvPr id="22" name="Text Placeholder 5"/>
          <p:cNvSpPr>
            <a:spLocks noGrp="1"/>
          </p:cNvSpPr>
          <p:nvPr>
            <p:ph type="body" sz="quarter" idx="4294967295"/>
          </p:nvPr>
        </p:nvSpPr>
        <p:spPr>
          <a:xfrm>
            <a:off x="239966" y="504751"/>
            <a:ext cx="8531893" cy="597008"/>
          </a:xfrm>
          <a:prstGeom prst="rect">
            <a:avLst/>
          </a:prstGeom>
        </p:spPr>
        <p:txBody>
          <a:bodyPr/>
          <a:lstStyle/>
          <a:p>
            <a:pPr lvl="1" algn="just"/>
            <a:r>
              <a:rPr lang="hr-HR" b="1" dirty="0"/>
              <a:t>Glavni cilj istraživanja bio je utvrditi udio tjelesno aktivnog stanovništva Hrvatske, odnosno udio stanovništva koji se bavi sportskim i rekreacijskim aktivnostima ili nekim drugim tjelesnim aktivnostima kao što je vožnja biciklom, ples i sl. (tjelesna aktivnost koja nije nužno vezana uz sport) u Hrvatskoj u 2017. godini.</a:t>
            </a:r>
          </a:p>
          <a:p>
            <a:pPr lvl="1" algn="just"/>
            <a:endParaRPr lang="hr-HR" dirty="0"/>
          </a:p>
        </p:txBody>
      </p:sp>
      <p:sp>
        <p:nvSpPr>
          <p:cNvPr id="6" name="Text Placeholder 5"/>
          <p:cNvSpPr>
            <a:spLocks noGrp="1"/>
          </p:cNvSpPr>
          <p:nvPr>
            <p:ph type="body" sz="quarter" idx="4294967295"/>
          </p:nvPr>
        </p:nvSpPr>
        <p:spPr>
          <a:xfrm>
            <a:off x="234000" y="1101759"/>
            <a:ext cx="8686716" cy="3687688"/>
          </a:xfrm>
          <a:prstGeom prst="rect">
            <a:avLst/>
          </a:prstGeom>
        </p:spPr>
        <p:txBody>
          <a:bodyPr/>
          <a:lstStyle/>
          <a:p>
            <a:pPr lvl="1" algn="just"/>
            <a:r>
              <a:rPr lang="hr-BA" b="1" dirty="0"/>
              <a:t>Više od trećine populacije (38%) Hrvatske u dobi od 15+, odnosno ukupno 1 362 173 Hrvata*, bavi se nekom tjelesnom aktivnošću </a:t>
            </a:r>
            <a:r>
              <a:rPr lang="hr-BA" dirty="0"/>
              <a:t>(bilo sportskom, bilo tjelesnom aktivnošću koja nije nužno vezana uz sport), uobičajeno </a:t>
            </a:r>
            <a:r>
              <a:rPr lang="hr-BA" b="1" dirty="0"/>
              <a:t>barem jednom tjedno.</a:t>
            </a:r>
          </a:p>
          <a:p>
            <a:pPr lvl="1" algn="just"/>
            <a:r>
              <a:rPr lang="hr-BA" dirty="0"/>
              <a:t>Češće od prosjeka nekom tjelesnom aktivnošću bave se stanovnici velikih gradova, visokoobrazovani tridesetogodišnjaci na višim pozicijama i s višim prihodima te učenici i studenti u dobi od 15 do 20 godina. Što su stariji, Hrvati se sve manje bave sportskim, rekreacijskim ili drugim tjelesnim aktivnostima. Najaktivnija je najmlađa dobna skupina (15 – 20 godina), dok su Hrvati stariji od 60 godina najmanje tjelesno aktivni.</a:t>
            </a:r>
            <a:br>
              <a:rPr lang="hr-BA" dirty="0"/>
            </a:br>
            <a:r>
              <a:rPr lang="hr-BA" dirty="0"/>
              <a:t>Većina tjelesno aktivnog stanovništva provede </a:t>
            </a:r>
            <a:r>
              <a:rPr lang="hr-BA" b="1" dirty="0"/>
              <a:t>30 minuta do sat vremena </a:t>
            </a:r>
            <a:r>
              <a:rPr lang="hr-BA" dirty="0"/>
              <a:t>baveći se sportskom, rekreacijskom ili drugom tjelesnom aktivnošću, </a:t>
            </a:r>
            <a:r>
              <a:rPr lang="hr-BA" b="1" dirty="0"/>
              <a:t>preferira aktivnosti na otvorenom prostoru </a:t>
            </a:r>
            <a:r>
              <a:rPr lang="hr-BA" dirty="0"/>
              <a:t>(u parku, u prirodi…) te su najčešće </a:t>
            </a:r>
            <a:r>
              <a:rPr lang="hr-BA" b="1" dirty="0"/>
              <a:t>motivirani poboljšanjem zdravlja</a:t>
            </a:r>
            <a:r>
              <a:rPr lang="hr-BA" dirty="0"/>
              <a:t>. </a:t>
            </a:r>
          </a:p>
          <a:p>
            <a:pPr lvl="1" algn="just"/>
            <a:r>
              <a:rPr lang="hr-BA" dirty="0"/>
              <a:t>Ipak, možemo uočiti određene razlike između različitih demografskih skupina:</a:t>
            </a:r>
          </a:p>
          <a:p>
            <a:pPr marL="174690" lvl="1" indent="-171450" algn="just">
              <a:spcBef>
                <a:spcPts val="0"/>
              </a:spcBef>
              <a:spcAft>
                <a:spcPts val="0"/>
              </a:spcAft>
              <a:buFont typeface="Arial" panose="020B0604020202020204" pitchFamily="34" charset="0"/>
              <a:buChar char="•"/>
            </a:pPr>
            <a:r>
              <a:rPr lang="hr-BA" dirty="0"/>
              <a:t>Žene su nešto sklonije kraćim aktivnostima (do 30 minuta), vježbanju kod kuće ili u zdravstvenim i fitness centrima. </a:t>
            </a:r>
          </a:p>
          <a:p>
            <a:pPr marL="174690" lvl="1" indent="-171450" algn="just">
              <a:spcBef>
                <a:spcPts val="0"/>
              </a:spcBef>
              <a:spcAft>
                <a:spcPts val="0"/>
              </a:spcAft>
              <a:buFont typeface="Arial" panose="020B0604020202020204" pitchFamily="34" charset="0"/>
              <a:buChar char="•"/>
            </a:pPr>
            <a:r>
              <a:rPr lang="hr-BA" dirty="0"/>
              <a:t>Najmlađa dobna skupina (15 do 20 godina) češće od prosjeka populacije za rekreaciju izdvoji između 91 i 120 minuta, nešto manje preferira otvorene prostore, a više sportske klubove i centre. </a:t>
            </a:r>
          </a:p>
          <a:p>
            <a:pPr marL="174690" lvl="1" indent="-171450" algn="just">
              <a:spcBef>
                <a:spcPts val="0"/>
              </a:spcBef>
              <a:spcAft>
                <a:spcPts val="0"/>
              </a:spcAft>
              <a:buFont typeface="Arial" panose="020B0604020202020204" pitchFamily="34" charset="0"/>
              <a:buChar char="•"/>
            </a:pPr>
            <a:r>
              <a:rPr lang="hr-BA" dirty="0"/>
              <a:t>Što se tiče razloga za bavljenje tjelesnim aktivnostima, muškarci i pripadnici najmlađe dobne skupine češće od prosjeka populacije navode zabavu, boravak s prijateljima te želju da osjete duh natjecanja;  duh natjecanje je, uz opuštanje, poboljšanje kondicije i tjelesne izvedbe, ali i stjecanje novih poznanstava, bitniji i osobama s višim prihodima. </a:t>
            </a:r>
          </a:p>
          <a:p>
            <a:pPr marL="174690" lvl="1" indent="-171450" algn="just">
              <a:spcBef>
                <a:spcPts val="0"/>
              </a:spcBef>
              <a:spcAft>
                <a:spcPts val="0"/>
              </a:spcAft>
              <a:buFont typeface="Arial" panose="020B0604020202020204" pitchFamily="34" charset="0"/>
              <a:buChar char="•"/>
            </a:pPr>
            <a:r>
              <a:rPr lang="hr-BA" dirty="0"/>
              <a:t>Osobe u tridesetima češće se bave sportskim ili rekreacijskim aktivnostima kako bi poboljšali svoj izgled, a umirovljenici kako bi spriječili učinke starenja.</a:t>
            </a:r>
          </a:p>
          <a:p>
            <a:pPr lvl="1" algn="just"/>
            <a:r>
              <a:rPr lang="hr-BA" dirty="0"/>
              <a:t>Za većinu Hrvata, oblik sportskih i tjelesnih aktivnosti kojima se bave </a:t>
            </a:r>
            <a:r>
              <a:rPr lang="hr-BA" b="1" dirty="0"/>
              <a:t>ne zahtjeva nikakve novčane izdatke </a:t>
            </a:r>
            <a:r>
              <a:rPr lang="hr-BA" dirty="0"/>
              <a:t>(preferiraju aktivnosti na otvorenom prostoru). </a:t>
            </a:r>
            <a:r>
              <a:rPr lang="hr-HR" dirty="0"/>
              <a:t>Ukoliko izdvajaju određenu svotu novaca za sportske, rekreacijske ili druge tjelesne aktivnosti, u prosjeku je to 120 kuna mjesečno (plaćanje članarina, kupnja sportske opreme, dodataka prehrani i slično). </a:t>
            </a:r>
          </a:p>
        </p:txBody>
      </p:sp>
      <p:sp>
        <p:nvSpPr>
          <p:cNvPr id="4" name="Rectangle 3"/>
          <p:cNvSpPr/>
          <p:nvPr/>
        </p:nvSpPr>
        <p:spPr>
          <a:xfrm>
            <a:off x="133642" y="4901757"/>
            <a:ext cx="6301725" cy="369332"/>
          </a:xfrm>
          <a:prstGeom prst="rect">
            <a:avLst/>
          </a:prstGeom>
        </p:spPr>
        <p:txBody>
          <a:bodyPr wrap="none">
            <a:spAutoFit/>
          </a:bodyPr>
          <a:lstStyle/>
          <a:p>
            <a:r>
              <a:rPr lang="hr-BA" sz="900" dirty="0">
                <a:solidFill>
                  <a:schemeClr val="bg2">
                    <a:lumMod val="75000"/>
                  </a:schemeClr>
                </a:solidFill>
              </a:rPr>
              <a:t>* izračunato s obzirom na ukupan broj 15+ populacije u Hrvatskoj prema Popisu stanovništva 2011. godine koji je iznosio 3 632 461</a:t>
            </a:r>
          </a:p>
          <a:p>
            <a:r>
              <a:rPr lang="hr-BA" sz="900" dirty="0">
                <a:solidFill>
                  <a:schemeClr val="bg2">
                    <a:lumMod val="75000"/>
                  </a:schemeClr>
                </a:solidFill>
              </a:rPr>
              <a:t>   </a:t>
            </a:r>
            <a:endParaRPr lang="hr-HR" sz="900" dirty="0">
              <a:solidFill>
                <a:schemeClr val="bg2">
                  <a:lumMod val="75000"/>
                </a:schemeClr>
              </a:solidFill>
            </a:endParaRPr>
          </a:p>
        </p:txBody>
      </p:sp>
    </p:spTree>
    <p:extLst>
      <p:ext uri="{BB962C8B-B14F-4D97-AF65-F5344CB8AC3E}">
        <p14:creationId xmlns:p14="http://schemas.microsoft.com/office/powerpoint/2010/main" val="165657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ovezana sl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840" y="1090105"/>
            <a:ext cx="3766307" cy="3766308"/>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5"/>
          <p:cNvSpPr>
            <a:spLocks noGrp="1"/>
          </p:cNvSpPr>
          <p:nvPr>
            <p:ph type="title"/>
          </p:nvPr>
        </p:nvSpPr>
        <p:spPr>
          <a:xfrm>
            <a:off x="234000" y="143160"/>
            <a:ext cx="7870391" cy="360099"/>
          </a:xfrm>
        </p:spPr>
        <p:txBody>
          <a:bodyPr/>
          <a:lstStyle/>
          <a:p>
            <a:r>
              <a:rPr lang="hr-HR" altLang="sr-Latn-RS" sz="2600" dirty="0"/>
              <a:t>Upravljački sažetak – sjedenje</a:t>
            </a:r>
            <a:endParaRPr lang="hr-HR" sz="2600" dirty="0"/>
          </a:p>
        </p:txBody>
      </p:sp>
      <p:sp>
        <p:nvSpPr>
          <p:cNvPr id="22" name="Text Placeholder 5"/>
          <p:cNvSpPr>
            <a:spLocks noGrp="1"/>
          </p:cNvSpPr>
          <p:nvPr>
            <p:ph type="body" sz="quarter" idx="4294967295"/>
          </p:nvPr>
        </p:nvSpPr>
        <p:spPr>
          <a:xfrm>
            <a:off x="239967" y="829099"/>
            <a:ext cx="8074694" cy="950626"/>
          </a:xfrm>
          <a:prstGeom prst="rect">
            <a:avLst/>
          </a:prstGeom>
        </p:spPr>
        <p:txBody>
          <a:bodyPr/>
          <a:lstStyle/>
          <a:p>
            <a:pPr lvl="1" algn="just"/>
            <a:r>
              <a:rPr lang="hr-HR" sz="1400" b="1" dirty="0"/>
              <a:t>Osim bavljenja tjelesnim aktivnostima, tema od posebnog interesa bila je i koliko vremena tijekom radnog dana Hrvati provedu sjedeći. </a:t>
            </a:r>
            <a:endParaRPr lang="hr-HR" sz="1400" dirty="0"/>
          </a:p>
        </p:txBody>
      </p:sp>
      <p:sp>
        <p:nvSpPr>
          <p:cNvPr id="6" name="Text Placeholder 5"/>
          <p:cNvSpPr>
            <a:spLocks noGrp="1"/>
          </p:cNvSpPr>
          <p:nvPr>
            <p:ph type="body" sz="quarter" idx="4294967295"/>
          </p:nvPr>
        </p:nvSpPr>
        <p:spPr>
          <a:xfrm>
            <a:off x="297798" y="1522275"/>
            <a:ext cx="6390084" cy="1508014"/>
          </a:xfrm>
          <a:prstGeom prst="rect">
            <a:avLst/>
          </a:prstGeom>
        </p:spPr>
        <p:txBody>
          <a:bodyPr/>
          <a:lstStyle/>
          <a:p>
            <a:pPr lvl="1" algn="just">
              <a:spcAft>
                <a:spcPts val="600"/>
              </a:spcAft>
            </a:pPr>
            <a:r>
              <a:rPr lang="hr-BA" dirty="0"/>
              <a:t>Hrvati tijekom radnog dana u prosjeku provedu </a:t>
            </a:r>
            <a:r>
              <a:rPr lang="hr-BA" b="1" dirty="0"/>
              <a:t>4 sata sjedeći</a:t>
            </a:r>
            <a:r>
              <a:rPr lang="hr-BA" dirty="0"/>
              <a:t>. Međutim, možemo uočiti određene razlike između različitih demografskih skupina:</a:t>
            </a:r>
          </a:p>
          <a:p>
            <a:pPr marL="174690" lvl="1" indent="-171450" algn="just">
              <a:buFont typeface="Arial" panose="020B0604020202020204" pitchFamily="34" charset="0"/>
              <a:buChar char="•"/>
            </a:pPr>
            <a:r>
              <a:rPr lang="hr-HR" b="1" dirty="0"/>
              <a:t>Visokoobrazovano stanovništvo, stručnjaci i intelektualci te službenici </a:t>
            </a:r>
            <a:r>
              <a:rPr lang="hr-HR" dirty="0"/>
              <a:t>– ova skupina češće od prosjeka populacije tijekom radnog dana provede </a:t>
            </a:r>
            <a:r>
              <a:rPr lang="hr-HR" b="1" dirty="0"/>
              <a:t>7 ili više sati sjedeći</a:t>
            </a:r>
          </a:p>
          <a:p>
            <a:pPr marL="174690" lvl="1" indent="-171450" algn="just">
              <a:buFont typeface="Arial" panose="020B0604020202020204" pitchFamily="34" charset="0"/>
              <a:buChar char="•"/>
            </a:pPr>
            <a:r>
              <a:rPr lang="hr-HR" b="1" dirty="0"/>
              <a:t>Stanovnici manjih naselja, nekvalificirani i niskokvalificirani radnici </a:t>
            </a:r>
            <a:r>
              <a:rPr lang="hr-HR" dirty="0"/>
              <a:t>te</a:t>
            </a:r>
            <a:r>
              <a:rPr lang="hr-HR" b="1" dirty="0"/>
              <a:t> kvalificirani radnici (uključujući medicinske sestre)</a:t>
            </a:r>
            <a:r>
              <a:rPr lang="hr-HR" dirty="0"/>
              <a:t> – češće od prosjeka populacije </a:t>
            </a:r>
            <a:r>
              <a:rPr lang="hr-HR" b="1" dirty="0"/>
              <a:t>sjede manji broj sati </a:t>
            </a:r>
          </a:p>
          <a:p>
            <a:pPr marL="174690" lvl="1" indent="-171450" algn="just">
              <a:buFont typeface="Arial" panose="020B0604020202020204" pitchFamily="34" charset="0"/>
              <a:buChar char="•"/>
            </a:pPr>
            <a:endParaRPr lang="hr-HR" dirty="0"/>
          </a:p>
          <a:p>
            <a:pPr marL="174690" lvl="1" indent="-171450" algn="just">
              <a:buFont typeface="Arial" panose="020B0604020202020204" pitchFamily="34" charset="0"/>
              <a:buChar char="•"/>
            </a:pPr>
            <a:endParaRPr lang="hr-BA" dirty="0">
              <a:solidFill>
                <a:schemeClr val="bg2">
                  <a:lumMod val="50000"/>
                </a:schemeClr>
              </a:solidFill>
              <a:ea typeface="ヒラギノ角ゴ Pro W3" pitchFamily="-64" charset="-128"/>
              <a:cs typeface="Arial" pitchFamily="34" charset="0"/>
            </a:endParaRPr>
          </a:p>
          <a:p>
            <a:pPr lvl="1" algn="just"/>
            <a:endParaRPr lang="hr-BA" b="1" dirty="0">
              <a:solidFill>
                <a:schemeClr val="bg2">
                  <a:lumMod val="50000"/>
                </a:schemeClr>
              </a:solidFill>
              <a:ea typeface="ヒラギノ角ゴ Pro W3" pitchFamily="-64" charset="-128"/>
              <a:cs typeface="Arial" pitchFamily="34" charset="0"/>
            </a:endParaRPr>
          </a:p>
          <a:p>
            <a:pPr lvl="1" algn="just"/>
            <a:endParaRPr lang="hr-BA" b="1" dirty="0">
              <a:solidFill>
                <a:schemeClr val="bg2">
                  <a:lumMod val="50000"/>
                </a:schemeClr>
              </a:solidFill>
              <a:ea typeface="ヒラギノ角ゴ Pro W3" pitchFamily="-64" charset="-128"/>
              <a:cs typeface="Arial" pitchFamily="34" charset="0"/>
            </a:endParaRPr>
          </a:p>
          <a:p>
            <a:pPr lvl="1" algn="just"/>
            <a:endParaRPr lang="hr-BA" dirty="0"/>
          </a:p>
        </p:txBody>
      </p:sp>
      <p:sp>
        <p:nvSpPr>
          <p:cNvPr id="7" name="Text Placeholder 5"/>
          <p:cNvSpPr>
            <a:spLocks noGrp="1"/>
          </p:cNvSpPr>
          <p:nvPr>
            <p:ph type="body" sz="quarter" idx="4294967295"/>
          </p:nvPr>
        </p:nvSpPr>
        <p:spPr>
          <a:xfrm>
            <a:off x="314398" y="3176061"/>
            <a:ext cx="5299596" cy="1417675"/>
          </a:xfrm>
          <a:prstGeom prst="rect">
            <a:avLst/>
          </a:prstGeom>
        </p:spPr>
        <p:txBody>
          <a:bodyPr/>
          <a:lstStyle/>
          <a:p>
            <a:pPr lvl="1" algn="just">
              <a:spcBef>
                <a:spcPts val="0"/>
              </a:spcBef>
              <a:spcAft>
                <a:spcPts val="0"/>
              </a:spcAft>
            </a:pPr>
            <a:r>
              <a:rPr lang="hr-HR" dirty="0"/>
              <a:t>Kada usporedimo stanovništvo koje se </a:t>
            </a:r>
            <a:r>
              <a:rPr lang="hr-BA" dirty="0"/>
              <a:t>bavi nekom tjelesnom aktivnošću (bilo sportskom, bilo tjelesnom aktivnošću koja nije nužno vezana uz sport)</a:t>
            </a:r>
            <a:r>
              <a:rPr lang="hr-HR" dirty="0"/>
              <a:t> i ono koje se ne bavi, ne primjećuju se bitne razlike u vremenu provedenom sjedeći.  </a:t>
            </a:r>
          </a:p>
          <a:p>
            <a:pPr lvl="1" algn="just">
              <a:spcBef>
                <a:spcPts val="0"/>
              </a:spcBef>
              <a:spcAft>
                <a:spcPts val="0"/>
              </a:spcAft>
            </a:pPr>
            <a:r>
              <a:rPr lang="hr-HR" dirty="0"/>
              <a:t>Razlog tome možemo tražiti u rezultatima ovog istraživanja koji govore u prilog tome da su osobe koje više sjede (s obzirom da se radi o visokoobrazovanim, stručnjacima, intelektualcima i službenicima, možemo pretpostaviti da obavljaju većinski sjedilačke poslove) ujedno i osobe koje se češće od prosjeka populacije bave </a:t>
            </a:r>
            <a:r>
              <a:rPr lang="hr-BA" dirty="0"/>
              <a:t>nekom tjelesnom aktivnošću</a:t>
            </a:r>
            <a:r>
              <a:rPr lang="hr-HR" dirty="0"/>
              <a:t>.</a:t>
            </a:r>
            <a:endParaRPr lang="hr-BA" dirty="0"/>
          </a:p>
        </p:txBody>
      </p:sp>
    </p:spTree>
    <p:extLst>
      <p:ext uri="{BB962C8B-B14F-4D97-AF65-F5344CB8AC3E}">
        <p14:creationId xmlns:p14="http://schemas.microsoft.com/office/powerpoint/2010/main" val="1330206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741096" y="2323359"/>
            <a:ext cx="2145875" cy="373949"/>
          </a:xfrm>
        </p:spPr>
        <p:txBody>
          <a:bodyPr/>
          <a:lstStyle/>
          <a:p>
            <a:r>
              <a:rPr lang="sr-Latn-RS" sz="2700" dirty="0"/>
              <a:t>Ključni uvidi</a:t>
            </a:r>
            <a:endParaRPr lang="en-GB" sz="2700" dirty="0"/>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8</a:t>
            </a:fld>
            <a:endParaRPr lang="en-GB" sz="800" kern="1200" dirty="0">
              <a:solidFill>
                <a:schemeClr val="bg1"/>
              </a:solidFill>
              <a:latin typeface="+mn-lt"/>
              <a:ea typeface="+mn-ea"/>
              <a:cs typeface="+mn-cs"/>
            </a:endParaRPr>
          </a:p>
        </p:txBody>
      </p:sp>
      <p:sp>
        <p:nvSpPr>
          <p:cNvPr id="20" name="TextBox 19"/>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5" name="Group 4"/>
          <p:cNvGrpSpPr/>
          <p:nvPr/>
        </p:nvGrpSpPr>
        <p:grpSpPr>
          <a:xfrm>
            <a:off x="4658400" y="2159"/>
            <a:ext cx="1882366" cy="5141341"/>
            <a:chOff x="6846888" y="3175"/>
            <a:chExt cx="2767013" cy="7559675"/>
          </a:xfrm>
        </p:grpSpPr>
        <p:sp>
          <p:nvSpPr>
            <p:cNvPr id="21" name="Freeform 6"/>
            <p:cNvSpPr>
              <a:spLocks/>
            </p:cNvSpPr>
            <p:nvPr/>
          </p:nvSpPr>
          <p:spPr bwMode="white">
            <a:xfrm flipH="1">
              <a:off x="6846888" y="3175"/>
              <a:ext cx="2767013" cy="7559675"/>
            </a:xfrm>
            <a:custGeom>
              <a:avLst/>
              <a:gdLst/>
              <a:ahLst/>
              <a:cxnLst/>
              <a:rect l="l" t="t" r="r" b="b"/>
              <a:pathLst>
                <a:path w="2767013" h="7559675">
                  <a:moveTo>
                    <a:pt x="2767013" y="0"/>
                  </a:moveTo>
                  <a:lnTo>
                    <a:pt x="0" y="0"/>
                  </a:lnTo>
                  <a:lnTo>
                    <a:pt x="0" y="7559675"/>
                  </a:lnTo>
                  <a:lnTo>
                    <a:pt x="290513" y="7559675"/>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9"/>
            <p:cNvSpPr>
              <a:spLocks/>
            </p:cNvSpPr>
            <p:nvPr/>
          </p:nvSpPr>
          <p:spPr bwMode="ltGray">
            <a:xfrm flipH="1">
              <a:off x="8229495" y="1677986"/>
              <a:ext cx="866775"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600845" y="2278062"/>
              <a:ext cx="1800225" cy="2657475"/>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307158" y="3582987"/>
              <a:ext cx="1355725" cy="2019300"/>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909" r="8909"/>
          <a:stretch>
            <a:fillRect/>
          </a:stretch>
        </p:blipFill>
        <p:spPr/>
      </p:pic>
    </p:spTree>
    <p:extLst>
      <p:ext uri="{BB962C8B-B14F-4D97-AF65-F5344CB8AC3E}">
        <p14:creationId xmlns:p14="http://schemas.microsoft.com/office/powerpoint/2010/main" val="259820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611256250"/>
              </p:ext>
            </p:extLst>
          </p:nvPr>
        </p:nvGraphicFramePr>
        <p:xfrm>
          <a:off x="2514177" y="1536074"/>
          <a:ext cx="4815032" cy="3000368"/>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Arrow Callout 7"/>
          <p:cNvSpPr/>
          <p:nvPr/>
        </p:nvSpPr>
        <p:spPr>
          <a:xfrm>
            <a:off x="388208" y="1409089"/>
            <a:ext cx="3551675" cy="3046058"/>
          </a:xfrm>
          <a:prstGeom prst="rightArrowCallout">
            <a:avLst>
              <a:gd name="adj1" fmla="val 27370"/>
              <a:gd name="adj2" fmla="val 26580"/>
              <a:gd name="adj3" fmla="val 24143"/>
              <a:gd name="adj4" fmla="val 7578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Left Arrow Callout 3"/>
          <p:cNvSpPr/>
          <p:nvPr/>
        </p:nvSpPr>
        <p:spPr>
          <a:xfrm>
            <a:off x="5630784" y="1511511"/>
            <a:ext cx="3335700" cy="2627766"/>
          </a:xfrm>
          <a:prstGeom prst="leftArrowCallout">
            <a:avLst>
              <a:gd name="adj1" fmla="val 21296"/>
              <a:gd name="adj2" fmla="val 25000"/>
              <a:gd name="adj3" fmla="val 17962"/>
              <a:gd name="adj4" fmla="val 7787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itle 4"/>
          <p:cNvSpPr>
            <a:spLocks noGrp="1"/>
          </p:cNvSpPr>
          <p:nvPr>
            <p:ph type="title"/>
          </p:nvPr>
        </p:nvSpPr>
        <p:spPr>
          <a:xfrm>
            <a:off x="234000" y="473340"/>
            <a:ext cx="8744537" cy="775597"/>
          </a:xfrm>
        </p:spPr>
        <p:txBody>
          <a:bodyPr/>
          <a:lstStyle/>
          <a:p>
            <a:r>
              <a:rPr lang="hr-BA" sz="1400" dirty="0"/>
              <a:t>Više od trećine (38%) populacije Hrvatske bavi se </a:t>
            </a:r>
            <a:r>
              <a:rPr lang="pl-PL" sz="1400" dirty="0"/>
              <a:t>nekom tjelesnom aktivnošću (bilo sportskom, bilo tjelesnom aktivnošću koja nije nužno vezana uz sport)</a:t>
            </a:r>
            <a:r>
              <a:rPr lang="hr-BA" sz="1400" dirty="0"/>
              <a:t>. </a:t>
            </a:r>
            <a:br>
              <a:rPr lang="hr-BA" sz="1400" dirty="0"/>
            </a:br>
            <a:r>
              <a:rPr lang="hr-BA" sz="1400" dirty="0"/>
              <a:t>Češće od prosjeka to su stanovnici velikih gradova, visokoobrazovani tridesetogodišnjaci na višim pozicijama i s višim prihodima te učenici i studenti u dobi od 15 do 20 godina. </a:t>
            </a:r>
            <a:endParaRPr lang="sr-Latn-CS" sz="1400" dirty="0"/>
          </a:p>
        </p:txBody>
      </p:sp>
      <p:sp>
        <p:nvSpPr>
          <p:cNvPr id="6" name="Text Placeholder 5"/>
          <p:cNvSpPr>
            <a:spLocks noGrp="1"/>
          </p:cNvSpPr>
          <p:nvPr>
            <p:ph type="body" sz="quarter" idx="13"/>
          </p:nvPr>
        </p:nvSpPr>
        <p:spPr/>
        <p:txBody>
          <a:bodyPr/>
          <a:lstStyle/>
          <a:p>
            <a:r>
              <a:rPr lang="sr-Latn-RS" dirty="0"/>
              <a:t>bavljenje </a:t>
            </a:r>
            <a:r>
              <a:rPr lang="hr-BA" dirty="0"/>
              <a:t>tjelesnom</a:t>
            </a:r>
            <a:r>
              <a:rPr lang="sr-Latn-RS" dirty="0"/>
              <a:t> aktivnošću</a:t>
            </a:r>
            <a:endParaRPr lang="sr-Latn-CS" dirty="0"/>
          </a:p>
        </p:txBody>
      </p:sp>
      <p:sp>
        <p:nvSpPr>
          <p:cNvPr id="7" name="Text Placeholder 6"/>
          <p:cNvSpPr>
            <a:spLocks noGrp="1"/>
          </p:cNvSpPr>
          <p:nvPr>
            <p:ph type="body" sz="quarter" idx="16"/>
          </p:nvPr>
        </p:nvSpPr>
        <p:spPr/>
        <p:txBody>
          <a:bodyPr>
            <a:noAutofit/>
          </a:bodyPr>
          <a:lstStyle/>
          <a:p>
            <a:r>
              <a:rPr lang="sr-Latn-RS" dirty="0"/>
              <a:t>Baza</a:t>
            </a:r>
            <a:r>
              <a:rPr lang="en-US" dirty="0"/>
              <a:t>: </a:t>
            </a:r>
            <a:r>
              <a:rPr lang="hr-HR" dirty="0"/>
              <a:t>ukupna populacija 15+ </a:t>
            </a:r>
            <a:r>
              <a:rPr lang="en-US" dirty="0"/>
              <a:t>(N=1</a:t>
            </a:r>
            <a:r>
              <a:rPr lang="sr-Latn-RS" dirty="0"/>
              <a:t>00</a:t>
            </a:r>
            <a:r>
              <a:rPr lang="en-US" dirty="0"/>
              <a:t>0)</a:t>
            </a:r>
          </a:p>
          <a:p>
            <a:r>
              <a:rPr lang="sr-Latn-RS" dirty="0"/>
              <a:t>Pitanje </a:t>
            </a:r>
            <a:r>
              <a:rPr lang="hr-HR" dirty="0"/>
              <a:t>P3</a:t>
            </a:r>
            <a:r>
              <a:rPr lang="en-US" dirty="0"/>
              <a:t>: </a:t>
            </a:r>
            <a:r>
              <a:rPr lang="pl-PL" dirty="0"/>
              <a:t>Koliko često vježbate / bavite se nekim sportskim ili rekreacijskim aktivnostima ili se bavite nekom drugom tjelesnom aktivnošću kao što je vožnja biciklom, ples i sl. (tjelesna aktivnost koja nije nužno vezana uz sport)? </a:t>
            </a:r>
            <a:endParaRPr lang="sr-Latn-CS" dirty="0"/>
          </a:p>
        </p:txBody>
      </p:sp>
      <p:grpSp>
        <p:nvGrpSpPr>
          <p:cNvPr id="20" name="Group 182"/>
          <p:cNvGrpSpPr>
            <a:grpSpLocks noChangeAspect="1"/>
          </p:cNvGrpSpPr>
          <p:nvPr/>
        </p:nvGrpSpPr>
        <p:grpSpPr>
          <a:xfrm>
            <a:off x="6814075" y="1613741"/>
            <a:ext cx="272254" cy="504874"/>
            <a:chOff x="2299310" y="4846375"/>
            <a:chExt cx="788574" cy="1462350"/>
          </a:xfrm>
          <a:solidFill>
            <a:schemeClr val="accent1"/>
          </a:solidFill>
          <a:effectLst/>
        </p:grpSpPr>
        <p:sp>
          <p:nvSpPr>
            <p:cNvPr id="21" name="Freeform 13"/>
            <p:cNvSpPr>
              <a:spLocks/>
            </p:cNvSpPr>
            <p:nvPr/>
          </p:nvSpPr>
          <p:spPr bwMode="auto">
            <a:xfrm>
              <a:off x="2299310" y="5159456"/>
              <a:ext cx="788574" cy="1149269"/>
            </a:xfrm>
            <a:custGeom>
              <a:avLst/>
              <a:gdLst/>
              <a:ahLst/>
              <a:cxnLst>
                <a:cxn ang="0">
                  <a:pos x="424" y="9"/>
                </a:cxn>
                <a:cxn ang="0">
                  <a:pos x="399" y="1"/>
                </a:cxn>
                <a:cxn ang="0">
                  <a:pos x="389" y="0"/>
                </a:cxn>
                <a:cxn ang="0">
                  <a:pos x="235" y="0"/>
                </a:cxn>
                <a:cxn ang="0">
                  <a:pos x="230" y="0"/>
                </a:cxn>
                <a:cxn ang="0">
                  <a:pos x="226" y="1"/>
                </a:cxn>
                <a:cxn ang="0">
                  <a:pos x="226" y="1"/>
                </a:cxn>
                <a:cxn ang="0">
                  <a:pos x="154" y="32"/>
                </a:cxn>
                <a:cxn ang="0">
                  <a:pos x="104" y="85"/>
                </a:cxn>
                <a:cxn ang="0">
                  <a:pos x="81" y="174"/>
                </a:cxn>
                <a:cxn ang="0">
                  <a:pos x="92" y="246"/>
                </a:cxn>
                <a:cxn ang="0">
                  <a:pos x="59" y="284"/>
                </a:cxn>
                <a:cxn ang="0">
                  <a:pos x="59" y="370"/>
                </a:cxn>
                <a:cxn ang="0">
                  <a:pos x="0" y="370"/>
                </a:cxn>
                <a:cxn ang="0">
                  <a:pos x="57" y="735"/>
                </a:cxn>
                <a:cxn ang="0">
                  <a:pos x="59" y="735"/>
                </a:cxn>
                <a:cxn ang="0">
                  <a:pos x="70" y="746"/>
                </a:cxn>
                <a:cxn ang="0">
                  <a:pos x="82" y="735"/>
                </a:cxn>
                <a:cxn ang="0">
                  <a:pos x="84" y="735"/>
                </a:cxn>
                <a:cxn ang="0">
                  <a:pos x="141" y="370"/>
                </a:cxn>
                <a:cxn ang="0">
                  <a:pos x="82" y="370"/>
                </a:cxn>
                <a:cxn ang="0">
                  <a:pos x="82" y="284"/>
                </a:cxn>
                <a:cxn ang="0">
                  <a:pos x="97" y="269"/>
                </a:cxn>
                <a:cxn ang="0">
                  <a:pos x="99" y="269"/>
                </a:cxn>
                <a:cxn ang="0">
                  <a:pos x="110" y="296"/>
                </a:cxn>
                <a:cxn ang="0">
                  <a:pos x="139" y="315"/>
                </a:cxn>
                <a:cxn ang="0">
                  <a:pos x="152" y="312"/>
                </a:cxn>
                <a:cxn ang="0">
                  <a:pos x="168" y="270"/>
                </a:cxn>
                <a:cxn ang="0">
                  <a:pos x="145" y="174"/>
                </a:cxn>
                <a:cxn ang="0">
                  <a:pos x="159" y="118"/>
                </a:cxn>
                <a:cxn ang="0">
                  <a:pos x="204" y="77"/>
                </a:cxn>
                <a:cxn ang="0">
                  <a:pos x="204" y="696"/>
                </a:cxn>
                <a:cxn ang="0">
                  <a:pos x="253" y="746"/>
                </a:cxn>
                <a:cxn ang="0">
                  <a:pos x="303" y="696"/>
                </a:cxn>
                <a:cxn ang="0">
                  <a:pos x="303" y="335"/>
                </a:cxn>
                <a:cxn ang="0">
                  <a:pos x="321" y="335"/>
                </a:cxn>
                <a:cxn ang="0">
                  <a:pos x="321" y="696"/>
                </a:cxn>
                <a:cxn ang="0">
                  <a:pos x="371" y="746"/>
                </a:cxn>
                <a:cxn ang="0">
                  <a:pos x="420" y="696"/>
                </a:cxn>
                <a:cxn ang="0">
                  <a:pos x="420" y="97"/>
                </a:cxn>
                <a:cxn ang="0">
                  <a:pos x="427" y="114"/>
                </a:cxn>
                <a:cxn ang="0">
                  <a:pos x="448" y="277"/>
                </a:cxn>
                <a:cxn ang="0">
                  <a:pos x="446" y="350"/>
                </a:cxn>
                <a:cxn ang="0">
                  <a:pos x="476" y="383"/>
                </a:cxn>
                <a:cxn ang="0">
                  <a:pos x="478" y="384"/>
                </a:cxn>
                <a:cxn ang="0">
                  <a:pos x="510" y="353"/>
                </a:cxn>
                <a:cxn ang="0">
                  <a:pos x="512" y="277"/>
                </a:cxn>
                <a:cxn ang="0">
                  <a:pos x="466" y="49"/>
                </a:cxn>
                <a:cxn ang="0">
                  <a:pos x="424" y="9"/>
                </a:cxn>
              </a:cxnLst>
              <a:rect l="0" t="0" r="r" b="b"/>
              <a:pathLst>
                <a:path w="512" h="746">
                  <a:moveTo>
                    <a:pt x="424" y="9"/>
                  </a:moveTo>
                  <a:cubicBezTo>
                    <a:pt x="414" y="5"/>
                    <a:pt x="406" y="2"/>
                    <a:pt x="399" y="1"/>
                  </a:cubicBezTo>
                  <a:cubicBezTo>
                    <a:pt x="396" y="0"/>
                    <a:pt x="393" y="0"/>
                    <a:pt x="389" y="0"/>
                  </a:cubicBezTo>
                  <a:cubicBezTo>
                    <a:pt x="235" y="0"/>
                    <a:pt x="235" y="0"/>
                    <a:pt x="235" y="0"/>
                  </a:cubicBezTo>
                  <a:cubicBezTo>
                    <a:pt x="233" y="0"/>
                    <a:pt x="232" y="0"/>
                    <a:pt x="230" y="0"/>
                  </a:cubicBezTo>
                  <a:cubicBezTo>
                    <a:pt x="229" y="0"/>
                    <a:pt x="227" y="0"/>
                    <a:pt x="226" y="1"/>
                  </a:cubicBezTo>
                  <a:cubicBezTo>
                    <a:pt x="226" y="1"/>
                    <a:pt x="226" y="1"/>
                    <a:pt x="226" y="1"/>
                  </a:cubicBezTo>
                  <a:cubicBezTo>
                    <a:pt x="223" y="1"/>
                    <a:pt x="190" y="7"/>
                    <a:pt x="154" y="32"/>
                  </a:cubicBezTo>
                  <a:cubicBezTo>
                    <a:pt x="137" y="44"/>
                    <a:pt x="118" y="62"/>
                    <a:pt x="104" y="85"/>
                  </a:cubicBezTo>
                  <a:cubicBezTo>
                    <a:pt x="90" y="109"/>
                    <a:pt x="81" y="139"/>
                    <a:pt x="81" y="174"/>
                  </a:cubicBezTo>
                  <a:cubicBezTo>
                    <a:pt x="81" y="196"/>
                    <a:pt x="84" y="220"/>
                    <a:pt x="92" y="246"/>
                  </a:cubicBezTo>
                  <a:cubicBezTo>
                    <a:pt x="73" y="248"/>
                    <a:pt x="59" y="264"/>
                    <a:pt x="59" y="284"/>
                  </a:cubicBezTo>
                  <a:cubicBezTo>
                    <a:pt x="59" y="370"/>
                    <a:pt x="59" y="370"/>
                    <a:pt x="59" y="370"/>
                  </a:cubicBezTo>
                  <a:cubicBezTo>
                    <a:pt x="0" y="370"/>
                    <a:pt x="0" y="370"/>
                    <a:pt x="0" y="370"/>
                  </a:cubicBezTo>
                  <a:cubicBezTo>
                    <a:pt x="57" y="735"/>
                    <a:pt x="57" y="735"/>
                    <a:pt x="57" y="735"/>
                  </a:cubicBezTo>
                  <a:cubicBezTo>
                    <a:pt x="59" y="735"/>
                    <a:pt x="59" y="735"/>
                    <a:pt x="59" y="735"/>
                  </a:cubicBezTo>
                  <a:cubicBezTo>
                    <a:pt x="59" y="741"/>
                    <a:pt x="64" y="746"/>
                    <a:pt x="70" y="746"/>
                  </a:cubicBezTo>
                  <a:cubicBezTo>
                    <a:pt x="76" y="746"/>
                    <a:pt x="81" y="741"/>
                    <a:pt x="82" y="735"/>
                  </a:cubicBezTo>
                  <a:cubicBezTo>
                    <a:pt x="84" y="735"/>
                    <a:pt x="84" y="735"/>
                    <a:pt x="84" y="735"/>
                  </a:cubicBezTo>
                  <a:cubicBezTo>
                    <a:pt x="141" y="370"/>
                    <a:pt x="141" y="370"/>
                    <a:pt x="141" y="370"/>
                  </a:cubicBezTo>
                  <a:cubicBezTo>
                    <a:pt x="82" y="370"/>
                    <a:pt x="82" y="370"/>
                    <a:pt x="82" y="370"/>
                  </a:cubicBezTo>
                  <a:cubicBezTo>
                    <a:pt x="82" y="284"/>
                    <a:pt x="82" y="284"/>
                    <a:pt x="82" y="284"/>
                  </a:cubicBezTo>
                  <a:cubicBezTo>
                    <a:pt x="82" y="276"/>
                    <a:pt x="89" y="269"/>
                    <a:pt x="97" y="269"/>
                  </a:cubicBezTo>
                  <a:cubicBezTo>
                    <a:pt x="98" y="269"/>
                    <a:pt x="98" y="269"/>
                    <a:pt x="99" y="269"/>
                  </a:cubicBezTo>
                  <a:cubicBezTo>
                    <a:pt x="102" y="278"/>
                    <a:pt x="106" y="287"/>
                    <a:pt x="110" y="296"/>
                  </a:cubicBezTo>
                  <a:cubicBezTo>
                    <a:pt x="115" y="308"/>
                    <a:pt x="127" y="315"/>
                    <a:pt x="139" y="315"/>
                  </a:cubicBezTo>
                  <a:cubicBezTo>
                    <a:pt x="143" y="315"/>
                    <a:pt x="148" y="314"/>
                    <a:pt x="152" y="312"/>
                  </a:cubicBezTo>
                  <a:cubicBezTo>
                    <a:pt x="168" y="305"/>
                    <a:pt x="175" y="287"/>
                    <a:pt x="168" y="270"/>
                  </a:cubicBezTo>
                  <a:cubicBezTo>
                    <a:pt x="151" y="230"/>
                    <a:pt x="145" y="199"/>
                    <a:pt x="145" y="174"/>
                  </a:cubicBezTo>
                  <a:cubicBezTo>
                    <a:pt x="145" y="150"/>
                    <a:pt x="151" y="132"/>
                    <a:pt x="159" y="118"/>
                  </a:cubicBezTo>
                  <a:cubicBezTo>
                    <a:pt x="171" y="99"/>
                    <a:pt x="188" y="85"/>
                    <a:pt x="204" y="77"/>
                  </a:cubicBezTo>
                  <a:cubicBezTo>
                    <a:pt x="204" y="696"/>
                    <a:pt x="204" y="696"/>
                    <a:pt x="204" y="696"/>
                  </a:cubicBezTo>
                  <a:cubicBezTo>
                    <a:pt x="204" y="724"/>
                    <a:pt x="226" y="746"/>
                    <a:pt x="253" y="746"/>
                  </a:cubicBezTo>
                  <a:cubicBezTo>
                    <a:pt x="281" y="746"/>
                    <a:pt x="303" y="724"/>
                    <a:pt x="303" y="696"/>
                  </a:cubicBezTo>
                  <a:cubicBezTo>
                    <a:pt x="303" y="335"/>
                    <a:pt x="303" y="335"/>
                    <a:pt x="303" y="335"/>
                  </a:cubicBezTo>
                  <a:cubicBezTo>
                    <a:pt x="321" y="335"/>
                    <a:pt x="321" y="335"/>
                    <a:pt x="321" y="335"/>
                  </a:cubicBezTo>
                  <a:cubicBezTo>
                    <a:pt x="321" y="696"/>
                    <a:pt x="321" y="696"/>
                    <a:pt x="321" y="696"/>
                  </a:cubicBezTo>
                  <a:cubicBezTo>
                    <a:pt x="321" y="724"/>
                    <a:pt x="343" y="746"/>
                    <a:pt x="371" y="746"/>
                  </a:cubicBezTo>
                  <a:cubicBezTo>
                    <a:pt x="398" y="746"/>
                    <a:pt x="420" y="724"/>
                    <a:pt x="420" y="696"/>
                  </a:cubicBezTo>
                  <a:cubicBezTo>
                    <a:pt x="420" y="97"/>
                    <a:pt x="420" y="97"/>
                    <a:pt x="420" y="97"/>
                  </a:cubicBezTo>
                  <a:cubicBezTo>
                    <a:pt x="423" y="102"/>
                    <a:pt x="425" y="108"/>
                    <a:pt x="427" y="114"/>
                  </a:cubicBezTo>
                  <a:cubicBezTo>
                    <a:pt x="439" y="145"/>
                    <a:pt x="448" y="197"/>
                    <a:pt x="448" y="277"/>
                  </a:cubicBezTo>
                  <a:cubicBezTo>
                    <a:pt x="448" y="299"/>
                    <a:pt x="447" y="323"/>
                    <a:pt x="446" y="350"/>
                  </a:cubicBezTo>
                  <a:cubicBezTo>
                    <a:pt x="445" y="367"/>
                    <a:pt x="458" y="382"/>
                    <a:pt x="476" y="383"/>
                  </a:cubicBezTo>
                  <a:cubicBezTo>
                    <a:pt x="477" y="383"/>
                    <a:pt x="477" y="384"/>
                    <a:pt x="478" y="384"/>
                  </a:cubicBezTo>
                  <a:cubicBezTo>
                    <a:pt x="495" y="384"/>
                    <a:pt x="509" y="370"/>
                    <a:pt x="510" y="353"/>
                  </a:cubicBezTo>
                  <a:cubicBezTo>
                    <a:pt x="511" y="326"/>
                    <a:pt x="512" y="300"/>
                    <a:pt x="512" y="277"/>
                  </a:cubicBezTo>
                  <a:cubicBezTo>
                    <a:pt x="512" y="156"/>
                    <a:pt x="493" y="89"/>
                    <a:pt x="466" y="49"/>
                  </a:cubicBezTo>
                  <a:cubicBezTo>
                    <a:pt x="453" y="29"/>
                    <a:pt x="438" y="16"/>
                    <a:pt x="424"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22" name="Oval 14"/>
            <p:cNvSpPr>
              <a:spLocks noChangeArrowheads="1"/>
            </p:cNvSpPr>
            <p:nvPr/>
          </p:nvSpPr>
          <p:spPr bwMode="auto">
            <a:xfrm>
              <a:off x="2641090" y="4846375"/>
              <a:ext cx="277208" cy="27786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sp>
        <p:nvSpPr>
          <p:cNvPr id="24" name="Rectangle 23"/>
          <p:cNvSpPr/>
          <p:nvPr/>
        </p:nvSpPr>
        <p:spPr>
          <a:xfrm>
            <a:off x="6030653" y="2115730"/>
            <a:ext cx="1606731" cy="400110"/>
          </a:xfrm>
          <a:prstGeom prst="rect">
            <a:avLst/>
          </a:prstGeom>
        </p:spPr>
        <p:txBody>
          <a:bodyPr wrap="square">
            <a:spAutoFit/>
          </a:bodyPr>
          <a:lstStyle/>
          <a:p>
            <a:pPr algn="ctr" fontAlgn="b"/>
            <a:r>
              <a:rPr lang="hr-HR" sz="1000" dirty="0">
                <a:solidFill>
                  <a:schemeClr val="bg2">
                    <a:lumMod val="50000"/>
                  </a:schemeClr>
                </a:solidFill>
                <a:ea typeface="ヒラギノ角ゴ Pro W3" pitchFamily="-64" charset="-128"/>
                <a:cs typeface="Arial" pitchFamily="34" charset="0"/>
              </a:rPr>
              <a:t>61+ godina, </a:t>
            </a:r>
          </a:p>
          <a:p>
            <a:pPr algn="ctr" fontAlgn="b"/>
            <a:r>
              <a:rPr lang="hr-HR" sz="1000" dirty="0">
                <a:solidFill>
                  <a:schemeClr val="bg2">
                    <a:lumMod val="50000"/>
                  </a:schemeClr>
                </a:solidFill>
                <a:ea typeface="ヒラギノ角ゴ Pro W3" pitchFamily="-64" charset="-128"/>
                <a:cs typeface="Arial" pitchFamily="34" charset="0"/>
              </a:rPr>
              <a:t>u mirovini</a:t>
            </a:r>
            <a:endParaRPr lang="en-US" sz="1000" dirty="0">
              <a:solidFill>
                <a:schemeClr val="bg2">
                  <a:lumMod val="50000"/>
                </a:schemeClr>
              </a:solidFill>
              <a:ea typeface="ヒラギノ角ゴ Pro W3" pitchFamily="-64" charset="-128"/>
              <a:cs typeface="Arial" pitchFamily="34" charset="0"/>
            </a:endParaRPr>
          </a:p>
        </p:txBody>
      </p:sp>
      <p:grpSp>
        <p:nvGrpSpPr>
          <p:cNvPr id="25" name="Group 53"/>
          <p:cNvGrpSpPr>
            <a:grpSpLocks noChangeAspect="1"/>
          </p:cNvGrpSpPr>
          <p:nvPr/>
        </p:nvGrpSpPr>
        <p:grpSpPr>
          <a:xfrm>
            <a:off x="8200998" y="2922989"/>
            <a:ext cx="277273" cy="733324"/>
            <a:chOff x="5710238" y="1903413"/>
            <a:chExt cx="411163" cy="1087438"/>
          </a:xfrm>
        </p:grpSpPr>
        <p:sp>
          <p:nvSpPr>
            <p:cNvPr id="26" name="Freeform 7"/>
            <p:cNvSpPr>
              <a:spLocks noEditPoints="1"/>
            </p:cNvSpPr>
            <p:nvPr/>
          </p:nvSpPr>
          <p:spPr bwMode="auto">
            <a:xfrm>
              <a:off x="5746751" y="1903413"/>
              <a:ext cx="374650" cy="1087438"/>
            </a:xfrm>
            <a:custGeom>
              <a:avLst/>
              <a:gdLst/>
              <a:ahLst/>
              <a:cxnLst>
                <a:cxn ang="0">
                  <a:pos x="63" y="73"/>
                </a:cxn>
                <a:cxn ang="0">
                  <a:pos x="62" y="62"/>
                </a:cxn>
                <a:cxn ang="0">
                  <a:pos x="65" y="43"/>
                </a:cxn>
                <a:cxn ang="0">
                  <a:pos x="88" y="2"/>
                </a:cxn>
                <a:cxn ang="0">
                  <a:pos x="94" y="2"/>
                </a:cxn>
                <a:cxn ang="0">
                  <a:pos x="129" y="33"/>
                </a:cxn>
                <a:cxn ang="0">
                  <a:pos x="141" y="60"/>
                </a:cxn>
                <a:cxn ang="0">
                  <a:pos x="139" y="75"/>
                </a:cxn>
                <a:cxn ang="0">
                  <a:pos x="142" y="82"/>
                </a:cxn>
                <a:cxn ang="0">
                  <a:pos x="141" y="89"/>
                </a:cxn>
                <a:cxn ang="0">
                  <a:pos x="151" y="91"/>
                </a:cxn>
                <a:cxn ang="0">
                  <a:pos x="159" y="124"/>
                </a:cxn>
                <a:cxn ang="0">
                  <a:pos x="143" y="209"/>
                </a:cxn>
                <a:cxn ang="0">
                  <a:pos x="103" y="251"/>
                </a:cxn>
                <a:cxn ang="0">
                  <a:pos x="92" y="300"/>
                </a:cxn>
                <a:cxn ang="0">
                  <a:pos x="86" y="348"/>
                </a:cxn>
                <a:cxn ang="0">
                  <a:pos x="105" y="390"/>
                </a:cxn>
                <a:cxn ang="0">
                  <a:pos x="126" y="453"/>
                </a:cxn>
                <a:cxn ang="0">
                  <a:pos x="136" y="503"/>
                </a:cxn>
                <a:cxn ang="0">
                  <a:pos x="87" y="496"/>
                </a:cxn>
                <a:cxn ang="0">
                  <a:pos x="93" y="464"/>
                </a:cxn>
                <a:cxn ang="0">
                  <a:pos x="67" y="493"/>
                </a:cxn>
                <a:cxn ang="0">
                  <a:pos x="49" y="474"/>
                </a:cxn>
                <a:cxn ang="0">
                  <a:pos x="43" y="442"/>
                </a:cxn>
                <a:cxn ang="0">
                  <a:pos x="29" y="375"/>
                </a:cxn>
                <a:cxn ang="0">
                  <a:pos x="11" y="230"/>
                </a:cxn>
                <a:cxn ang="0">
                  <a:pos x="1" y="163"/>
                </a:cxn>
                <a:cxn ang="0">
                  <a:pos x="137" y="76"/>
                </a:cxn>
                <a:cxn ang="0">
                  <a:pos x="137" y="53"/>
                </a:cxn>
                <a:cxn ang="0">
                  <a:pos x="134" y="47"/>
                </a:cxn>
                <a:cxn ang="0">
                  <a:pos x="130" y="43"/>
                </a:cxn>
                <a:cxn ang="0">
                  <a:pos x="126" y="30"/>
                </a:cxn>
                <a:cxn ang="0">
                  <a:pos x="130" y="41"/>
                </a:cxn>
                <a:cxn ang="0">
                  <a:pos x="134" y="47"/>
                </a:cxn>
                <a:cxn ang="0">
                  <a:pos x="137" y="53"/>
                </a:cxn>
                <a:cxn ang="0">
                  <a:pos x="138" y="70"/>
                </a:cxn>
                <a:cxn ang="0">
                  <a:pos x="137" y="77"/>
                </a:cxn>
                <a:cxn ang="0">
                  <a:pos x="139" y="86"/>
                </a:cxn>
                <a:cxn ang="0">
                  <a:pos x="138" y="87"/>
                </a:cxn>
                <a:cxn ang="0">
                  <a:pos x="141" y="89"/>
                </a:cxn>
                <a:cxn ang="0">
                  <a:pos x="101" y="216"/>
                </a:cxn>
                <a:cxn ang="0">
                  <a:pos x="152" y="176"/>
                </a:cxn>
                <a:cxn ang="0">
                  <a:pos x="109" y="178"/>
                </a:cxn>
                <a:cxn ang="0">
                  <a:pos x="101" y="205"/>
                </a:cxn>
                <a:cxn ang="0">
                  <a:pos x="92" y="2"/>
                </a:cxn>
                <a:cxn ang="0">
                  <a:pos x="63" y="73"/>
                </a:cxn>
                <a:cxn ang="0">
                  <a:pos x="62" y="70"/>
                </a:cxn>
                <a:cxn ang="0">
                  <a:pos x="65" y="71"/>
                </a:cxn>
                <a:cxn ang="0">
                  <a:pos x="67" y="72"/>
                </a:cxn>
                <a:cxn ang="0">
                  <a:pos x="65" y="68"/>
                </a:cxn>
                <a:cxn ang="0">
                  <a:pos x="63" y="66"/>
                </a:cxn>
                <a:cxn ang="0">
                  <a:pos x="61" y="58"/>
                </a:cxn>
                <a:cxn ang="0">
                  <a:pos x="65" y="44"/>
                </a:cxn>
                <a:cxn ang="0">
                  <a:pos x="65" y="35"/>
                </a:cxn>
              </a:cxnLst>
              <a:rect l="0" t="0" r="r" b="b"/>
              <a:pathLst>
                <a:path w="176" h="511">
                  <a:moveTo>
                    <a:pt x="1" y="163"/>
                  </a:moveTo>
                  <a:cubicBezTo>
                    <a:pt x="2" y="159"/>
                    <a:pt x="6" y="154"/>
                    <a:pt x="8" y="152"/>
                  </a:cubicBezTo>
                  <a:cubicBezTo>
                    <a:pt x="10" y="149"/>
                    <a:pt x="14" y="120"/>
                    <a:pt x="14" y="107"/>
                  </a:cubicBezTo>
                  <a:cubicBezTo>
                    <a:pt x="15" y="95"/>
                    <a:pt x="38" y="73"/>
                    <a:pt x="45" y="73"/>
                  </a:cubicBezTo>
                  <a:cubicBezTo>
                    <a:pt x="49" y="73"/>
                    <a:pt x="57" y="74"/>
                    <a:pt x="63" y="73"/>
                  </a:cubicBezTo>
                  <a:cubicBezTo>
                    <a:pt x="63" y="72"/>
                    <a:pt x="62" y="72"/>
                    <a:pt x="62" y="70"/>
                  </a:cubicBezTo>
                  <a:cubicBezTo>
                    <a:pt x="62" y="69"/>
                    <a:pt x="63" y="68"/>
                    <a:pt x="63" y="67"/>
                  </a:cubicBezTo>
                  <a:cubicBezTo>
                    <a:pt x="63" y="67"/>
                    <a:pt x="63" y="67"/>
                    <a:pt x="63" y="66"/>
                  </a:cubicBezTo>
                  <a:cubicBezTo>
                    <a:pt x="63" y="65"/>
                    <a:pt x="62" y="64"/>
                    <a:pt x="63" y="62"/>
                  </a:cubicBezTo>
                  <a:cubicBezTo>
                    <a:pt x="62" y="62"/>
                    <a:pt x="62" y="62"/>
                    <a:pt x="62" y="62"/>
                  </a:cubicBezTo>
                  <a:cubicBezTo>
                    <a:pt x="62" y="61"/>
                    <a:pt x="61" y="59"/>
                    <a:pt x="61" y="58"/>
                  </a:cubicBezTo>
                  <a:cubicBezTo>
                    <a:pt x="61" y="55"/>
                    <a:pt x="62" y="53"/>
                    <a:pt x="64" y="52"/>
                  </a:cubicBezTo>
                  <a:cubicBezTo>
                    <a:pt x="64" y="51"/>
                    <a:pt x="65" y="50"/>
                    <a:pt x="65" y="50"/>
                  </a:cubicBezTo>
                  <a:cubicBezTo>
                    <a:pt x="64" y="48"/>
                    <a:pt x="64" y="46"/>
                    <a:pt x="65" y="44"/>
                  </a:cubicBezTo>
                  <a:cubicBezTo>
                    <a:pt x="65" y="44"/>
                    <a:pt x="65" y="43"/>
                    <a:pt x="65" y="43"/>
                  </a:cubicBezTo>
                  <a:cubicBezTo>
                    <a:pt x="64" y="40"/>
                    <a:pt x="64" y="38"/>
                    <a:pt x="65" y="35"/>
                  </a:cubicBezTo>
                  <a:cubicBezTo>
                    <a:pt x="65" y="32"/>
                    <a:pt x="67" y="29"/>
                    <a:pt x="69" y="26"/>
                  </a:cubicBezTo>
                  <a:cubicBezTo>
                    <a:pt x="70" y="22"/>
                    <a:pt x="72" y="17"/>
                    <a:pt x="74" y="15"/>
                  </a:cubicBezTo>
                  <a:cubicBezTo>
                    <a:pt x="77" y="10"/>
                    <a:pt x="80" y="5"/>
                    <a:pt x="86" y="3"/>
                  </a:cubicBezTo>
                  <a:cubicBezTo>
                    <a:pt x="86" y="3"/>
                    <a:pt x="87" y="2"/>
                    <a:pt x="88" y="2"/>
                  </a:cubicBezTo>
                  <a:cubicBezTo>
                    <a:pt x="89" y="1"/>
                    <a:pt x="91" y="1"/>
                    <a:pt x="93" y="2"/>
                  </a:cubicBezTo>
                  <a:cubicBezTo>
                    <a:pt x="92" y="1"/>
                    <a:pt x="92" y="1"/>
                    <a:pt x="91" y="0"/>
                  </a:cubicBezTo>
                  <a:cubicBezTo>
                    <a:pt x="92" y="1"/>
                    <a:pt x="93" y="1"/>
                    <a:pt x="93" y="2"/>
                  </a:cubicBezTo>
                  <a:cubicBezTo>
                    <a:pt x="93" y="2"/>
                    <a:pt x="94" y="2"/>
                    <a:pt x="94" y="2"/>
                  </a:cubicBezTo>
                  <a:cubicBezTo>
                    <a:pt x="94" y="2"/>
                    <a:pt x="94" y="2"/>
                    <a:pt x="94" y="2"/>
                  </a:cubicBezTo>
                  <a:cubicBezTo>
                    <a:pt x="95" y="0"/>
                    <a:pt x="98" y="0"/>
                    <a:pt x="100" y="1"/>
                  </a:cubicBezTo>
                  <a:cubicBezTo>
                    <a:pt x="101" y="1"/>
                    <a:pt x="102" y="2"/>
                    <a:pt x="102" y="2"/>
                  </a:cubicBezTo>
                  <a:cubicBezTo>
                    <a:pt x="107" y="3"/>
                    <a:pt x="112" y="6"/>
                    <a:pt x="115" y="10"/>
                  </a:cubicBezTo>
                  <a:cubicBezTo>
                    <a:pt x="118" y="15"/>
                    <a:pt x="123" y="23"/>
                    <a:pt x="125" y="28"/>
                  </a:cubicBezTo>
                  <a:cubicBezTo>
                    <a:pt x="127" y="30"/>
                    <a:pt x="128" y="31"/>
                    <a:pt x="129" y="33"/>
                  </a:cubicBezTo>
                  <a:cubicBezTo>
                    <a:pt x="131" y="35"/>
                    <a:pt x="131" y="38"/>
                    <a:pt x="130" y="40"/>
                  </a:cubicBezTo>
                  <a:cubicBezTo>
                    <a:pt x="132" y="42"/>
                    <a:pt x="134" y="44"/>
                    <a:pt x="134" y="46"/>
                  </a:cubicBezTo>
                  <a:cubicBezTo>
                    <a:pt x="135" y="47"/>
                    <a:pt x="136" y="48"/>
                    <a:pt x="137" y="49"/>
                  </a:cubicBezTo>
                  <a:cubicBezTo>
                    <a:pt x="137" y="50"/>
                    <a:pt x="137" y="51"/>
                    <a:pt x="137" y="53"/>
                  </a:cubicBezTo>
                  <a:cubicBezTo>
                    <a:pt x="140" y="54"/>
                    <a:pt x="141" y="57"/>
                    <a:pt x="141" y="60"/>
                  </a:cubicBezTo>
                  <a:cubicBezTo>
                    <a:pt x="141" y="61"/>
                    <a:pt x="141" y="61"/>
                    <a:pt x="140" y="62"/>
                  </a:cubicBezTo>
                  <a:cubicBezTo>
                    <a:pt x="140" y="63"/>
                    <a:pt x="140" y="64"/>
                    <a:pt x="140" y="65"/>
                  </a:cubicBezTo>
                  <a:cubicBezTo>
                    <a:pt x="140" y="67"/>
                    <a:pt x="139" y="68"/>
                    <a:pt x="139" y="70"/>
                  </a:cubicBezTo>
                  <a:cubicBezTo>
                    <a:pt x="139" y="70"/>
                    <a:pt x="139" y="71"/>
                    <a:pt x="139" y="72"/>
                  </a:cubicBezTo>
                  <a:cubicBezTo>
                    <a:pt x="139" y="73"/>
                    <a:pt x="139" y="74"/>
                    <a:pt x="139" y="75"/>
                  </a:cubicBezTo>
                  <a:cubicBezTo>
                    <a:pt x="140" y="77"/>
                    <a:pt x="140" y="79"/>
                    <a:pt x="140" y="81"/>
                  </a:cubicBezTo>
                  <a:cubicBezTo>
                    <a:pt x="140" y="81"/>
                    <a:pt x="140" y="81"/>
                    <a:pt x="140" y="81"/>
                  </a:cubicBezTo>
                  <a:cubicBezTo>
                    <a:pt x="140" y="81"/>
                    <a:pt x="140" y="81"/>
                    <a:pt x="140" y="81"/>
                  </a:cubicBezTo>
                  <a:cubicBezTo>
                    <a:pt x="140" y="82"/>
                    <a:pt x="141" y="83"/>
                    <a:pt x="141" y="84"/>
                  </a:cubicBezTo>
                  <a:cubicBezTo>
                    <a:pt x="142" y="84"/>
                    <a:pt x="142" y="83"/>
                    <a:pt x="142" y="82"/>
                  </a:cubicBezTo>
                  <a:cubicBezTo>
                    <a:pt x="142" y="83"/>
                    <a:pt x="142" y="84"/>
                    <a:pt x="141" y="85"/>
                  </a:cubicBezTo>
                  <a:cubicBezTo>
                    <a:pt x="141" y="86"/>
                    <a:pt x="141" y="87"/>
                    <a:pt x="141" y="89"/>
                  </a:cubicBezTo>
                  <a:cubicBezTo>
                    <a:pt x="143" y="89"/>
                    <a:pt x="144" y="88"/>
                    <a:pt x="145" y="86"/>
                  </a:cubicBezTo>
                  <a:cubicBezTo>
                    <a:pt x="145" y="88"/>
                    <a:pt x="143" y="89"/>
                    <a:pt x="141" y="89"/>
                  </a:cubicBezTo>
                  <a:cubicBezTo>
                    <a:pt x="141" y="89"/>
                    <a:pt x="141" y="89"/>
                    <a:pt x="141" y="89"/>
                  </a:cubicBezTo>
                  <a:cubicBezTo>
                    <a:pt x="141" y="89"/>
                    <a:pt x="141" y="89"/>
                    <a:pt x="141" y="90"/>
                  </a:cubicBezTo>
                  <a:cubicBezTo>
                    <a:pt x="143" y="89"/>
                    <a:pt x="145" y="88"/>
                    <a:pt x="147" y="87"/>
                  </a:cubicBezTo>
                  <a:cubicBezTo>
                    <a:pt x="145" y="88"/>
                    <a:pt x="143" y="89"/>
                    <a:pt x="142" y="90"/>
                  </a:cubicBezTo>
                  <a:cubicBezTo>
                    <a:pt x="143" y="91"/>
                    <a:pt x="145" y="93"/>
                    <a:pt x="146" y="94"/>
                  </a:cubicBezTo>
                  <a:cubicBezTo>
                    <a:pt x="148" y="93"/>
                    <a:pt x="149" y="92"/>
                    <a:pt x="151" y="91"/>
                  </a:cubicBezTo>
                  <a:cubicBezTo>
                    <a:pt x="149" y="92"/>
                    <a:pt x="148" y="93"/>
                    <a:pt x="146" y="94"/>
                  </a:cubicBezTo>
                  <a:cubicBezTo>
                    <a:pt x="147" y="95"/>
                    <a:pt x="148" y="96"/>
                    <a:pt x="149" y="96"/>
                  </a:cubicBezTo>
                  <a:cubicBezTo>
                    <a:pt x="152" y="99"/>
                    <a:pt x="155" y="104"/>
                    <a:pt x="155" y="106"/>
                  </a:cubicBezTo>
                  <a:cubicBezTo>
                    <a:pt x="155" y="109"/>
                    <a:pt x="156" y="115"/>
                    <a:pt x="157" y="116"/>
                  </a:cubicBezTo>
                  <a:cubicBezTo>
                    <a:pt x="158" y="118"/>
                    <a:pt x="160" y="124"/>
                    <a:pt x="159" y="124"/>
                  </a:cubicBezTo>
                  <a:cubicBezTo>
                    <a:pt x="159" y="128"/>
                    <a:pt x="161" y="136"/>
                    <a:pt x="164" y="141"/>
                  </a:cubicBezTo>
                  <a:cubicBezTo>
                    <a:pt x="166" y="146"/>
                    <a:pt x="171" y="161"/>
                    <a:pt x="172" y="165"/>
                  </a:cubicBezTo>
                  <a:cubicBezTo>
                    <a:pt x="174" y="170"/>
                    <a:pt x="176" y="177"/>
                    <a:pt x="174" y="182"/>
                  </a:cubicBezTo>
                  <a:cubicBezTo>
                    <a:pt x="173" y="186"/>
                    <a:pt x="166" y="193"/>
                    <a:pt x="161" y="196"/>
                  </a:cubicBezTo>
                  <a:cubicBezTo>
                    <a:pt x="157" y="200"/>
                    <a:pt x="146" y="207"/>
                    <a:pt x="143" y="209"/>
                  </a:cubicBezTo>
                  <a:cubicBezTo>
                    <a:pt x="140" y="211"/>
                    <a:pt x="131" y="218"/>
                    <a:pt x="127" y="221"/>
                  </a:cubicBezTo>
                  <a:cubicBezTo>
                    <a:pt x="124" y="224"/>
                    <a:pt x="119" y="228"/>
                    <a:pt x="119" y="229"/>
                  </a:cubicBezTo>
                  <a:cubicBezTo>
                    <a:pt x="118" y="231"/>
                    <a:pt x="119" y="236"/>
                    <a:pt x="118" y="240"/>
                  </a:cubicBezTo>
                  <a:cubicBezTo>
                    <a:pt x="116" y="243"/>
                    <a:pt x="112" y="251"/>
                    <a:pt x="109" y="250"/>
                  </a:cubicBezTo>
                  <a:cubicBezTo>
                    <a:pt x="107" y="252"/>
                    <a:pt x="105" y="254"/>
                    <a:pt x="103" y="251"/>
                  </a:cubicBezTo>
                  <a:cubicBezTo>
                    <a:pt x="102" y="253"/>
                    <a:pt x="99" y="257"/>
                    <a:pt x="99" y="259"/>
                  </a:cubicBezTo>
                  <a:cubicBezTo>
                    <a:pt x="99" y="260"/>
                    <a:pt x="99" y="264"/>
                    <a:pt x="98" y="265"/>
                  </a:cubicBezTo>
                  <a:cubicBezTo>
                    <a:pt x="97" y="267"/>
                    <a:pt x="95" y="268"/>
                    <a:pt x="96" y="270"/>
                  </a:cubicBezTo>
                  <a:cubicBezTo>
                    <a:pt x="96" y="272"/>
                    <a:pt x="96" y="285"/>
                    <a:pt x="95" y="290"/>
                  </a:cubicBezTo>
                  <a:cubicBezTo>
                    <a:pt x="94" y="294"/>
                    <a:pt x="92" y="296"/>
                    <a:pt x="92" y="300"/>
                  </a:cubicBezTo>
                  <a:cubicBezTo>
                    <a:pt x="92" y="304"/>
                    <a:pt x="90" y="308"/>
                    <a:pt x="89" y="310"/>
                  </a:cubicBezTo>
                  <a:cubicBezTo>
                    <a:pt x="88" y="311"/>
                    <a:pt x="87" y="314"/>
                    <a:pt x="86" y="319"/>
                  </a:cubicBezTo>
                  <a:cubicBezTo>
                    <a:pt x="86" y="323"/>
                    <a:pt x="86" y="327"/>
                    <a:pt x="88" y="330"/>
                  </a:cubicBezTo>
                  <a:cubicBezTo>
                    <a:pt x="89" y="333"/>
                    <a:pt x="89" y="339"/>
                    <a:pt x="88" y="341"/>
                  </a:cubicBezTo>
                  <a:cubicBezTo>
                    <a:pt x="87" y="343"/>
                    <a:pt x="86" y="346"/>
                    <a:pt x="86" y="348"/>
                  </a:cubicBezTo>
                  <a:cubicBezTo>
                    <a:pt x="86" y="350"/>
                    <a:pt x="87" y="355"/>
                    <a:pt x="86" y="356"/>
                  </a:cubicBezTo>
                  <a:cubicBezTo>
                    <a:pt x="86" y="357"/>
                    <a:pt x="83" y="360"/>
                    <a:pt x="85" y="360"/>
                  </a:cubicBezTo>
                  <a:cubicBezTo>
                    <a:pt x="87" y="361"/>
                    <a:pt x="91" y="366"/>
                    <a:pt x="92" y="367"/>
                  </a:cubicBezTo>
                  <a:cubicBezTo>
                    <a:pt x="94" y="369"/>
                    <a:pt x="96" y="374"/>
                    <a:pt x="97" y="375"/>
                  </a:cubicBezTo>
                  <a:cubicBezTo>
                    <a:pt x="97" y="376"/>
                    <a:pt x="103" y="388"/>
                    <a:pt x="105" y="390"/>
                  </a:cubicBezTo>
                  <a:cubicBezTo>
                    <a:pt x="106" y="393"/>
                    <a:pt x="114" y="411"/>
                    <a:pt x="115" y="414"/>
                  </a:cubicBezTo>
                  <a:cubicBezTo>
                    <a:pt x="117" y="417"/>
                    <a:pt x="121" y="430"/>
                    <a:pt x="122" y="432"/>
                  </a:cubicBezTo>
                  <a:cubicBezTo>
                    <a:pt x="124" y="431"/>
                    <a:pt x="126" y="434"/>
                    <a:pt x="126" y="435"/>
                  </a:cubicBezTo>
                  <a:cubicBezTo>
                    <a:pt x="126" y="436"/>
                    <a:pt x="126" y="439"/>
                    <a:pt x="126" y="441"/>
                  </a:cubicBezTo>
                  <a:cubicBezTo>
                    <a:pt x="127" y="442"/>
                    <a:pt x="132" y="449"/>
                    <a:pt x="126" y="453"/>
                  </a:cubicBezTo>
                  <a:cubicBezTo>
                    <a:pt x="128" y="457"/>
                    <a:pt x="133" y="466"/>
                    <a:pt x="134" y="468"/>
                  </a:cubicBezTo>
                  <a:cubicBezTo>
                    <a:pt x="136" y="468"/>
                    <a:pt x="138" y="469"/>
                    <a:pt x="139" y="472"/>
                  </a:cubicBezTo>
                  <a:cubicBezTo>
                    <a:pt x="139" y="474"/>
                    <a:pt x="144" y="487"/>
                    <a:pt x="144" y="489"/>
                  </a:cubicBezTo>
                  <a:cubicBezTo>
                    <a:pt x="146" y="491"/>
                    <a:pt x="147" y="495"/>
                    <a:pt x="145" y="497"/>
                  </a:cubicBezTo>
                  <a:cubicBezTo>
                    <a:pt x="143" y="499"/>
                    <a:pt x="139" y="502"/>
                    <a:pt x="136" y="503"/>
                  </a:cubicBezTo>
                  <a:cubicBezTo>
                    <a:pt x="134" y="503"/>
                    <a:pt x="129" y="502"/>
                    <a:pt x="127" y="505"/>
                  </a:cubicBezTo>
                  <a:cubicBezTo>
                    <a:pt x="125" y="508"/>
                    <a:pt x="122" y="509"/>
                    <a:pt x="115" y="510"/>
                  </a:cubicBezTo>
                  <a:cubicBezTo>
                    <a:pt x="108" y="511"/>
                    <a:pt x="98" y="511"/>
                    <a:pt x="93" y="510"/>
                  </a:cubicBezTo>
                  <a:cubicBezTo>
                    <a:pt x="87" y="510"/>
                    <a:pt x="81" y="510"/>
                    <a:pt x="83" y="504"/>
                  </a:cubicBezTo>
                  <a:cubicBezTo>
                    <a:pt x="82" y="502"/>
                    <a:pt x="83" y="497"/>
                    <a:pt x="87" y="496"/>
                  </a:cubicBezTo>
                  <a:cubicBezTo>
                    <a:pt x="91" y="495"/>
                    <a:pt x="98" y="490"/>
                    <a:pt x="100" y="487"/>
                  </a:cubicBezTo>
                  <a:cubicBezTo>
                    <a:pt x="101" y="484"/>
                    <a:pt x="104" y="478"/>
                    <a:pt x="105" y="477"/>
                  </a:cubicBezTo>
                  <a:cubicBezTo>
                    <a:pt x="105" y="472"/>
                    <a:pt x="107" y="469"/>
                    <a:pt x="109" y="468"/>
                  </a:cubicBezTo>
                  <a:cubicBezTo>
                    <a:pt x="109" y="466"/>
                    <a:pt x="108" y="464"/>
                    <a:pt x="108" y="462"/>
                  </a:cubicBezTo>
                  <a:cubicBezTo>
                    <a:pt x="105" y="463"/>
                    <a:pt x="98" y="466"/>
                    <a:pt x="93" y="464"/>
                  </a:cubicBezTo>
                  <a:cubicBezTo>
                    <a:pt x="94" y="468"/>
                    <a:pt x="96" y="475"/>
                    <a:pt x="95" y="478"/>
                  </a:cubicBezTo>
                  <a:cubicBezTo>
                    <a:pt x="97" y="479"/>
                    <a:pt x="97" y="484"/>
                    <a:pt x="96" y="486"/>
                  </a:cubicBezTo>
                  <a:cubicBezTo>
                    <a:pt x="94" y="489"/>
                    <a:pt x="90" y="490"/>
                    <a:pt x="86" y="490"/>
                  </a:cubicBezTo>
                  <a:cubicBezTo>
                    <a:pt x="82" y="491"/>
                    <a:pt x="77" y="492"/>
                    <a:pt x="74" y="491"/>
                  </a:cubicBezTo>
                  <a:cubicBezTo>
                    <a:pt x="71" y="490"/>
                    <a:pt x="68" y="491"/>
                    <a:pt x="67" y="493"/>
                  </a:cubicBezTo>
                  <a:cubicBezTo>
                    <a:pt x="65" y="494"/>
                    <a:pt x="61" y="496"/>
                    <a:pt x="55" y="497"/>
                  </a:cubicBezTo>
                  <a:cubicBezTo>
                    <a:pt x="49" y="498"/>
                    <a:pt x="43" y="499"/>
                    <a:pt x="38" y="498"/>
                  </a:cubicBezTo>
                  <a:cubicBezTo>
                    <a:pt x="34" y="497"/>
                    <a:pt x="23" y="494"/>
                    <a:pt x="29" y="487"/>
                  </a:cubicBezTo>
                  <a:cubicBezTo>
                    <a:pt x="29" y="484"/>
                    <a:pt x="35" y="482"/>
                    <a:pt x="38" y="480"/>
                  </a:cubicBezTo>
                  <a:cubicBezTo>
                    <a:pt x="40" y="479"/>
                    <a:pt x="46" y="477"/>
                    <a:pt x="49" y="474"/>
                  </a:cubicBezTo>
                  <a:cubicBezTo>
                    <a:pt x="51" y="471"/>
                    <a:pt x="56" y="465"/>
                    <a:pt x="57" y="461"/>
                  </a:cubicBezTo>
                  <a:cubicBezTo>
                    <a:pt x="59" y="458"/>
                    <a:pt x="59" y="454"/>
                    <a:pt x="62" y="453"/>
                  </a:cubicBezTo>
                  <a:cubicBezTo>
                    <a:pt x="62" y="452"/>
                    <a:pt x="61" y="451"/>
                    <a:pt x="61" y="450"/>
                  </a:cubicBezTo>
                  <a:cubicBezTo>
                    <a:pt x="56" y="451"/>
                    <a:pt x="48" y="450"/>
                    <a:pt x="45" y="448"/>
                  </a:cubicBezTo>
                  <a:cubicBezTo>
                    <a:pt x="42" y="446"/>
                    <a:pt x="43" y="444"/>
                    <a:pt x="43" y="442"/>
                  </a:cubicBezTo>
                  <a:cubicBezTo>
                    <a:pt x="43" y="440"/>
                    <a:pt x="42" y="431"/>
                    <a:pt x="43" y="429"/>
                  </a:cubicBezTo>
                  <a:cubicBezTo>
                    <a:pt x="39" y="429"/>
                    <a:pt x="38" y="424"/>
                    <a:pt x="38" y="420"/>
                  </a:cubicBezTo>
                  <a:cubicBezTo>
                    <a:pt x="39" y="416"/>
                    <a:pt x="35" y="402"/>
                    <a:pt x="35" y="396"/>
                  </a:cubicBezTo>
                  <a:cubicBezTo>
                    <a:pt x="35" y="391"/>
                    <a:pt x="37" y="385"/>
                    <a:pt x="35" y="382"/>
                  </a:cubicBezTo>
                  <a:cubicBezTo>
                    <a:pt x="33" y="380"/>
                    <a:pt x="29" y="380"/>
                    <a:pt x="29" y="375"/>
                  </a:cubicBezTo>
                  <a:cubicBezTo>
                    <a:pt x="28" y="369"/>
                    <a:pt x="28" y="361"/>
                    <a:pt x="30" y="357"/>
                  </a:cubicBezTo>
                  <a:cubicBezTo>
                    <a:pt x="31" y="352"/>
                    <a:pt x="29" y="343"/>
                    <a:pt x="28" y="337"/>
                  </a:cubicBezTo>
                  <a:cubicBezTo>
                    <a:pt x="27" y="332"/>
                    <a:pt x="20" y="297"/>
                    <a:pt x="17" y="290"/>
                  </a:cubicBezTo>
                  <a:cubicBezTo>
                    <a:pt x="15" y="283"/>
                    <a:pt x="11" y="259"/>
                    <a:pt x="9" y="253"/>
                  </a:cubicBezTo>
                  <a:cubicBezTo>
                    <a:pt x="8" y="247"/>
                    <a:pt x="6" y="233"/>
                    <a:pt x="11" y="230"/>
                  </a:cubicBezTo>
                  <a:cubicBezTo>
                    <a:pt x="15" y="227"/>
                    <a:pt x="23" y="189"/>
                    <a:pt x="22" y="185"/>
                  </a:cubicBezTo>
                  <a:cubicBezTo>
                    <a:pt x="21" y="182"/>
                    <a:pt x="23" y="175"/>
                    <a:pt x="20" y="175"/>
                  </a:cubicBezTo>
                  <a:cubicBezTo>
                    <a:pt x="17" y="176"/>
                    <a:pt x="15" y="176"/>
                    <a:pt x="11" y="176"/>
                  </a:cubicBezTo>
                  <a:cubicBezTo>
                    <a:pt x="7" y="175"/>
                    <a:pt x="4" y="175"/>
                    <a:pt x="3" y="172"/>
                  </a:cubicBezTo>
                  <a:cubicBezTo>
                    <a:pt x="1" y="169"/>
                    <a:pt x="0" y="165"/>
                    <a:pt x="1" y="163"/>
                  </a:cubicBezTo>
                  <a:close/>
                  <a:moveTo>
                    <a:pt x="137" y="76"/>
                  </a:moveTo>
                  <a:cubicBezTo>
                    <a:pt x="137" y="76"/>
                    <a:pt x="137" y="77"/>
                    <a:pt x="137" y="77"/>
                  </a:cubicBezTo>
                  <a:cubicBezTo>
                    <a:pt x="138" y="77"/>
                    <a:pt x="138" y="76"/>
                    <a:pt x="138" y="75"/>
                  </a:cubicBezTo>
                  <a:cubicBezTo>
                    <a:pt x="138" y="75"/>
                    <a:pt x="138" y="74"/>
                    <a:pt x="137" y="73"/>
                  </a:cubicBezTo>
                  <a:cubicBezTo>
                    <a:pt x="137" y="74"/>
                    <a:pt x="136" y="75"/>
                    <a:pt x="137" y="76"/>
                  </a:cubicBezTo>
                  <a:close/>
                  <a:moveTo>
                    <a:pt x="139" y="83"/>
                  </a:moveTo>
                  <a:cubicBezTo>
                    <a:pt x="139" y="82"/>
                    <a:pt x="139" y="82"/>
                    <a:pt x="139" y="81"/>
                  </a:cubicBezTo>
                  <a:cubicBezTo>
                    <a:pt x="139" y="80"/>
                    <a:pt x="138" y="80"/>
                    <a:pt x="138" y="79"/>
                  </a:cubicBezTo>
                  <a:cubicBezTo>
                    <a:pt x="138" y="80"/>
                    <a:pt x="139" y="82"/>
                    <a:pt x="139" y="83"/>
                  </a:cubicBezTo>
                  <a:close/>
                  <a:moveTo>
                    <a:pt x="137" y="53"/>
                  </a:moveTo>
                  <a:cubicBezTo>
                    <a:pt x="136" y="52"/>
                    <a:pt x="135" y="51"/>
                    <a:pt x="134" y="51"/>
                  </a:cubicBezTo>
                  <a:cubicBezTo>
                    <a:pt x="135" y="52"/>
                    <a:pt x="136" y="53"/>
                    <a:pt x="137" y="54"/>
                  </a:cubicBezTo>
                  <a:cubicBezTo>
                    <a:pt x="137" y="54"/>
                    <a:pt x="137" y="53"/>
                    <a:pt x="137" y="53"/>
                  </a:cubicBezTo>
                  <a:close/>
                  <a:moveTo>
                    <a:pt x="134" y="47"/>
                  </a:moveTo>
                  <a:cubicBezTo>
                    <a:pt x="134" y="47"/>
                    <a:pt x="134" y="47"/>
                    <a:pt x="134" y="47"/>
                  </a:cubicBezTo>
                  <a:cubicBezTo>
                    <a:pt x="133" y="46"/>
                    <a:pt x="131" y="45"/>
                    <a:pt x="130" y="45"/>
                  </a:cubicBezTo>
                  <a:cubicBezTo>
                    <a:pt x="131" y="47"/>
                    <a:pt x="132" y="49"/>
                    <a:pt x="133" y="50"/>
                  </a:cubicBezTo>
                  <a:cubicBezTo>
                    <a:pt x="133" y="50"/>
                    <a:pt x="134" y="50"/>
                    <a:pt x="134" y="50"/>
                  </a:cubicBezTo>
                  <a:cubicBezTo>
                    <a:pt x="134" y="49"/>
                    <a:pt x="134" y="48"/>
                    <a:pt x="134" y="47"/>
                  </a:cubicBezTo>
                  <a:close/>
                  <a:moveTo>
                    <a:pt x="130" y="43"/>
                  </a:moveTo>
                  <a:cubicBezTo>
                    <a:pt x="130" y="42"/>
                    <a:pt x="130" y="41"/>
                    <a:pt x="130" y="40"/>
                  </a:cubicBezTo>
                  <a:cubicBezTo>
                    <a:pt x="129" y="40"/>
                    <a:pt x="129" y="39"/>
                    <a:pt x="129" y="39"/>
                  </a:cubicBezTo>
                  <a:cubicBezTo>
                    <a:pt x="129" y="40"/>
                    <a:pt x="129" y="41"/>
                    <a:pt x="130" y="43"/>
                  </a:cubicBezTo>
                  <a:close/>
                  <a:moveTo>
                    <a:pt x="129" y="34"/>
                  </a:moveTo>
                  <a:cubicBezTo>
                    <a:pt x="128" y="32"/>
                    <a:pt x="127" y="31"/>
                    <a:pt x="126" y="30"/>
                  </a:cubicBezTo>
                  <a:cubicBezTo>
                    <a:pt x="126" y="30"/>
                    <a:pt x="126" y="31"/>
                    <a:pt x="126" y="31"/>
                  </a:cubicBezTo>
                  <a:cubicBezTo>
                    <a:pt x="127" y="32"/>
                    <a:pt x="128" y="35"/>
                    <a:pt x="128" y="38"/>
                  </a:cubicBezTo>
                  <a:cubicBezTo>
                    <a:pt x="129" y="38"/>
                    <a:pt x="129" y="39"/>
                    <a:pt x="130" y="39"/>
                  </a:cubicBezTo>
                  <a:cubicBezTo>
                    <a:pt x="130" y="37"/>
                    <a:pt x="130" y="35"/>
                    <a:pt x="129" y="34"/>
                  </a:cubicBezTo>
                  <a:close/>
                  <a:moveTo>
                    <a:pt x="130" y="41"/>
                  </a:moveTo>
                  <a:cubicBezTo>
                    <a:pt x="130" y="42"/>
                    <a:pt x="130" y="43"/>
                    <a:pt x="130" y="43"/>
                  </a:cubicBezTo>
                  <a:cubicBezTo>
                    <a:pt x="131" y="44"/>
                    <a:pt x="132" y="45"/>
                    <a:pt x="133" y="46"/>
                  </a:cubicBezTo>
                  <a:cubicBezTo>
                    <a:pt x="133" y="44"/>
                    <a:pt x="132" y="42"/>
                    <a:pt x="130" y="41"/>
                  </a:cubicBezTo>
                  <a:close/>
                  <a:moveTo>
                    <a:pt x="136" y="50"/>
                  </a:moveTo>
                  <a:cubicBezTo>
                    <a:pt x="136" y="49"/>
                    <a:pt x="135" y="48"/>
                    <a:pt x="134" y="47"/>
                  </a:cubicBezTo>
                  <a:cubicBezTo>
                    <a:pt x="134" y="48"/>
                    <a:pt x="134" y="49"/>
                    <a:pt x="134" y="51"/>
                  </a:cubicBezTo>
                  <a:cubicBezTo>
                    <a:pt x="135" y="51"/>
                    <a:pt x="136" y="52"/>
                    <a:pt x="137" y="52"/>
                  </a:cubicBezTo>
                  <a:cubicBezTo>
                    <a:pt x="137" y="51"/>
                    <a:pt x="137" y="50"/>
                    <a:pt x="136" y="50"/>
                  </a:cubicBezTo>
                  <a:close/>
                  <a:moveTo>
                    <a:pt x="141" y="60"/>
                  </a:moveTo>
                  <a:cubicBezTo>
                    <a:pt x="141" y="57"/>
                    <a:pt x="139" y="55"/>
                    <a:pt x="137" y="53"/>
                  </a:cubicBezTo>
                  <a:cubicBezTo>
                    <a:pt x="137" y="53"/>
                    <a:pt x="137" y="54"/>
                    <a:pt x="137" y="55"/>
                  </a:cubicBezTo>
                  <a:cubicBezTo>
                    <a:pt x="139" y="57"/>
                    <a:pt x="140" y="59"/>
                    <a:pt x="140" y="62"/>
                  </a:cubicBezTo>
                  <a:cubicBezTo>
                    <a:pt x="141" y="61"/>
                    <a:pt x="141" y="61"/>
                    <a:pt x="141" y="60"/>
                  </a:cubicBezTo>
                  <a:close/>
                  <a:moveTo>
                    <a:pt x="139" y="72"/>
                  </a:moveTo>
                  <a:cubicBezTo>
                    <a:pt x="139" y="72"/>
                    <a:pt x="139" y="71"/>
                    <a:pt x="138" y="70"/>
                  </a:cubicBezTo>
                  <a:cubicBezTo>
                    <a:pt x="138" y="71"/>
                    <a:pt x="138" y="72"/>
                    <a:pt x="138" y="72"/>
                  </a:cubicBezTo>
                  <a:cubicBezTo>
                    <a:pt x="138" y="73"/>
                    <a:pt x="138" y="74"/>
                    <a:pt x="139" y="75"/>
                  </a:cubicBezTo>
                  <a:cubicBezTo>
                    <a:pt x="139" y="74"/>
                    <a:pt x="139" y="73"/>
                    <a:pt x="139" y="72"/>
                  </a:cubicBezTo>
                  <a:close/>
                  <a:moveTo>
                    <a:pt x="138" y="76"/>
                  </a:moveTo>
                  <a:cubicBezTo>
                    <a:pt x="138" y="76"/>
                    <a:pt x="138" y="77"/>
                    <a:pt x="137" y="77"/>
                  </a:cubicBezTo>
                  <a:cubicBezTo>
                    <a:pt x="138" y="79"/>
                    <a:pt x="139" y="80"/>
                    <a:pt x="139" y="81"/>
                  </a:cubicBezTo>
                  <a:cubicBezTo>
                    <a:pt x="139" y="79"/>
                    <a:pt x="139" y="77"/>
                    <a:pt x="138" y="76"/>
                  </a:cubicBezTo>
                  <a:close/>
                  <a:moveTo>
                    <a:pt x="139" y="82"/>
                  </a:moveTo>
                  <a:cubicBezTo>
                    <a:pt x="139" y="82"/>
                    <a:pt x="139" y="83"/>
                    <a:pt x="139" y="83"/>
                  </a:cubicBezTo>
                  <a:cubicBezTo>
                    <a:pt x="139" y="84"/>
                    <a:pt x="139" y="85"/>
                    <a:pt x="139" y="86"/>
                  </a:cubicBezTo>
                  <a:cubicBezTo>
                    <a:pt x="139" y="85"/>
                    <a:pt x="140" y="85"/>
                    <a:pt x="141" y="85"/>
                  </a:cubicBezTo>
                  <a:cubicBezTo>
                    <a:pt x="140" y="84"/>
                    <a:pt x="140" y="83"/>
                    <a:pt x="139" y="82"/>
                  </a:cubicBezTo>
                  <a:close/>
                  <a:moveTo>
                    <a:pt x="141" y="85"/>
                  </a:moveTo>
                  <a:cubicBezTo>
                    <a:pt x="140" y="85"/>
                    <a:pt x="139" y="86"/>
                    <a:pt x="138" y="86"/>
                  </a:cubicBezTo>
                  <a:cubicBezTo>
                    <a:pt x="138" y="86"/>
                    <a:pt x="138" y="87"/>
                    <a:pt x="138" y="87"/>
                  </a:cubicBezTo>
                  <a:cubicBezTo>
                    <a:pt x="139" y="87"/>
                    <a:pt x="139" y="88"/>
                    <a:pt x="140" y="89"/>
                  </a:cubicBezTo>
                  <a:cubicBezTo>
                    <a:pt x="140" y="89"/>
                    <a:pt x="141" y="89"/>
                    <a:pt x="141" y="89"/>
                  </a:cubicBezTo>
                  <a:cubicBezTo>
                    <a:pt x="141" y="87"/>
                    <a:pt x="141" y="86"/>
                    <a:pt x="141" y="85"/>
                  </a:cubicBezTo>
                  <a:close/>
                  <a:moveTo>
                    <a:pt x="141" y="89"/>
                  </a:moveTo>
                  <a:cubicBezTo>
                    <a:pt x="141" y="89"/>
                    <a:pt x="141" y="89"/>
                    <a:pt x="141" y="89"/>
                  </a:cubicBezTo>
                  <a:cubicBezTo>
                    <a:pt x="141" y="89"/>
                    <a:pt x="141" y="89"/>
                    <a:pt x="141" y="89"/>
                  </a:cubicBezTo>
                  <a:cubicBezTo>
                    <a:pt x="141" y="89"/>
                    <a:pt x="141" y="89"/>
                    <a:pt x="141" y="89"/>
                  </a:cubicBezTo>
                  <a:close/>
                  <a:moveTo>
                    <a:pt x="101" y="205"/>
                  </a:moveTo>
                  <a:cubicBezTo>
                    <a:pt x="102" y="206"/>
                    <a:pt x="103" y="208"/>
                    <a:pt x="102" y="209"/>
                  </a:cubicBezTo>
                  <a:cubicBezTo>
                    <a:pt x="101" y="210"/>
                    <a:pt x="101" y="214"/>
                    <a:pt x="101" y="216"/>
                  </a:cubicBezTo>
                  <a:cubicBezTo>
                    <a:pt x="100" y="217"/>
                    <a:pt x="99" y="222"/>
                    <a:pt x="100" y="224"/>
                  </a:cubicBezTo>
                  <a:cubicBezTo>
                    <a:pt x="101" y="222"/>
                    <a:pt x="109" y="214"/>
                    <a:pt x="112" y="212"/>
                  </a:cubicBezTo>
                  <a:cubicBezTo>
                    <a:pt x="115" y="210"/>
                    <a:pt x="124" y="204"/>
                    <a:pt x="129" y="200"/>
                  </a:cubicBezTo>
                  <a:cubicBezTo>
                    <a:pt x="134" y="197"/>
                    <a:pt x="141" y="188"/>
                    <a:pt x="144" y="185"/>
                  </a:cubicBezTo>
                  <a:cubicBezTo>
                    <a:pt x="145" y="183"/>
                    <a:pt x="151" y="181"/>
                    <a:pt x="152" y="176"/>
                  </a:cubicBezTo>
                  <a:cubicBezTo>
                    <a:pt x="152" y="173"/>
                    <a:pt x="147" y="163"/>
                    <a:pt x="145" y="159"/>
                  </a:cubicBezTo>
                  <a:cubicBezTo>
                    <a:pt x="144" y="155"/>
                    <a:pt x="139" y="144"/>
                    <a:pt x="136" y="134"/>
                  </a:cubicBezTo>
                  <a:cubicBezTo>
                    <a:pt x="133" y="136"/>
                    <a:pt x="125" y="149"/>
                    <a:pt x="123" y="153"/>
                  </a:cubicBezTo>
                  <a:cubicBezTo>
                    <a:pt x="121" y="156"/>
                    <a:pt x="113" y="170"/>
                    <a:pt x="112" y="171"/>
                  </a:cubicBezTo>
                  <a:cubicBezTo>
                    <a:pt x="111" y="172"/>
                    <a:pt x="109" y="176"/>
                    <a:pt x="109" y="178"/>
                  </a:cubicBezTo>
                  <a:cubicBezTo>
                    <a:pt x="109" y="180"/>
                    <a:pt x="107" y="182"/>
                    <a:pt x="105" y="184"/>
                  </a:cubicBezTo>
                  <a:cubicBezTo>
                    <a:pt x="103" y="185"/>
                    <a:pt x="104" y="188"/>
                    <a:pt x="105" y="190"/>
                  </a:cubicBezTo>
                  <a:cubicBezTo>
                    <a:pt x="106" y="192"/>
                    <a:pt x="102" y="193"/>
                    <a:pt x="103" y="194"/>
                  </a:cubicBezTo>
                  <a:cubicBezTo>
                    <a:pt x="104" y="196"/>
                    <a:pt x="102" y="198"/>
                    <a:pt x="101" y="200"/>
                  </a:cubicBezTo>
                  <a:cubicBezTo>
                    <a:pt x="100" y="202"/>
                    <a:pt x="100" y="205"/>
                    <a:pt x="101" y="205"/>
                  </a:cubicBezTo>
                  <a:close/>
                  <a:moveTo>
                    <a:pt x="102" y="2"/>
                  </a:moveTo>
                  <a:cubicBezTo>
                    <a:pt x="101" y="2"/>
                    <a:pt x="101" y="1"/>
                    <a:pt x="100" y="1"/>
                  </a:cubicBezTo>
                  <a:cubicBezTo>
                    <a:pt x="98" y="0"/>
                    <a:pt x="97" y="1"/>
                    <a:pt x="96" y="2"/>
                  </a:cubicBezTo>
                  <a:cubicBezTo>
                    <a:pt x="98" y="1"/>
                    <a:pt x="100" y="1"/>
                    <a:pt x="102" y="2"/>
                  </a:cubicBezTo>
                  <a:close/>
                  <a:moveTo>
                    <a:pt x="92" y="2"/>
                  </a:moveTo>
                  <a:cubicBezTo>
                    <a:pt x="91" y="2"/>
                    <a:pt x="89" y="2"/>
                    <a:pt x="88" y="2"/>
                  </a:cubicBezTo>
                  <a:cubicBezTo>
                    <a:pt x="87" y="2"/>
                    <a:pt x="87" y="3"/>
                    <a:pt x="86" y="3"/>
                  </a:cubicBezTo>
                  <a:cubicBezTo>
                    <a:pt x="88" y="2"/>
                    <a:pt x="90" y="2"/>
                    <a:pt x="92" y="2"/>
                  </a:cubicBezTo>
                  <a:close/>
                  <a:moveTo>
                    <a:pt x="62" y="70"/>
                  </a:moveTo>
                  <a:cubicBezTo>
                    <a:pt x="62" y="71"/>
                    <a:pt x="63" y="72"/>
                    <a:pt x="63" y="73"/>
                  </a:cubicBezTo>
                  <a:cubicBezTo>
                    <a:pt x="64" y="73"/>
                    <a:pt x="64" y="73"/>
                    <a:pt x="65" y="73"/>
                  </a:cubicBezTo>
                  <a:cubicBezTo>
                    <a:pt x="64" y="72"/>
                    <a:pt x="64" y="71"/>
                    <a:pt x="64" y="71"/>
                  </a:cubicBezTo>
                  <a:cubicBezTo>
                    <a:pt x="64" y="70"/>
                    <a:pt x="64" y="70"/>
                    <a:pt x="64" y="69"/>
                  </a:cubicBezTo>
                  <a:cubicBezTo>
                    <a:pt x="64" y="69"/>
                    <a:pt x="64" y="68"/>
                    <a:pt x="64" y="67"/>
                  </a:cubicBezTo>
                  <a:cubicBezTo>
                    <a:pt x="63" y="68"/>
                    <a:pt x="63" y="69"/>
                    <a:pt x="62" y="70"/>
                  </a:cubicBezTo>
                  <a:close/>
                  <a:moveTo>
                    <a:pt x="65" y="71"/>
                  </a:moveTo>
                  <a:cubicBezTo>
                    <a:pt x="65" y="71"/>
                    <a:pt x="65" y="72"/>
                    <a:pt x="65" y="73"/>
                  </a:cubicBezTo>
                  <a:cubicBezTo>
                    <a:pt x="66" y="73"/>
                    <a:pt x="66" y="73"/>
                    <a:pt x="67" y="72"/>
                  </a:cubicBezTo>
                  <a:cubicBezTo>
                    <a:pt x="66" y="72"/>
                    <a:pt x="65" y="71"/>
                    <a:pt x="65" y="70"/>
                  </a:cubicBezTo>
                  <a:cubicBezTo>
                    <a:pt x="65" y="70"/>
                    <a:pt x="65" y="70"/>
                    <a:pt x="65" y="71"/>
                  </a:cubicBezTo>
                  <a:close/>
                  <a:moveTo>
                    <a:pt x="67" y="72"/>
                  </a:moveTo>
                  <a:cubicBezTo>
                    <a:pt x="67" y="72"/>
                    <a:pt x="67" y="72"/>
                    <a:pt x="67" y="72"/>
                  </a:cubicBezTo>
                  <a:cubicBezTo>
                    <a:pt x="66" y="71"/>
                    <a:pt x="66" y="70"/>
                    <a:pt x="65" y="69"/>
                  </a:cubicBezTo>
                  <a:cubicBezTo>
                    <a:pt x="65" y="69"/>
                    <a:pt x="65" y="69"/>
                    <a:pt x="65" y="69"/>
                  </a:cubicBezTo>
                  <a:cubicBezTo>
                    <a:pt x="65" y="70"/>
                    <a:pt x="66" y="71"/>
                    <a:pt x="67" y="72"/>
                  </a:cubicBezTo>
                  <a:close/>
                  <a:moveTo>
                    <a:pt x="65" y="68"/>
                  </a:moveTo>
                  <a:cubicBezTo>
                    <a:pt x="64" y="68"/>
                    <a:pt x="64" y="67"/>
                    <a:pt x="64" y="67"/>
                  </a:cubicBezTo>
                  <a:cubicBezTo>
                    <a:pt x="64" y="67"/>
                    <a:pt x="64" y="67"/>
                    <a:pt x="64" y="67"/>
                  </a:cubicBezTo>
                  <a:cubicBezTo>
                    <a:pt x="64" y="68"/>
                    <a:pt x="64" y="68"/>
                    <a:pt x="64" y="69"/>
                  </a:cubicBezTo>
                  <a:cubicBezTo>
                    <a:pt x="64" y="68"/>
                    <a:pt x="65" y="68"/>
                    <a:pt x="65" y="68"/>
                  </a:cubicBezTo>
                  <a:close/>
                  <a:moveTo>
                    <a:pt x="66" y="41"/>
                  </a:moveTo>
                  <a:cubicBezTo>
                    <a:pt x="66" y="42"/>
                    <a:pt x="66" y="43"/>
                    <a:pt x="65" y="43"/>
                  </a:cubicBezTo>
                  <a:cubicBezTo>
                    <a:pt x="66" y="44"/>
                    <a:pt x="66" y="45"/>
                    <a:pt x="66" y="45"/>
                  </a:cubicBezTo>
                  <a:cubicBezTo>
                    <a:pt x="66" y="44"/>
                    <a:pt x="66" y="43"/>
                    <a:pt x="66" y="41"/>
                  </a:cubicBezTo>
                  <a:close/>
                  <a:moveTo>
                    <a:pt x="63" y="66"/>
                  </a:moveTo>
                  <a:cubicBezTo>
                    <a:pt x="64" y="66"/>
                    <a:pt x="64" y="66"/>
                    <a:pt x="64" y="66"/>
                  </a:cubicBezTo>
                  <a:cubicBezTo>
                    <a:pt x="64" y="66"/>
                    <a:pt x="64" y="66"/>
                    <a:pt x="64" y="66"/>
                  </a:cubicBezTo>
                  <a:cubicBezTo>
                    <a:pt x="63" y="66"/>
                    <a:pt x="63" y="65"/>
                    <a:pt x="63" y="65"/>
                  </a:cubicBezTo>
                  <a:cubicBezTo>
                    <a:pt x="63" y="65"/>
                    <a:pt x="63" y="66"/>
                    <a:pt x="63" y="66"/>
                  </a:cubicBezTo>
                  <a:close/>
                  <a:moveTo>
                    <a:pt x="61" y="58"/>
                  </a:moveTo>
                  <a:cubicBezTo>
                    <a:pt x="61" y="59"/>
                    <a:pt x="62" y="60"/>
                    <a:pt x="62" y="61"/>
                  </a:cubicBezTo>
                  <a:cubicBezTo>
                    <a:pt x="62" y="60"/>
                    <a:pt x="62" y="58"/>
                    <a:pt x="63" y="56"/>
                  </a:cubicBezTo>
                  <a:cubicBezTo>
                    <a:pt x="63" y="55"/>
                    <a:pt x="63" y="54"/>
                    <a:pt x="64" y="53"/>
                  </a:cubicBezTo>
                  <a:cubicBezTo>
                    <a:pt x="62" y="54"/>
                    <a:pt x="61" y="56"/>
                    <a:pt x="61" y="58"/>
                  </a:cubicBezTo>
                  <a:close/>
                  <a:moveTo>
                    <a:pt x="65" y="44"/>
                  </a:moveTo>
                  <a:cubicBezTo>
                    <a:pt x="64" y="46"/>
                    <a:pt x="65" y="48"/>
                    <a:pt x="65" y="49"/>
                  </a:cubicBezTo>
                  <a:cubicBezTo>
                    <a:pt x="65" y="48"/>
                    <a:pt x="66" y="47"/>
                    <a:pt x="66" y="46"/>
                  </a:cubicBezTo>
                  <a:cubicBezTo>
                    <a:pt x="66" y="45"/>
                    <a:pt x="65" y="44"/>
                    <a:pt x="65" y="43"/>
                  </a:cubicBezTo>
                  <a:cubicBezTo>
                    <a:pt x="65" y="44"/>
                    <a:pt x="65" y="44"/>
                    <a:pt x="65" y="44"/>
                  </a:cubicBezTo>
                  <a:close/>
                  <a:moveTo>
                    <a:pt x="65" y="35"/>
                  </a:moveTo>
                  <a:cubicBezTo>
                    <a:pt x="64" y="38"/>
                    <a:pt x="65" y="40"/>
                    <a:pt x="65" y="42"/>
                  </a:cubicBezTo>
                  <a:cubicBezTo>
                    <a:pt x="65" y="42"/>
                    <a:pt x="66" y="41"/>
                    <a:pt x="66" y="40"/>
                  </a:cubicBezTo>
                  <a:cubicBezTo>
                    <a:pt x="66" y="37"/>
                    <a:pt x="67" y="33"/>
                    <a:pt x="68" y="28"/>
                  </a:cubicBezTo>
                  <a:cubicBezTo>
                    <a:pt x="67" y="30"/>
                    <a:pt x="66" y="33"/>
                    <a:pt x="65" y="35"/>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8"/>
            <p:cNvSpPr>
              <a:spLocks noEditPoints="1"/>
            </p:cNvSpPr>
            <p:nvPr/>
          </p:nvSpPr>
          <p:spPr bwMode="auto">
            <a:xfrm>
              <a:off x="5710238" y="1935163"/>
              <a:ext cx="185738" cy="482600"/>
            </a:xfrm>
            <a:custGeom>
              <a:avLst/>
              <a:gdLst/>
              <a:ahLst/>
              <a:cxnLst>
                <a:cxn ang="0">
                  <a:pos x="77" y="141"/>
                </a:cxn>
                <a:cxn ang="0">
                  <a:pos x="3" y="71"/>
                </a:cxn>
                <a:cxn ang="0">
                  <a:pos x="13" y="60"/>
                </a:cxn>
                <a:cxn ang="0">
                  <a:pos x="22" y="46"/>
                </a:cxn>
                <a:cxn ang="0">
                  <a:pos x="14" y="51"/>
                </a:cxn>
                <a:cxn ang="0">
                  <a:pos x="13" y="50"/>
                </a:cxn>
                <a:cxn ang="0">
                  <a:pos x="11" y="47"/>
                </a:cxn>
                <a:cxn ang="0">
                  <a:pos x="11" y="46"/>
                </a:cxn>
                <a:cxn ang="0">
                  <a:pos x="11" y="46"/>
                </a:cxn>
                <a:cxn ang="0">
                  <a:pos x="9" y="46"/>
                </a:cxn>
                <a:cxn ang="0">
                  <a:pos x="9" y="43"/>
                </a:cxn>
                <a:cxn ang="0">
                  <a:pos x="9" y="43"/>
                </a:cxn>
                <a:cxn ang="0">
                  <a:pos x="9" y="31"/>
                </a:cxn>
                <a:cxn ang="0">
                  <a:pos x="12" y="27"/>
                </a:cxn>
                <a:cxn ang="0">
                  <a:pos x="13" y="21"/>
                </a:cxn>
                <a:cxn ang="0">
                  <a:pos x="31" y="0"/>
                </a:cxn>
                <a:cxn ang="0">
                  <a:pos x="34" y="1"/>
                </a:cxn>
                <a:cxn ang="0">
                  <a:pos x="47" y="5"/>
                </a:cxn>
                <a:cxn ang="0">
                  <a:pos x="58" y="21"/>
                </a:cxn>
                <a:cxn ang="0">
                  <a:pos x="56" y="16"/>
                </a:cxn>
                <a:cxn ang="0">
                  <a:pos x="58" y="28"/>
                </a:cxn>
                <a:cxn ang="0">
                  <a:pos x="57" y="32"/>
                </a:cxn>
                <a:cxn ang="0">
                  <a:pos x="56" y="33"/>
                </a:cxn>
                <a:cxn ang="0">
                  <a:pos x="56" y="33"/>
                </a:cxn>
                <a:cxn ang="0">
                  <a:pos x="59" y="46"/>
                </a:cxn>
                <a:cxn ang="0">
                  <a:pos x="82" y="60"/>
                </a:cxn>
                <a:cxn ang="0">
                  <a:pos x="85" y="78"/>
                </a:cxn>
                <a:cxn ang="0">
                  <a:pos x="80" y="80"/>
                </a:cxn>
                <a:cxn ang="0">
                  <a:pos x="70" y="72"/>
                </a:cxn>
                <a:cxn ang="0">
                  <a:pos x="63" y="66"/>
                </a:cxn>
                <a:cxn ang="0">
                  <a:pos x="63" y="86"/>
                </a:cxn>
                <a:cxn ang="0">
                  <a:pos x="66" y="99"/>
                </a:cxn>
                <a:cxn ang="0">
                  <a:pos x="67" y="115"/>
                </a:cxn>
                <a:cxn ang="0">
                  <a:pos x="76" y="133"/>
                </a:cxn>
                <a:cxn ang="0">
                  <a:pos x="48" y="138"/>
                </a:cxn>
                <a:cxn ang="0">
                  <a:pos x="23" y="137"/>
                </a:cxn>
                <a:cxn ang="0">
                  <a:pos x="10" y="137"/>
                </a:cxn>
                <a:cxn ang="0">
                  <a:pos x="6" y="110"/>
                </a:cxn>
                <a:cxn ang="0">
                  <a:pos x="3" y="88"/>
                </a:cxn>
                <a:cxn ang="0">
                  <a:pos x="10" y="42"/>
                </a:cxn>
                <a:cxn ang="0">
                  <a:pos x="9" y="34"/>
                </a:cxn>
                <a:cxn ang="0">
                  <a:pos x="9" y="31"/>
                </a:cxn>
                <a:cxn ang="0">
                  <a:pos x="10" y="32"/>
                </a:cxn>
                <a:cxn ang="0">
                  <a:pos x="9" y="31"/>
                </a:cxn>
                <a:cxn ang="0">
                  <a:pos x="12" y="30"/>
                </a:cxn>
                <a:cxn ang="0">
                  <a:pos x="12" y="28"/>
                </a:cxn>
                <a:cxn ang="0">
                  <a:pos x="13" y="27"/>
                </a:cxn>
                <a:cxn ang="0">
                  <a:pos x="13" y="26"/>
                </a:cxn>
                <a:cxn ang="0">
                  <a:pos x="12" y="43"/>
                </a:cxn>
                <a:cxn ang="0">
                  <a:pos x="13" y="46"/>
                </a:cxn>
                <a:cxn ang="0">
                  <a:pos x="14" y="43"/>
                </a:cxn>
                <a:cxn ang="0">
                  <a:pos x="14" y="50"/>
                </a:cxn>
                <a:cxn ang="0">
                  <a:pos x="58" y="30"/>
                </a:cxn>
                <a:cxn ang="0">
                  <a:pos x="58" y="28"/>
                </a:cxn>
                <a:cxn ang="0">
                  <a:pos x="25" y="189"/>
                </a:cxn>
                <a:cxn ang="0">
                  <a:pos x="28" y="170"/>
                </a:cxn>
                <a:cxn ang="0">
                  <a:pos x="55" y="155"/>
                </a:cxn>
                <a:cxn ang="0">
                  <a:pos x="64" y="177"/>
                </a:cxn>
                <a:cxn ang="0">
                  <a:pos x="63" y="200"/>
                </a:cxn>
                <a:cxn ang="0">
                  <a:pos x="68" y="214"/>
                </a:cxn>
                <a:cxn ang="0">
                  <a:pos x="48" y="206"/>
                </a:cxn>
                <a:cxn ang="0">
                  <a:pos x="45" y="222"/>
                </a:cxn>
                <a:cxn ang="0">
                  <a:pos x="19" y="211"/>
                </a:cxn>
              </a:cxnLst>
              <a:rect l="0" t="0" r="r" b="b"/>
              <a:pathLst>
                <a:path w="87" h="227">
                  <a:moveTo>
                    <a:pt x="76" y="139"/>
                  </a:moveTo>
                  <a:cubicBezTo>
                    <a:pt x="76" y="139"/>
                    <a:pt x="78" y="139"/>
                    <a:pt x="79" y="139"/>
                  </a:cubicBezTo>
                  <a:cubicBezTo>
                    <a:pt x="79" y="141"/>
                    <a:pt x="80" y="142"/>
                    <a:pt x="79" y="143"/>
                  </a:cubicBezTo>
                  <a:cubicBezTo>
                    <a:pt x="79" y="143"/>
                    <a:pt x="78" y="142"/>
                    <a:pt x="77" y="141"/>
                  </a:cubicBezTo>
                  <a:cubicBezTo>
                    <a:pt x="76" y="141"/>
                    <a:pt x="75" y="139"/>
                    <a:pt x="76" y="139"/>
                  </a:cubicBezTo>
                  <a:close/>
                  <a:moveTo>
                    <a:pt x="1" y="81"/>
                  </a:moveTo>
                  <a:cubicBezTo>
                    <a:pt x="1" y="80"/>
                    <a:pt x="2" y="78"/>
                    <a:pt x="2" y="76"/>
                  </a:cubicBezTo>
                  <a:cubicBezTo>
                    <a:pt x="2" y="75"/>
                    <a:pt x="1" y="73"/>
                    <a:pt x="3" y="71"/>
                  </a:cubicBezTo>
                  <a:cubicBezTo>
                    <a:pt x="4" y="69"/>
                    <a:pt x="6" y="68"/>
                    <a:pt x="8" y="67"/>
                  </a:cubicBezTo>
                  <a:cubicBezTo>
                    <a:pt x="9" y="66"/>
                    <a:pt x="10" y="66"/>
                    <a:pt x="10" y="65"/>
                  </a:cubicBezTo>
                  <a:cubicBezTo>
                    <a:pt x="11" y="64"/>
                    <a:pt x="12" y="64"/>
                    <a:pt x="12" y="63"/>
                  </a:cubicBezTo>
                  <a:cubicBezTo>
                    <a:pt x="12" y="62"/>
                    <a:pt x="12" y="60"/>
                    <a:pt x="13" y="60"/>
                  </a:cubicBezTo>
                  <a:cubicBezTo>
                    <a:pt x="14" y="59"/>
                    <a:pt x="16" y="59"/>
                    <a:pt x="17" y="56"/>
                  </a:cubicBezTo>
                  <a:cubicBezTo>
                    <a:pt x="18" y="54"/>
                    <a:pt x="19" y="53"/>
                    <a:pt x="20" y="53"/>
                  </a:cubicBezTo>
                  <a:cubicBezTo>
                    <a:pt x="20" y="52"/>
                    <a:pt x="23" y="50"/>
                    <a:pt x="23" y="48"/>
                  </a:cubicBezTo>
                  <a:cubicBezTo>
                    <a:pt x="22" y="48"/>
                    <a:pt x="22" y="47"/>
                    <a:pt x="22" y="46"/>
                  </a:cubicBezTo>
                  <a:cubicBezTo>
                    <a:pt x="21" y="47"/>
                    <a:pt x="20" y="47"/>
                    <a:pt x="18" y="47"/>
                  </a:cubicBezTo>
                  <a:cubicBezTo>
                    <a:pt x="18" y="47"/>
                    <a:pt x="17" y="47"/>
                    <a:pt x="16" y="46"/>
                  </a:cubicBezTo>
                  <a:cubicBezTo>
                    <a:pt x="16" y="47"/>
                    <a:pt x="16" y="49"/>
                    <a:pt x="14" y="50"/>
                  </a:cubicBezTo>
                  <a:cubicBezTo>
                    <a:pt x="14" y="50"/>
                    <a:pt x="14" y="51"/>
                    <a:pt x="14" y="51"/>
                  </a:cubicBezTo>
                  <a:cubicBezTo>
                    <a:pt x="14" y="51"/>
                    <a:pt x="14" y="50"/>
                    <a:pt x="14" y="50"/>
                  </a:cubicBezTo>
                  <a:cubicBezTo>
                    <a:pt x="14" y="50"/>
                    <a:pt x="14" y="50"/>
                    <a:pt x="14" y="50"/>
                  </a:cubicBezTo>
                  <a:cubicBezTo>
                    <a:pt x="14" y="50"/>
                    <a:pt x="14" y="50"/>
                    <a:pt x="14" y="50"/>
                  </a:cubicBezTo>
                  <a:cubicBezTo>
                    <a:pt x="14" y="50"/>
                    <a:pt x="14" y="50"/>
                    <a:pt x="13" y="50"/>
                  </a:cubicBezTo>
                  <a:cubicBezTo>
                    <a:pt x="12" y="50"/>
                    <a:pt x="11" y="51"/>
                    <a:pt x="10" y="51"/>
                  </a:cubicBezTo>
                  <a:cubicBezTo>
                    <a:pt x="11" y="51"/>
                    <a:pt x="12" y="50"/>
                    <a:pt x="13" y="49"/>
                  </a:cubicBezTo>
                  <a:cubicBezTo>
                    <a:pt x="13" y="48"/>
                    <a:pt x="13" y="47"/>
                    <a:pt x="13" y="46"/>
                  </a:cubicBezTo>
                  <a:cubicBezTo>
                    <a:pt x="13" y="47"/>
                    <a:pt x="12" y="47"/>
                    <a:pt x="11" y="47"/>
                  </a:cubicBezTo>
                  <a:cubicBezTo>
                    <a:pt x="12" y="46"/>
                    <a:pt x="13" y="44"/>
                    <a:pt x="13" y="41"/>
                  </a:cubicBezTo>
                  <a:cubicBezTo>
                    <a:pt x="13" y="42"/>
                    <a:pt x="12" y="42"/>
                    <a:pt x="12" y="42"/>
                  </a:cubicBezTo>
                  <a:cubicBezTo>
                    <a:pt x="12" y="43"/>
                    <a:pt x="12" y="43"/>
                    <a:pt x="12" y="43"/>
                  </a:cubicBezTo>
                  <a:cubicBezTo>
                    <a:pt x="12" y="44"/>
                    <a:pt x="12" y="45"/>
                    <a:pt x="11" y="46"/>
                  </a:cubicBezTo>
                  <a:cubicBezTo>
                    <a:pt x="11" y="46"/>
                    <a:pt x="11" y="46"/>
                    <a:pt x="11" y="46"/>
                  </a:cubicBezTo>
                  <a:cubicBezTo>
                    <a:pt x="11" y="46"/>
                    <a:pt x="11" y="46"/>
                    <a:pt x="11" y="46"/>
                  </a:cubicBezTo>
                  <a:cubicBezTo>
                    <a:pt x="11" y="47"/>
                    <a:pt x="10" y="48"/>
                    <a:pt x="9" y="48"/>
                  </a:cubicBezTo>
                  <a:cubicBezTo>
                    <a:pt x="10" y="48"/>
                    <a:pt x="11" y="47"/>
                    <a:pt x="11" y="46"/>
                  </a:cubicBezTo>
                  <a:cubicBezTo>
                    <a:pt x="11" y="45"/>
                    <a:pt x="11" y="44"/>
                    <a:pt x="12" y="44"/>
                  </a:cubicBezTo>
                  <a:cubicBezTo>
                    <a:pt x="12" y="43"/>
                    <a:pt x="12" y="43"/>
                    <a:pt x="12" y="43"/>
                  </a:cubicBezTo>
                  <a:cubicBezTo>
                    <a:pt x="11" y="43"/>
                    <a:pt x="11" y="43"/>
                    <a:pt x="11" y="43"/>
                  </a:cubicBezTo>
                  <a:cubicBezTo>
                    <a:pt x="11" y="44"/>
                    <a:pt x="10" y="45"/>
                    <a:pt x="9" y="46"/>
                  </a:cubicBezTo>
                  <a:cubicBezTo>
                    <a:pt x="10" y="45"/>
                    <a:pt x="11" y="44"/>
                    <a:pt x="11" y="43"/>
                  </a:cubicBezTo>
                  <a:cubicBezTo>
                    <a:pt x="10" y="44"/>
                    <a:pt x="10" y="44"/>
                    <a:pt x="9" y="44"/>
                  </a:cubicBezTo>
                  <a:cubicBezTo>
                    <a:pt x="10" y="43"/>
                    <a:pt x="10" y="43"/>
                    <a:pt x="10" y="42"/>
                  </a:cubicBezTo>
                  <a:cubicBezTo>
                    <a:pt x="10" y="42"/>
                    <a:pt x="9" y="43"/>
                    <a:pt x="9" y="43"/>
                  </a:cubicBezTo>
                  <a:cubicBezTo>
                    <a:pt x="9" y="43"/>
                    <a:pt x="9" y="43"/>
                    <a:pt x="9" y="43"/>
                  </a:cubicBezTo>
                  <a:cubicBezTo>
                    <a:pt x="9" y="43"/>
                    <a:pt x="9" y="43"/>
                    <a:pt x="9" y="43"/>
                  </a:cubicBezTo>
                  <a:cubicBezTo>
                    <a:pt x="9" y="43"/>
                    <a:pt x="8" y="43"/>
                    <a:pt x="8" y="43"/>
                  </a:cubicBezTo>
                  <a:cubicBezTo>
                    <a:pt x="8" y="43"/>
                    <a:pt x="9" y="43"/>
                    <a:pt x="9" y="43"/>
                  </a:cubicBezTo>
                  <a:cubicBezTo>
                    <a:pt x="8" y="41"/>
                    <a:pt x="8" y="40"/>
                    <a:pt x="9" y="38"/>
                  </a:cubicBezTo>
                  <a:cubicBezTo>
                    <a:pt x="9" y="37"/>
                    <a:pt x="8" y="35"/>
                    <a:pt x="9" y="34"/>
                  </a:cubicBezTo>
                  <a:cubicBezTo>
                    <a:pt x="9" y="33"/>
                    <a:pt x="8" y="32"/>
                    <a:pt x="9" y="31"/>
                  </a:cubicBezTo>
                  <a:cubicBezTo>
                    <a:pt x="9" y="31"/>
                    <a:pt x="9" y="31"/>
                    <a:pt x="9" y="31"/>
                  </a:cubicBezTo>
                  <a:cubicBezTo>
                    <a:pt x="9" y="31"/>
                    <a:pt x="9" y="31"/>
                    <a:pt x="9" y="31"/>
                  </a:cubicBezTo>
                  <a:cubicBezTo>
                    <a:pt x="9" y="31"/>
                    <a:pt x="9" y="31"/>
                    <a:pt x="9" y="31"/>
                  </a:cubicBezTo>
                  <a:cubicBezTo>
                    <a:pt x="9" y="29"/>
                    <a:pt x="11" y="29"/>
                    <a:pt x="12" y="28"/>
                  </a:cubicBezTo>
                  <a:cubicBezTo>
                    <a:pt x="12" y="28"/>
                    <a:pt x="12" y="27"/>
                    <a:pt x="12" y="27"/>
                  </a:cubicBezTo>
                  <a:cubicBezTo>
                    <a:pt x="12" y="27"/>
                    <a:pt x="13" y="27"/>
                    <a:pt x="13" y="27"/>
                  </a:cubicBezTo>
                  <a:cubicBezTo>
                    <a:pt x="12" y="25"/>
                    <a:pt x="11" y="24"/>
                    <a:pt x="12" y="22"/>
                  </a:cubicBezTo>
                  <a:cubicBezTo>
                    <a:pt x="12" y="22"/>
                    <a:pt x="13" y="22"/>
                    <a:pt x="13" y="21"/>
                  </a:cubicBezTo>
                  <a:cubicBezTo>
                    <a:pt x="13" y="21"/>
                    <a:pt x="13" y="21"/>
                    <a:pt x="13" y="21"/>
                  </a:cubicBezTo>
                  <a:cubicBezTo>
                    <a:pt x="13" y="20"/>
                    <a:pt x="13" y="19"/>
                    <a:pt x="13" y="18"/>
                  </a:cubicBezTo>
                  <a:cubicBezTo>
                    <a:pt x="14" y="15"/>
                    <a:pt x="14" y="12"/>
                    <a:pt x="16" y="10"/>
                  </a:cubicBezTo>
                  <a:cubicBezTo>
                    <a:pt x="19" y="5"/>
                    <a:pt x="23" y="1"/>
                    <a:pt x="28" y="2"/>
                  </a:cubicBezTo>
                  <a:cubicBezTo>
                    <a:pt x="29" y="1"/>
                    <a:pt x="30" y="1"/>
                    <a:pt x="31" y="0"/>
                  </a:cubicBezTo>
                  <a:cubicBezTo>
                    <a:pt x="32" y="0"/>
                    <a:pt x="33" y="0"/>
                    <a:pt x="34" y="0"/>
                  </a:cubicBezTo>
                  <a:cubicBezTo>
                    <a:pt x="33" y="0"/>
                    <a:pt x="32" y="0"/>
                    <a:pt x="31" y="1"/>
                  </a:cubicBezTo>
                  <a:cubicBezTo>
                    <a:pt x="30" y="1"/>
                    <a:pt x="30" y="1"/>
                    <a:pt x="30" y="2"/>
                  </a:cubicBezTo>
                  <a:cubicBezTo>
                    <a:pt x="31" y="1"/>
                    <a:pt x="32" y="1"/>
                    <a:pt x="34" y="1"/>
                  </a:cubicBezTo>
                  <a:cubicBezTo>
                    <a:pt x="34" y="1"/>
                    <a:pt x="34" y="1"/>
                    <a:pt x="34" y="1"/>
                  </a:cubicBezTo>
                  <a:cubicBezTo>
                    <a:pt x="35" y="0"/>
                    <a:pt x="36" y="0"/>
                    <a:pt x="38" y="0"/>
                  </a:cubicBezTo>
                  <a:cubicBezTo>
                    <a:pt x="37" y="0"/>
                    <a:pt x="36" y="0"/>
                    <a:pt x="35" y="1"/>
                  </a:cubicBezTo>
                  <a:cubicBezTo>
                    <a:pt x="39" y="1"/>
                    <a:pt x="44" y="3"/>
                    <a:pt x="47" y="5"/>
                  </a:cubicBezTo>
                  <a:cubicBezTo>
                    <a:pt x="49" y="7"/>
                    <a:pt x="52" y="10"/>
                    <a:pt x="54" y="13"/>
                  </a:cubicBezTo>
                  <a:cubicBezTo>
                    <a:pt x="55" y="13"/>
                    <a:pt x="55" y="14"/>
                    <a:pt x="56" y="15"/>
                  </a:cubicBezTo>
                  <a:cubicBezTo>
                    <a:pt x="56" y="16"/>
                    <a:pt x="56" y="16"/>
                    <a:pt x="57" y="17"/>
                  </a:cubicBezTo>
                  <a:cubicBezTo>
                    <a:pt x="57" y="18"/>
                    <a:pt x="58" y="20"/>
                    <a:pt x="58" y="21"/>
                  </a:cubicBezTo>
                  <a:cubicBezTo>
                    <a:pt x="58" y="20"/>
                    <a:pt x="58" y="19"/>
                    <a:pt x="57" y="18"/>
                  </a:cubicBezTo>
                  <a:cubicBezTo>
                    <a:pt x="57" y="19"/>
                    <a:pt x="57" y="20"/>
                    <a:pt x="57" y="20"/>
                  </a:cubicBezTo>
                  <a:cubicBezTo>
                    <a:pt x="57" y="19"/>
                    <a:pt x="57" y="18"/>
                    <a:pt x="57" y="17"/>
                  </a:cubicBezTo>
                  <a:cubicBezTo>
                    <a:pt x="56" y="17"/>
                    <a:pt x="56" y="16"/>
                    <a:pt x="56" y="16"/>
                  </a:cubicBezTo>
                  <a:cubicBezTo>
                    <a:pt x="56" y="16"/>
                    <a:pt x="56" y="16"/>
                    <a:pt x="56" y="16"/>
                  </a:cubicBezTo>
                  <a:cubicBezTo>
                    <a:pt x="56" y="16"/>
                    <a:pt x="56" y="17"/>
                    <a:pt x="56" y="18"/>
                  </a:cubicBezTo>
                  <a:cubicBezTo>
                    <a:pt x="57" y="19"/>
                    <a:pt x="57" y="20"/>
                    <a:pt x="57" y="22"/>
                  </a:cubicBezTo>
                  <a:cubicBezTo>
                    <a:pt x="58" y="24"/>
                    <a:pt x="58" y="26"/>
                    <a:pt x="58" y="28"/>
                  </a:cubicBezTo>
                  <a:cubicBezTo>
                    <a:pt x="58" y="29"/>
                    <a:pt x="58" y="30"/>
                    <a:pt x="58" y="30"/>
                  </a:cubicBezTo>
                  <a:cubicBezTo>
                    <a:pt x="58" y="32"/>
                    <a:pt x="58" y="34"/>
                    <a:pt x="57" y="35"/>
                  </a:cubicBezTo>
                  <a:cubicBezTo>
                    <a:pt x="58" y="34"/>
                    <a:pt x="58" y="32"/>
                    <a:pt x="58" y="31"/>
                  </a:cubicBezTo>
                  <a:cubicBezTo>
                    <a:pt x="58" y="31"/>
                    <a:pt x="58" y="32"/>
                    <a:pt x="57" y="32"/>
                  </a:cubicBezTo>
                  <a:cubicBezTo>
                    <a:pt x="58" y="32"/>
                    <a:pt x="58" y="31"/>
                    <a:pt x="58" y="31"/>
                  </a:cubicBezTo>
                  <a:cubicBezTo>
                    <a:pt x="58" y="30"/>
                    <a:pt x="57" y="30"/>
                    <a:pt x="57" y="29"/>
                  </a:cubicBezTo>
                  <a:cubicBezTo>
                    <a:pt x="57" y="32"/>
                    <a:pt x="57" y="34"/>
                    <a:pt x="57" y="35"/>
                  </a:cubicBezTo>
                  <a:cubicBezTo>
                    <a:pt x="57" y="34"/>
                    <a:pt x="56" y="33"/>
                    <a:pt x="56" y="33"/>
                  </a:cubicBezTo>
                  <a:cubicBezTo>
                    <a:pt x="56" y="33"/>
                    <a:pt x="56" y="33"/>
                    <a:pt x="56" y="33"/>
                  </a:cubicBezTo>
                  <a:cubicBezTo>
                    <a:pt x="57" y="35"/>
                    <a:pt x="57" y="38"/>
                    <a:pt x="56" y="41"/>
                  </a:cubicBezTo>
                  <a:cubicBezTo>
                    <a:pt x="57" y="38"/>
                    <a:pt x="57" y="35"/>
                    <a:pt x="56" y="33"/>
                  </a:cubicBezTo>
                  <a:cubicBezTo>
                    <a:pt x="56" y="33"/>
                    <a:pt x="56" y="33"/>
                    <a:pt x="56" y="33"/>
                  </a:cubicBezTo>
                  <a:cubicBezTo>
                    <a:pt x="56" y="34"/>
                    <a:pt x="56" y="36"/>
                    <a:pt x="56" y="37"/>
                  </a:cubicBezTo>
                  <a:cubicBezTo>
                    <a:pt x="56" y="36"/>
                    <a:pt x="55" y="35"/>
                    <a:pt x="55" y="34"/>
                  </a:cubicBezTo>
                  <a:cubicBezTo>
                    <a:pt x="54" y="38"/>
                    <a:pt x="54" y="44"/>
                    <a:pt x="53" y="45"/>
                  </a:cubicBezTo>
                  <a:cubicBezTo>
                    <a:pt x="55" y="45"/>
                    <a:pt x="58" y="46"/>
                    <a:pt x="59" y="46"/>
                  </a:cubicBezTo>
                  <a:cubicBezTo>
                    <a:pt x="60" y="47"/>
                    <a:pt x="63" y="48"/>
                    <a:pt x="64" y="48"/>
                  </a:cubicBezTo>
                  <a:cubicBezTo>
                    <a:pt x="65" y="47"/>
                    <a:pt x="67" y="47"/>
                    <a:pt x="68" y="49"/>
                  </a:cubicBezTo>
                  <a:cubicBezTo>
                    <a:pt x="71" y="49"/>
                    <a:pt x="75" y="50"/>
                    <a:pt x="77" y="53"/>
                  </a:cubicBezTo>
                  <a:cubicBezTo>
                    <a:pt x="79" y="55"/>
                    <a:pt x="82" y="58"/>
                    <a:pt x="82" y="60"/>
                  </a:cubicBezTo>
                  <a:cubicBezTo>
                    <a:pt x="82" y="62"/>
                    <a:pt x="82" y="64"/>
                    <a:pt x="83" y="66"/>
                  </a:cubicBezTo>
                  <a:cubicBezTo>
                    <a:pt x="84" y="67"/>
                    <a:pt x="85" y="71"/>
                    <a:pt x="86" y="72"/>
                  </a:cubicBezTo>
                  <a:cubicBezTo>
                    <a:pt x="87" y="73"/>
                    <a:pt x="87" y="75"/>
                    <a:pt x="86" y="76"/>
                  </a:cubicBezTo>
                  <a:cubicBezTo>
                    <a:pt x="86" y="78"/>
                    <a:pt x="85" y="78"/>
                    <a:pt x="85" y="78"/>
                  </a:cubicBezTo>
                  <a:cubicBezTo>
                    <a:pt x="84" y="77"/>
                    <a:pt x="84" y="75"/>
                    <a:pt x="84" y="75"/>
                  </a:cubicBezTo>
                  <a:cubicBezTo>
                    <a:pt x="84" y="75"/>
                    <a:pt x="84" y="79"/>
                    <a:pt x="84" y="79"/>
                  </a:cubicBezTo>
                  <a:cubicBezTo>
                    <a:pt x="84" y="80"/>
                    <a:pt x="83" y="81"/>
                    <a:pt x="82" y="81"/>
                  </a:cubicBezTo>
                  <a:cubicBezTo>
                    <a:pt x="81" y="82"/>
                    <a:pt x="80" y="81"/>
                    <a:pt x="80" y="80"/>
                  </a:cubicBezTo>
                  <a:cubicBezTo>
                    <a:pt x="79" y="81"/>
                    <a:pt x="77" y="82"/>
                    <a:pt x="77" y="80"/>
                  </a:cubicBezTo>
                  <a:cubicBezTo>
                    <a:pt x="75" y="81"/>
                    <a:pt x="74" y="80"/>
                    <a:pt x="73" y="79"/>
                  </a:cubicBezTo>
                  <a:cubicBezTo>
                    <a:pt x="72" y="79"/>
                    <a:pt x="70" y="78"/>
                    <a:pt x="70" y="77"/>
                  </a:cubicBezTo>
                  <a:cubicBezTo>
                    <a:pt x="70" y="76"/>
                    <a:pt x="70" y="73"/>
                    <a:pt x="70" y="72"/>
                  </a:cubicBezTo>
                  <a:cubicBezTo>
                    <a:pt x="70" y="71"/>
                    <a:pt x="70" y="70"/>
                    <a:pt x="70" y="69"/>
                  </a:cubicBezTo>
                  <a:cubicBezTo>
                    <a:pt x="71" y="68"/>
                    <a:pt x="71" y="66"/>
                    <a:pt x="71" y="65"/>
                  </a:cubicBezTo>
                  <a:cubicBezTo>
                    <a:pt x="70" y="63"/>
                    <a:pt x="67" y="64"/>
                    <a:pt x="66" y="64"/>
                  </a:cubicBezTo>
                  <a:cubicBezTo>
                    <a:pt x="65" y="65"/>
                    <a:pt x="63" y="66"/>
                    <a:pt x="63" y="66"/>
                  </a:cubicBezTo>
                  <a:cubicBezTo>
                    <a:pt x="62" y="66"/>
                    <a:pt x="60" y="67"/>
                    <a:pt x="60" y="69"/>
                  </a:cubicBezTo>
                  <a:cubicBezTo>
                    <a:pt x="60" y="71"/>
                    <a:pt x="60" y="72"/>
                    <a:pt x="61" y="73"/>
                  </a:cubicBezTo>
                  <a:cubicBezTo>
                    <a:pt x="61" y="75"/>
                    <a:pt x="65" y="76"/>
                    <a:pt x="64" y="79"/>
                  </a:cubicBezTo>
                  <a:cubicBezTo>
                    <a:pt x="64" y="81"/>
                    <a:pt x="63" y="84"/>
                    <a:pt x="63" y="86"/>
                  </a:cubicBezTo>
                  <a:cubicBezTo>
                    <a:pt x="64" y="88"/>
                    <a:pt x="65" y="90"/>
                    <a:pt x="65" y="92"/>
                  </a:cubicBezTo>
                  <a:cubicBezTo>
                    <a:pt x="65" y="93"/>
                    <a:pt x="66" y="94"/>
                    <a:pt x="66" y="94"/>
                  </a:cubicBezTo>
                  <a:cubicBezTo>
                    <a:pt x="67" y="95"/>
                    <a:pt x="67" y="96"/>
                    <a:pt x="67" y="96"/>
                  </a:cubicBezTo>
                  <a:cubicBezTo>
                    <a:pt x="67" y="97"/>
                    <a:pt x="66" y="98"/>
                    <a:pt x="66" y="99"/>
                  </a:cubicBezTo>
                  <a:cubicBezTo>
                    <a:pt x="67" y="100"/>
                    <a:pt x="66" y="101"/>
                    <a:pt x="62" y="102"/>
                  </a:cubicBezTo>
                  <a:cubicBezTo>
                    <a:pt x="63" y="104"/>
                    <a:pt x="63" y="108"/>
                    <a:pt x="63" y="109"/>
                  </a:cubicBezTo>
                  <a:cubicBezTo>
                    <a:pt x="63" y="110"/>
                    <a:pt x="62" y="113"/>
                    <a:pt x="63" y="114"/>
                  </a:cubicBezTo>
                  <a:cubicBezTo>
                    <a:pt x="64" y="115"/>
                    <a:pt x="66" y="114"/>
                    <a:pt x="67" y="115"/>
                  </a:cubicBezTo>
                  <a:cubicBezTo>
                    <a:pt x="67" y="116"/>
                    <a:pt x="68" y="119"/>
                    <a:pt x="68" y="119"/>
                  </a:cubicBezTo>
                  <a:cubicBezTo>
                    <a:pt x="69" y="120"/>
                    <a:pt x="72" y="122"/>
                    <a:pt x="71" y="124"/>
                  </a:cubicBezTo>
                  <a:cubicBezTo>
                    <a:pt x="69" y="127"/>
                    <a:pt x="70" y="128"/>
                    <a:pt x="71" y="129"/>
                  </a:cubicBezTo>
                  <a:cubicBezTo>
                    <a:pt x="71" y="129"/>
                    <a:pt x="75" y="131"/>
                    <a:pt x="76" y="133"/>
                  </a:cubicBezTo>
                  <a:cubicBezTo>
                    <a:pt x="75" y="132"/>
                    <a:pt x="73" y="132"/>
                    <a:pt x="71" y="133"/>
                  </a:cubicBezTo>
                  <a:cubicBezTo>
                    <a:pt x="69" y="134"/>
                    <a:pt x="65" y="135"/>
                    <a:pt x="64" y="135"/>
                  </a:cubicBezTo>
                  <a:cubicBezTo>
                    <a:pt x="63" y="135"/>
                    <a:pt x="58" y="137"/>
                    <a:pt x="56" y="137"/>
                  </a:cubicBezTo>
                  <a:cubicBezTo>
                    <a:pt x="54" y="136"/>
                    <a:pt x="50" y="137"/>
                    <a:pt x="48" y="138"/>
                  </a:cubicBezTo>
                  <a:cubicBezTo>
                    <a:pt x="47" y="139"/>
                    <a:pt x="44" y="142"/>
                    <a:pt x="42" y="142"/>
                  </a:cubicBezTo>
                  <a:cubicBezTo>
                    <a:pt x="40" y="142"/>
                    <a:pt x="37" y="144"/>
                    <a:pt x="33" y="144"/>
                  </a:cubicBezTo>
                  <a:cubicBezTo>
                    <a:pt x="30" y="144"/>
                    <a:pt x="27" y="142"/>
                    <a:pt x="26" y="141"/>
                  </a:cubicBezTo>
                  <a:cubicBezTo>
                    <a:pt x="24" y="139"/>
                    <a:pt x="23" y="137"/>
                    <a:pt x="23" y="137"/>
                  </a:cubicBezTo>
                  <a:cubicBezTo>
                    <a:pt x="22" y="138"/>
                    <a:pt x="20" y="138"/>
                    <a:pt x="19" y="137"/>
                  </a:cubicBezTo>
                  <a:cubicBezTo>
                    <a:pt x="19" y="138"/>
                    <a:pt x="17" y="138"/>
                    <a:pt x="16" y="138"/>
                  </a:cubicBezTo>
                  <a:cubicBezTo>
                    <a:pt x="16" y="139"/>
                    <a:pt x="14" y="139"/>
                    <a:pt x="13" y="138"/>
                  </a:cubicBezTo>
                  <a:cubicBezTo>
                    <a:pt x="12" y="138"/>
                    <a:pt x="11" y="138"/>
                    <a:pt x="10" y="137"/>
                  </a:cubicBezTo>
                  <a:cubicBezTo>
                    <a:pt x="10" y="136"/>
                    <a:pt x="9" y="134"/>
                    <a:pt x="9" y="133"/>
                  </a:cubicBezTo>
                  <a:cubicBezTo>
                    <a:pt x="9" y="132"/>
                    <a:pt x="9" y="128"/>
                    <a:pt x="9" y="127"/>
                  </a:cubicBezTo>
                  <a:cubicBezTo>
                    <a:pt x="10" y="126"/>
                    <a:pt x="10" y="124"/>
                    <a:pt x="9" y="122"/>
                  </a:cubicBezTo>
                  <a:cubicBezTo>
                    <a:pt x="8" y="121"/>
                    <a:pt x="6" y="114"/>
                    <a:pt x="6" y="110"/>
                  </a:cubicBezTo>
                  <a:cubicBezTo>
                    <a:pt x="6" y="106"/>
                    <a:pt x="6" y="100"/>
                    <a:pt x="6" y="97"/>
                  </a:cubicBezTo>
                  <a:cubicBezTo>
                    <a:pt x="5" y="98"/>
                    <a:pt x="5" y="96"/>
                    <a:pt x="5" y="95"/>
                  </a:cubicBezTo>
                  <a:cubicBezTo>
                    <a:pt x="5" y="93"/>
                    <a:pt x="5" y="93"/>
                    <a:pt x="4" y="92"/>
                  </a:cubicBezTo>
                  <a:cubicBezTo>
                    <a:pt x="4" y="91"/>
                    <a:pt x="3" y="89"/>
                    <a:pt x="3" y="88"/>
                  </a:cubicBezTo>
                  <a:cubicBezTo>
                    <a:pt x="3" y="86"/>
                    <a:pt x="2" y="86"/>
                    <a:pt x="1" y="85"/>
                  </a:cubicBezTo>
                  <a:cubicBezTo>
                    <a:pt x="1" y="84"/>
                    <a:pt x="0" y="82"/>
                    <a:pt x="1" y="81"/>
                  </a:cubicBezTo>
                  <a:close/>
                  <a:moveTo>
                    <a:pt x="9" y="43"/>
                  </a:moveTo>
                  <a:cubicBezTo>
                    <a:pt x="9" y="43"/>
                    <a:pt x="10" y="42"/>
                    <a:pt x="10" y="42"/>
                  </a:cubicBezTo>
                  <a:cubicBezTo>
                    <a:pt x="10" y="41"/>
                    <a:pt x="10" y="40"/>
                    <a:pt x="10" y="39"/>
                  </a:cubicBezTo>
                  <a:cubicBezTo>
                    <a:pt x="9" y="39"/>
                    <a:pt x="9" y="38"/>
                    <a:pt x="9" y="38"/>
                  </a:cubicBezTo>
                  <a:cubicBezTo>
                    <a:pt x="9" y="40"/>
                    <a:pt x="8" y="41"/>
                    <a:pt x="9" y="43"/>
                  </a:cubicBezTo>
                  <a:close/>
                  <a:moveTo>
                    <a:pt x="9" y="34"/>
                  </a:moveTo>
                  <a:cubicBezTo>
                    <a:pt x="9" y="34"/>
                    <a:pt x="9" y="33"/>
                    <a:pt x="9" y="33"/>
                  </a:cubicBezTo>
                  <a:cubicBezTo>
                    <a:pt x="9" y="33"/>
                    <a:pt x="10" y="33"/>
                    <a:pt x="10" y="32"/>
                  </a:cubicBezTo>
                  <a:cubicBezTo>
                    <a:pt x="10" y="32"/>
                    <a:pt x="10" y="32"/>
                    <a:pt x="10" y="32"/>
                  </a:cubicBezTo>
                  <a:cubicBezTo>
                    <a:pt x="9" y="32"/>
                    <a:pt x="9" y="32"/>
                    <a:pt x="9" y="31"/>
                  </a:cubicBezTo>
                  <a:cubicBezTo>
                    <a:pt x="8" y="32"/>
                    <a:pt x="9" y="33"/>
                    <a:pt x="9" y="34"/>
                  </a:cubicBezTo>
                  <a:close/>
                  <a:moveTo>
                    <a:pt x="9" y="31"/>
                  </a:moveTo>
                  <a:cubicBezTo>
                    <a:pt x="9" y="31"/>
                    <a:pt x="9" y="31"/>
                    <a:pt x="9" y="31"/>
                  </a:cubicBezTo>
                  <a:cubicBezTo>
                    <a:pt x="9" y="32"/>
                    <a:pt x="10" y="32"/>
                    <a:pt x="10" y="32"/>
                  </a:cubicBezTo>
                  <a:cubicBezTo>
                    <a:pt x="10" y="32"/>
                    <a:pt x="10" y="32"/>
                    <a:pt x="10" y="32"/>
                  </a:cubicBezTo>
                  <a:cubicBezTo>
                    <a:pt x="11" y="32"/>
                    <a:pt x="11" y="31"/>
                    <a:pt x="12" y="30"/>
                  </a:cubicBezTo>
                  <a:cubicBezTo>
                    <a:pt x="12" y="30"/>
                    <a:pt x="12" y="29"/>
                    <a:pt x="12" y="29"/>
                  </a:cubicBezTo>
                  <a:cubicBezTo>
                    <a:pt x="11" y="29"/>
                    <a:pt x="9" y="29"/>
                    <a:pt x="9" y="31"/>
                  </a:cubicBezTo>
                  <a:close/>
                  <a:moveTo>
                    <a:pt x="11" y="46"/>
                  </a:moveTo>
                  <a:cubicBezTo>
                    <a:pt x="12" y="45"/>
                    <a:pt x="12" y="45"/>
                    <a:pt x="12" y="44"/>
                  </a:cubicBezTo>
                  <a:cubicBezTo>
                    <a:pt x="12" y="45"/>
                    <a:pt x="11" y="45"/>
                    <a:pt x="11" y="46"/>
                  </a:cubicBezTo>
                  <a:close/>
                  <a:moveTo>
                    <a:pt x="12" y="30"/>
                  </a:moveTo>
                  <a:cubicBezTo>
                    <a:pt x="12" y="30"/>
                    <a:pt x="12" y="29"/>
                    <a:pt x="13" y="28"/>
                  </a:cubicBezTo>
                  <a:cubicBezTo>
                    <a:pt x="12" y="28"/>
                    <a:pt x="12" y="28"/>
                    <a:pt x="12" y="28"/>
                  </a:cubicBezTo>
                  <a:cubicBezTo>
                    <a:pt x="12" y="29"/>
                    <a:pt x="12" y="30"/>
                    <a:pt x="12" y="30"/>
                  </a:cubicBezTo>
                  <a:close/>
                  <a:moveTo>
                    <a:pt x="12" y="28"/>
                  </a:moveTo>
                  <a:cubicBezTo>
                    <a:pt x="12" y="28"/>
                    <a:pt x="13" y="28"/>
                    <a:pt x="13" y="28"/>
                  </a:cubicBezTo>
                  <a:cubicBezTo>
                    <a:pt x="13" y="28"/>
                    <a:pt x="13" y="28"/>
                    <a:pt x="13" y="28"/>
                  </a:cubicBezTo>
                  <a:cubicBezTo>
                    <a:pt x="13" y="27"/>
                    <a:pt x="13" y="27"/>
                    <a:pt x="13" y="27"/>
                  </a:cubicBezTo>
                  <a:cubicBezTo>
                    <a:pt x="13" y="27"/>
                    <a:pt x="13" y="27"/>
                    <a:pt x="13" y="27"/>
                  </a:cubicBezTo>
                  <a:cubicBezTo>
                    <a:pt x="12" y="27"/>
                    <a:pt x="12" y="28"/>
                    <a:pt x="12" y="28"/>
                  </a:cubicBezTo>
                  <a:close/>
                  <a:moveTo>
                    <a:pt x="13" y="23"/>
                  </a:moveTo>
                  <a:cubicBezTo>
                    <a:pt x="13" y="23"/>
                    <a:pt x="13" y="23"/>
                    <a:pt x="13" y="22"/>
                  </a:cubicBezTo>
                  <a:cubicBezTo>
                    <a:pt x="12" y="24"/>
                    <a:pt x="13" y="25"/>
                    <a:pt x="13" y="26"/>
                  </a:cubicBezTo>
                  <a:cubicBezTo>
                    <a:pt x="13" y="26"/>
                    <a:pt x="13" y="26"/>
                    <a:pt x="13" y="26"/>
                  </a:cubicBezTo>
                  <a:cubicBezTo>
                    <a:pt x="13" y="25"/>
                    <a:pt x="13" y="24"/>
                    <a:pt x="13" y="23"/>
                  </a:cubicBezTo>
                  <a:close/>
                  <a:moveTo>
                    <a:pt x="12" y="43"/>
                  </a:moveTo>
                  <a:cubicBezTo>
                    <a:pt x="12" y="43"/>
                    <a:pt x="12" y="43"/>
                    <a:pt x="12" y="43"/>
                  </a:cubicBezTo>
                  <a:cubicBezTo>
                    <a:pt x="12" y="43"/>
                    <a:pt x="12" y="43"/>
                    <a:pt x="12" y="43"/>
                  </a:cubicBezTo>
                  <a:cubicBezTo>
                    <a:pt x="12" y="43"/>
                    <a:pt x="12" y="43"/>
                    <a:pt x="12" y="43"/>
                  </a:cubicBezTo>
                  <a:close/>
                  <a:moveTo>
                    <a:pt x="14" y="43"/>
                  </a:moveTo>
                  <a:cubicBezTo>
                    <a:pt x="14" y="44"/>
                    <a:pt x="14" y="45"/>
                    <a:pt x="13" y="46"/>
                  </a:cubicBezTo>
                  <a:cubicBezTo>
                    <a:pt x="13" y="47"/>
                    <a:pt x="13" y="48"/>
                    <a:pt x="13" y="49"/>
                  </a:cubicBezTo>
                  <a:cubicBezTo>
                    <a:pt x="14" y="49"/>
                    <a:pt x="15" y="48"/>
                    <a:pt x="15" y="47"/>
                  </a:cubicBezTo>
                  <a:cubicBezTo>
                    <a:pt x="14" y="48"/>
                    <a:pt x="14" y="48"/>
                    <a:pt x="14" y="49"/>
                  </a:cubicBezTo>
                  <a:cubicBezTo>
                    <a:pt x="14" y="47"/>
                    <a:pt x="15" y="45"/>
                    <a:pt x="14" y="43"/>
                  </a:cubicBezTo>
                  <a:close/>
                  <a:moveTo>
                    <a:pt x="16" y="45"/>
                  </a:moveTo>
                  <a:cubicBezTo>
                    <a:pt x="16" y="45"/>
                    <a:pt x="16" y="46"/>
                    <a:pt x="15" y="46"/>
                  </a:cubicBezTo>
                  <a:cubicBezTo>
                    <a:pt x="15" y="47"/>
                    <a:pt x="14" y="49"/>
                    <a:pt x="14" y="49"/>
                  </a:cubicBezTo>
                  <a:cubicBezTo>
                    <a:pt x="14" y="50"/>
                    <a:pt x="14" y="50"/>
                    <a:pt x="14" y="50"/>
                  </a:cubicBezTo>
                  <a:cubicBezTo>
                    <a:pt x="16" y="49"/>
                    <a:pt x="16" y="47"/>
                    <a:pt x="16" y="45"/>
                  </a:cubicBezTo>
                  <a:close/>
                  <a:moveTo>
                    <a:pt x="57" y="28"/>
                  </a:moveTo>
                  <a:cubicBezTo>
                    <a:pt x="57" y="28"/>
                    <a:pt x="57" y="29"/>
                    <a:pt x="57" y="29"/>
                  </a:cubicBezTo>
                  <a:cubicBezTo>
                    <a:pt x="58" y="29"/>
                    <a:pt x="58" y="29"/>
                    <a:pt x="58" y="30"/>
                  </a:cubicBezTo>
                  <a:cubicBezTo>
                    <a:pt x="58" y="29"/>
                    <a:pt x="58" y="27"/>
                    <a:pt x="57" y="26"/>
                  </a:cubicBezTo>
                  <a:cubicBezTo>
                    <a:pt x="57" y="27"/>
                    <a:pt x="57" y="27"/>
                    <a:pt x="57" y="28"/>
                  </a:cubicBezTo>
                  <a:close/>
                  <a:moveTo>
                    <a:pt x="57" y="25"/>
                  </a:moveTo>
                  <a:cubicBezTo>
                    <a:pt x="57" y="26"/>
                    <a:pt x="58" y="27"/>
                    <a:pt x="58" y="28"/>
                  </a:cubicBezTo>
                  <a:cubicBezTo>
                    <a:pt x="58" y="26"/>
                    <a:pt x="58" y="25"/>
                    <a:pt x="57" y="23"/>
                  </a:cubicBezTo>
                  <a:cubicBezTo>
                    <a:pt x="57" y="23"/>
                    <a:pt x="57" y="24"/>
                    <a:pt x="57" y="25"/>
                  </a:cubicBezTo>
                  <a:close/>
                  <a:moveTo>
                    <a:pt x="17" y="196"/>
                  </a:moveTo>
                  <a:cubicBezTo>
                    <a:pt x="18" y="194"/>
                    <a:pt x="23" y="189"/>
                    <a:pt x="25" y="189"/>
                  </a:cubicBezTo>
                  <a:cubicBezTo>
                    <a:pt x="25" y="188"/>
                    <a:pt x="26" y="187"/>
                    <a:pt x="27" y="187"/>
                  </a:cubicBezTo>
                  <a:cubicBezTo>
                    <a:pt x="27" y="184"/>
                    <a:pt x="28" y="181"/>
                    <a:pt x="29" y="179"/>
                  </a:cubicBezTo>
                  <a:cubicBezTo>
                    <a:pt x="27" y="179"/>
                    <a:pt x="26" y="178"/>
                    <a:pt x="26" y="176"/>
                  </a:cubicBezTo>
                  <a:cubicBezTo>
                    <a:pt x="26" y="175"/>
                    <a:pt x="27" y="172"/>
                    <a:pt x="28" y="170"/>
                  </a:cubicBezTo>
                  <a:cubicBezTo>
                    <a:pt x="28" y="168"/>
                    <a:pt x="32" y="162"/>
                    <a:pt x="34" y="161"/>
                  </a:cubicBezTo>
                  <a:cubicBezTo>
                    <a:pt x="35" y="160"/>
                    <a:pt x="40" y="159"/>
                    <a:pt x="42" y="158"/>
                  </a:cubicBezTo>
                  <a:cubicBezTo>
                    <a:pt x="44" y="158"/>
                    <a:pt x="49" y="155"/>
                    <a:pt x="50" y="154"/>
                  </a:cubicBezTo>
                  <a:cubicBezTo>
                    <a:pt x="52" y="155"/>
                    <a:pt x="54" y="155"/>
                    <a:pt x="55" y="155"/>
                  </a:cubicBezTo>
                  <a:cubicBezTo>
                    <a:pt x="56" y="157"/>
                    <a:pt x="58" y="159"/>
                    <a:pt x="59" y="159"/>
                  </a:cubicBezTo>
                  <a:cubicBezTo>
                    <a:pt x="60" y="160"/>
                    <a:pt x="63" y="161"/>
                    <a:pt x="64" y="162"/>
                  </a:cubicBezTo>
                  <a:cubicBezTo>
                    <a:pt x="64" y="163"/>
                    <a:pt x="67" y="165"/>
                    <a:pt x="69" y="164"/>
                  </a:cubicBezTo>
                  <a:cubicBezTo>
                    <a:pt x="69" y="167"/>
                    <a:pt x="65" y="175"/>
                    <a:pt x="64" y="177"/>
                  </a:cubicBezTo>
                  <a:cubicBezTo>
                    <a:pt x="64" y="179"/>
                    <a:pt x="62" y="183"/>
                    <a:pt x="61" y="184"/>
                  </a:cubicBezTo>
                  <a:cubicBezTo>
                    <a:pt x="61" y="186"/>
                    <a:pt x="61" y="187"/>
                    <a:pt x="60" y="188"/>
                  </a:cubicBezTo>
                  <a:cubicBezTo>
                    <a:pt x="62" y="191"/>
                    <a:pt x="60" y="195"/>
                    <a:pt x="61" y="197"/>
                  </a:cubicBezTo>
                  <a:cubicBezTo>
                    <a:pt x="61" y="199"/>
                    <a:pt x="63" y="200"/>
                    <a:pt x="63" y="200"/>
                  </a:cubicBezTo>
                  <a:cubicBezTo>
                    <a:pt x="64" y="200"/>
                    <a:pt x="64" y="201"/>
                    <a:pt x="65" y="202"/>
                  </a:cubicBezTo>
                  <a:cubicBezTo>
                    <a:pt x="65" y="202"/>
                    <a:pt x="67" y="205"/>
                    <a:pt x="66" y="206"/>
                  </a:cubicBezTo>
                  <a:cubicBezTo>
                    <a:pt x="67" y="207"/>
                    <a:pt x="69" y="209"/>
                    <a:pt x="69" y="211"/>
                  </a:cubicBezTo>
                  <a:cubicBezTo>
                    <a:pt x="69" y="212"/>
                    <a:pt x="68" y="213"/>
                    <a:pt x="68" y="214"/>
                  </a:cubicBezTo>
                  <a:cubicBezTo>
                    <a:pt x="68" y="215"/>
                    <a:pt x="68" y="216"/>
                    <a:pt x="67" y="216"/>
                  </a:cubicBezTo>
                  <a:cubicBezTo>
                    <a:pt x="66" y="216"/>
                    <a:pt x="61" y="215"/>
                    <a:pt x="59" y="213"/>
                  </a:cubicBezTo>
                  <a:cubicBezTo>
                    <a:pt x="56" y="212"/>
                    <a:pt x="52" y="209"/>
                    <a:pt x="51" y="208"/>
                  </a:cubicBezTo>
                  <a:cubicBezTo>
                    <a:pt x="50" y="207"/>
                    <a:pt x="49" y="206"/>
                    <a:pt x="48" y="206"/>
                  </a:cubicBezTo>
                  <a:cubicBezTo>
                    <a:pt x="47" y="206"/>
                    <a:pt x="40" y="201"/>
                    <a:pt x="38" y="199"/>
                  </a:cubicBezTo>
                  <a:cubicBezTo>
                    <a:pt x="38" y="201"/>
                    <a:pt x="39" y="206"/>
                    <a:pt x="39" y="207"/>
                  </a:cubicBezTo>
                  <a:cubicBezTo>
                    <a:pt x="40" y="208"/>
                    <a:pt x="41" y="211"/>
                    <a:pt x="42" y="213"/>
                  </a:cubicBezTo>
                  <a:cubicBezTo>
                    <a:pt x="44" y="215"/>
                    <a:pt x="48" y="219"/>
                    <a:pt x="45" y="222"/>
                  </a:cubicBezTo>
                  <a:cubicBezTo>
                    <a:pt x="46" y="225"/>
                    <a:pt x="44" y="227"/>
                    <a:pt x="41" y="227"/>
                  </a:cubicBezTo>
                  <a:cubicBezTo>
                    <a:pt x="38" y="227"/>
                    <a:pt x="33" y="225"/>
                    <a:pt x="30" y="223"/>
                  </a:cubicBezTo>
                  <a:cubicBezTo>
                    <a:pt x="28" y="221"/>
                    <a:pt x="24" y="217"/>
                    <a:pt x="23" y="215"/>
                  </a:cubicBezTo>
                  <a:cubicBezTo>
                    <a:pt x="22" y="213"/>
                    <a:pt x="20" y="211"/>
                    <a:pt x="19" y="211"/>
                  </a:cubicBezTo>
                  <a:cubicBezTo>
                    <a:pt x="18" y="211"/>
                    <a:pt x="13" y="207"/>
                    <a:pt x="12" y="205"/>
                  </a:cubicBezTo>
                  <a:cubicBezTo>
                    <a:pt x="11" y="202"/>
                    <a:pt x="12" y="200"/>
                    <a:pt x="13" y="199"/>
                  </a:cubicBezTo>
                  <a:cubicBezTo>
                    <a:pt x="14" y="199"/>
                    <a:pt x="16" y="196"/>
                    <a:pt x="17" y="196"/>
                  </a:cubicBez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8" name="Rectangle 27"/>
          <p:cNvSpPr/>
          <p:nvPr/>
        </p:nvSpPr>
        <p:spPr>
          <a:xfrm>
            <a:off x="7551579" y="3645391"/>
            <a:ext cx="1606731" cy="246221"/>
          </a:xfrm>
          <a:prstGeom prst="rect">
            <a:avLst/>
          </a:prstGeom>
        </p:spPr>
        <p:txBody>
          <a:bodyPr wrap="square">
            <a:spAutoFit/>
          </a:bodyPr>
          <a:lstStyle/>
          <a:p>
            <a:pPr algn="ctr" fontAlgn="b"/>
            <a:r>
              <a:rPr lang="hr-HR" sz="1000" dirty="0">
                <a:solidFill>
                  <a:schemeClr val="bg2">
                    <a:lumMod val="50000"/>
                  </a:schemeClr>
                </a:solidFill>
                <a:ea typeface="ヒラギノ角ゴ Pro W3" pitchFamily="-64" charset="-128"/>
                <a:cs typeface="Arial" pitchFamily="34" charset="0"/>
              </a:rPr>
              <a:t>kućanice</a:t>
            </a:r>
            <a:endParaRPr lang="en-US" sz="1000" dirty="0">
              <a:solidFill>
                <a:schemeClr val="bg2">
                  <a:lumMod val="50000"/>
                </a:schemeClr>
              </a:solidFill>
              <a:ea typeface="ヒラギノ角ゴ Pro W3" pitchFamily="-64" charset="-128"/>
              <a:cs typeface="Arial" pitchFamily="34" charset="0"/>
            </a:endParaRPr>
          </a:p>
        </p:txBody>
      </p:sp>
      <p:pic>
        <p:nvPicPr>
          <p:cNvPr id="1026" name="Picture 2" descr="Slikovni rezultat za labor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1482" y="1787498"/>
            <a:ext cx="341058" cy="53733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41748" y="2335423"/>
            <a:ext cx="1606731" cy="400110"/>
          </a:xfrm>
          <a:prstGeom prst="rect">
            <a:avLst/>
          </a:prstGeom>
        </p:spPr>
        <p:txBody>
          <a:bodyPr wrap="square">
            <a:spAutoFit/>
          </a:bodyPr>
          <a:lstStyle/>
          <a:p>
            <a:pPr algn="ctr" fontAlgn="b"/>
            <a:r>
              <a:rPr lang="hr-HR" sz="1000" dirty="0">
                <a:solidFill>
                  <a:schemeClr val="bg2">
                    <a:lumMod val="50000"/>
                  </a:schemeClr>
                </a:solidFill>
                <a:ea typeface="ヒラギノ角ゴ Pro W3" pitchFamily="-64" charset="-128"/>
                <a:cs typeface="Arial" pitchFamily="34" charset="0"/>
              </a:rPr>
              <a:t>nekvalificirani i niskokvalificirani radnici</a:t>
            </a:r>
            <a:endParaRPr lang="en-US" sz="1000" dirty="0">
              <a:solidFill>
                <a:schemeClr val="bg2">
                  <a:lumMod val="50000"/>
                </a:schemeClr>
              </a:solidFill>
              <a:ea typeface="ヒラギノ角ゴ Pro W3" pitchFamily="-64" charset="-128"/>
              <a:cs typeface="Arial" pitchFamily="34" charset="0"/>
            </a:endParaRPr>
          </a:p>
        </p:txBody>
      </p:sp>
      <p:sp>
        <p:nvSpPr>
          <p:cNvPr id="29" name="Rectangle 28"/>
          <p:cNvSpPr/>
          <p:nvPr/>
        </p:nvSpPr>
        <p:spPr>
          <a:xfrm>
            <a:off x="6358169" y="3723779"/>
            <a:ext cx="1397624" cy="415498"/>
          </a:xfrm>
          <a:prstGeom prst="rect">
            <a:avLst/>
          </a:prstGeom>
        </p:spPr>
        <p:txBody>
          <a:bodyPr wrap="square">
            <a:spAutoFit/>
          </a:bodyPr>
          <a:lstStyle/>
          <a:p>
            <a:pPr algn="ctr" fontAlgn="b"/>
            <a:r>
              <a:rPr lang="hr-HR" sz="1000" dirty="0">
                <a:solidFill>
                  <a:schemeClr val="bg2">
                    <a:lumMod val="50000"/>
                  </a:schemeClr>
                </a:solidFill>
                <a:ea typeface="ヒラギノ角ゴ Pro W3" pitchFamily="-64" charset="-128"/>
                <a:cs typeface="Arial" pitchFamily="34" charset="0"/>
              </a:rPr>
              <a:t>bez prihoda i ukupni prihodi do 4000 kuna</a:t>
            </a:r>
          </a:p>
        </p:txBody>
      </p:sp>
      <p:grpSp>
        <p:nvGrpSpPr>
          <p:cNvPr id="32" name="Grupa 93"/>
          <p:cNvGrpSpPr/>
          <p:nvPr/>
        </p:nvGrpSpPr>
        <p:grpSpPr>
          <a:xfrm>
            <a:off x="6917438" y="3533089"/>
            <a:ext cx="247274" cy="202722"/>
            <a:chOff x="2769746" y="4547105"/>
            <a:chExt cx="502964" cy="241436"/>
          </a:xfrm>
          <a:solidFill>
            <a:schemeClr val="accent1"/>
          </a:solidFill>
          <a:effectLst/>
        </p:grpSpPr>
        <p:sp>
          <p:nvSpPr>
            <p:cNvPr id="33" name="Freeform 69"/>
            <p:cNvSpPr>
              <a:spLocks noEditPoints="1"/>
            </p:cNvSpPr>
            <p:nvPr/>
          </p:nvSpPr>
          <p:spPr bwMode="auto">
            <a:xfrm>
              <a:off x="2769746" y="4547105"/>
              <a:ext cx="502964" cy="241436"/>
            </a:xfrm>
            <a:custGeom>
              <a:avLst/>
              <a:gdLst/>
              <a:ahLst/>
              <a:cxnLst>
                <a:cxn ang="0">
                  <a:pos x="668" y="0"/>
                </a:cxn>
                <a:cxn ang="0">
                  <a:pos x="0" y="233"/>
                </a:cxn>
                <a:cxn ang="0">
                  <a:pos x="0" y="409"/>
                </a:cxn>
                <a:cxn ang="0">
                  <a:pos x="668" y="641"/>
                </a:cxn>
                <a:cxn ang="0">
                  <a:pos x="1335" y="409"/>
                </a:cxn>
                <a:cxn ang="0">
                  <a:pos x="1335" y="233"/>
                </a:cxn>
                <a:cxn ang="0">
                  <a:pos x="668" y="0"/>
                </a:cxn>
                <a:cxn ang="0">
                  <a:pos x="152" y="532"/>
                </a:cxn>
                <a:cxn ang="0">
                  <a:pos x="63" y="481"/>
                </a:cxn>
                <a:cxn ang="0">
                  <a:pos x="63" y="308"/>
                </a:cxn>
                <a:cxn ang="0">
                  <a:pos x="152" y="359"/>
                </a:cxn>
                <a:cxn ang="0">
                  <a:pos x="152" y="532"/>
                </a:cxn>
                <a:cxn ang="0">
                  <a:pos x="283" y="576"/>
                </a:cxn>
                <a:cxn ang="0">
                  <a:pos x="194" y="548"/>
                </a:cxn>
                <a:cxn ang="0">
                  <a:pos x="194" y="375"/>
                </a:cxn>
                <a:cxn ang="0">
                  <a:pos x="283" y="403"/>
                </a:cxn>
                <a:cxn ang="0">
                  <a:pos x="283" y="576"/>
                </a:cxn>
                <a:cxn ang="0">
                  <a:pos x="414" y="602"/>
                </a:cxn>
                <a:cxn ang="0">
                  <a:pos x="325" y="586"/>
                </a:cxn>
                <a:cxn ang="0">
                  <a:pos x="325" y="413"/>
                </a:cxn>
                <a:cxn ang="0">
                  <a:pos x="414" y="429"/>
                </a:cxn>
                <a:cxn ang="0">
                  <a:pos x="414" y="602"/>
                </a:cxn>
                <a:cxn ang="0">
                  <a:pos x="1218" y="515"/>
                </a:cxn>
                <a:cxn ang="0">
                  <a:pos x="1128" y="553"/>
                </a:cxn>
                <a:cxn ang="0">
                  <a:pos x="1128" y="380"/>
                </a:cxn>
                <a:cxn ang="0">
                  <a:pos x="1218" y="342"/>
                </a:cxn>
                <a:cxn ang="0">
                  <a:pos x="1218" y="515"/>
                </a:cxn>
                <a:cxn ang="0">
                  <a:pos x="1122" y="345"/>
                </a:cxn>
                <a:cxn ang="0">
                  <a:pos x="668" y="410"/>
                </a:cxn>
                <a:cxn ang="0">
                  <a:pos x="214" y="345"/>
                </a:cxn>
                <a:cxn ang="0">
                  <a:pos x="55" y="233"/>
                </a:cxn>
                <a:cxn ang="0">
                  <a:pos x="214" y="120"/>
                </a:cxn>
                <a:cxn ang="0">
                  <a:pos x="668" y="55"/>
                </a:cxn>
                <a:cxn ang="0">
                  <a:pos x="1122" y="120"/>
                </a:cxn>
                <a:cxn ang="0">
                  <a:pos x="1280" y="233"/>
                </a:cxn>
                <a:cxn ang="0">
                  <a:pos x="1122" y="345"/>
                </a:cxn>
              </a:cxnLst>
              <a:rect l="0" t="0" r="r" b="b"/>
              <a:pathLst>
                <a:path w="1335" h="641">
                  <a:moveTo>
                    <a:pt x="668" y="0"/>
                  </a:moveTo>
                  <a:cubicBezTo>
                    <a:pt x="299" y="0"/>
                    <a:pt x="0" y="104"/>
                    <a:pt x="0" y="233"/>
                  </a:cubicBezTo>
                  <a:cubicBezTo>
                    <a:pt x="0" y="409"/>
                    <a:pt x="0" y="409"/>
                    <a:pt x="0" y="409"/>
                  </a:cubicBezTo>
                  <a:cubicBezTo>
                    <a:pt x="0" y="537"/>
                    <a:pt x="299" y="641"/>
                    <a:pt x="668" y="641"/>
                  </a:cubicBezTo>
                  <a:cubicBezTo>
                    <a:pt x="1036" y="641"/>
                    <a:pt x="1335" y="537"/>
                    <a:pt x="1335" y="409"/>
                  </a:cubicBezTo>
                  <a:cubicBezTo>
                    <a:pt x="1335" y="233"/>
                    <a:pt x="1335" y="233"/>
                    <a:pt x="1335" y="233"/>
                  </a:cubicBezTo>
                  <a:cubicBezTo>
                    <a:pt x="1335" y="104"/>
                    <a:pt x="1036" y="0"/>
                    <a:pt x="668" y="0"/>
                  </a:cubicBezTo>
                  <a:close/>
                  <a:moveTo>
                    <a:pt x="152" y="532"/>
                  </a:moveTo>
                  <a:cubicBezTo>
                    <a:pt x="117" y="516"/>
                    <a:pt x="87" y="499"/>
                    <a:pt x="63" y="481"/>
                  </a:cubicBezTo>
                  <a:cubicBezTo>
                    <a:pt x="63" y="308"/>
                    <a:pt x="63" y="308"/>
                    <a:pt x="63" y="308"/>
                  </a:cubicBezTo>
                  <a:cubicBezTo>
                    <a:pt x="87" y="326"/>
                    <a:pt x="117" y="343"/>
                    <a:pt x="152" y="359"/>
                  </a:cubicBezTo>
                  <a:lnTo>
                    <a:pt x="152" y="532"/>
                  </a:lnTo>
                  <a:close/>
                  <a:moveTo>
                    <a:pt x="283" y="576"/>
                  </a:moveTo>
                  <a:cubicBezTo>
                    <a:pt x="251" y="568"/>
                    <a:pt x="221" y="558"/>
                    <a:pt x="194" y="548"/>
                  </a:cubicBezTo>
                  <a:cubicBezTo>
                    <a:pt x="194" y="375"/>
                    <a:pt x="194" y="375"/>
                    <a:pt x="194" y="375"/>
                  </a:cubicBezTo>
                  <a:cubicBezTo>
                    <a:pt x="221" y="385"/>
                    <a:pt x="251" y="395"/>
                    <a:pt x="283" y="403"/>
                  </a:cubicBezTo>
                  <a:lnTo>
                    <a:pt x="283" y="576"/>
                  </a:lnTo>
                  <a:close/>
                  <a:moveTo>
                    <a:pt x="414" y="602"/>
                  </a:moveTo>
                  <a:cubicBezTo>
                    <a:pt x="383" y="597"/>
                    <a:pt x="353" y="592"/>
                    <a:pt x="325" y="586"/>
                  </a:cubicBezTo>
                  <a:cubicBezTo>
                    <a:pt x="325" y="413"/>
                    <a:pt x="325" y="413"/>
                    <a:pt x="325" y="413"/>
                  </a:cubicBezTo>
                  <a:cubicBezTo>
                    <a:pt x="353" y="419"/>
                    <a:pt x="383" y="424"/>
                    <a:pt x="414" y="429"/>
                  </a:cubicBezTo>
                  <a:lnTo>
                    <a:pt x="414" y="602"/>
                  </a:lnTo>
                  <a:close/>
                  <a:moveTo>
                    <a:pt x="1218" y="515"/>
                  </a:moveTo>
                  <a:cubicBezTo>
                    <a:pt x="1192" y="529"/>
                    <a:pt x="1162" y="542"/>
                    <a:pt x="1128" y="553"/>
                  </a:cubicBezTo>
                  <a:cubicBezTo>
                    <a:pt x="1128" y="380"/>
                    <a:pt x="1128" y="380"/>
                    <a:pt x="1128" y="380"/>
                  </a:cubicBezTo>
                  <a:cubicBezTo>
                    <a:pt x="1162" y="369"/>
                    <a:pt x="1192" y="356"/>
                    <a:pt x="1218" y="342"/>
                  </a:cubicBezTo>
                  <a:lnTo>
                    <a:pt x="1218" y="515"/>
                  </a:lnTo>
                  <a:close/>
                  <a:moveTo>
                    <a:pt x="1122" y="345"/>
                  </a:moveTo>
                  <a:cubicBezTo>
                    <a:pt x="1001" y="387"/>
                    <a:pt x="840" y="410"/>
                    <a:pt x="668" y="410"/>
                  </a:cubicBezTo>
                  <a:cubicBezTo>
                    <a:pt x="495" y="410"/>
                    <a:pt x="334" y="387"/>
                    <a:pt x="214" y="345"/>
                  </a:cubicBezTo>
                  <a:cubicBezTo>
                    <a:pt x="104" y="307"/>
                    <a:pt x="55" y="261"/>
                    <a:pt x="55" y="233"/>
                  </a:cubicBezTo>
                  <a:cubicBezTo>
                    <a:pt x="55" y="204"/>
                    <a:pt x="104" y="158"/>
                    <a:pt x="214" y="120"/>
                  </a:cubicBezTo>
                  <a:cubicBezTo>
                    <a:pt x="334" y="78"/>
                    <a:pt x="495" y="55"/>
                    <a:pt x="668" y="55"/>
                  </a:cubicBezTo>
                  <a:cubicBezTo>
                    <a:pt x="840" y="55"/>
                    <a:pt x="1001" y="78"/>
                    <a:pt x="1122" y="120"/>
                  </a:cubicBezTo>
                  <a:cubicBezTo>
                    <a:pt x="1231" y="158"/>
                    <a:pt x="1280" y="204"/>
                    <a:pt x="1280" y="233"/>
                  </a:cubicBezTo>
                  <a:cubicBezTo>
                    <a:pt x="1280" y="261"/>
                    <a:pt x="1231" y="307"/>
                    <a:pt x="1122" y="34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34" name="Freeform 161"/>
            <p:cNvSpPr>
              <a:spLocks/>
            </p:cNvSpPr>
            <p:nvPr/>
          </p:nvSpPr>
          <p:spPr bwMode="auto">
            <a:xfrm>
              <a:off x="2931765" y="4577564"/>
              <a:ext cx="154525" cy="110033"/>
            </a:xfrm>
            <a:custGeom>
              <a:avLst/>
              <a:gdLst/>
              <a:ahLst/>
              <a:cxnLst>
                <a:cxn ang="0">
                  <a:pos x="410" y="231"/>
                </a:cxn>
                <a:cxn ang="0">
                  <a:pos x="380" y="282"/>
                </a:cxn>
                <a:cxn ang="0">
                  <a:pos x="230" y="292"/>
                </a:cxn>
                <a:cxn ang="0">
                  <a:pos x="80" y="281"/>
                </a:cxn>
                <a:cxn ang="0">
                  <a:pos x="50" y="231"/>
                </a:cxn>
                <a:cxn ang="0">
                  <a:pos x="50" y="177"/>
                </a:cxn>
                <a:cxn ang="0">
                  <a:pos x="0" y="177"/>
                </a:cxn>
                <a:cxn ang="0">
                  <a:pos x="15" y="149"/>
                </a:cxn>
                <a:cxn ang="0">
                  <a:pos x="50" y="149"/>
                </a:cxn>
                <a:cxn ang="0">
                  <a:pos x="50" y="134"/>
                </a:cxn>
                <a:cxn ang="0">
                  <a:pos x="0" y="134"/>
                </a:cxn>
                <a:cxn ang="0">
                  <a:pos x="15" y="105"/>
                </a:cxn>
                <a:cxn ang="0">
                  <a:pos x="50" y="105"/>
                </a:cxn>
                <a:cxn ang="0">
                  <a:pos x="50" y="61"/>
                </a:cxn>
                <a:cxn ang="0">
                  <a:pos x="81" y="10"/>
                </a:cxn>
                <a:cxn ang="0">
                  <a:pos x="229" y="0"/>
                </a:cxn>
                <a:cxn ang="0">
                  <a:pos x="379" y="10"/>
                </a:cxn>
                <a:cxn ang="0">
                  <a:pos x="410" y="61"/>
                </a:cxn>
                <a:cxn ang="0">
                  <a:pos x="410" y="88"/>
                </a:cxn>
                <a:cxn ang="0">
                  <a:pos x="253" y="88"/>
                </a:cxn>
                <a:cxn ang="0">
                  <a:pos x="253" y="63"/>
                </a:cxn>
                <a:cxn ang="0">
                  <a:pos x="248" y="51"/>
                </a:cxn>
                <a:cxn ang="0">
                  <a:pos x="230" y="48"/>
                </a:cxn>
                <a:cxn ang="0">
                  <a:pos x="212" y="51"/>
                </a:cxn>
                <a:cxn ang="0">
                  <a:pos x="207" y="63"/>
                </a:cxn>
                <a:cxn ang="0">
                  <a:pos x="207" y="105"/>
                </a:cxn>
                <a:cxn ang="0">
                  <a:pos x="350" y="105"/>
                </a:cxn>
                <a:cxn ang="0">
                  <a:pos x="335" y="134"/>
                </a:cxn>
                <a:cxn ang="0">
                  <a:pos x="207" y="134"/>
                </a:cxn>
                <a:cxn ang="0">
                  <a:pos x="207" y="149"/>
                </a:cxn>
                <a:cxn ang="0">
                  <a:pos x="326" y="149"/>
                </a:cxn>
                <a:cxn ang="0">
                  <a:pos x="311" y="177"/>
                </a:cxn>
                <a:cxn ang="0">
                  <a:pos x="207" y="177"/>
                </a:cxn>
                <a:cxn ang="0">
                  <a:pos x="207" y="230"/>
                </a:cxn>
                <a:cxn ang="0">
                  <a:pos x="212" y="241"/>
                </a:cxn>
                <a:cxn ang="0">
                  <a:pos x="230" y="244"/>
                </a:cxn>
                <a:cxn ang="0">
                  <a:pos x="247" y="240"/>
                </a:cxn>
                <a:cxn ang="0">
                  <a:pos x="253" y="230"/>
                </a:cxn>
                <a:cxn ang="0">
                  <a:pos x="253" y="194"/>
                </a:cxn>
                <a:cxn ang="0">
                  <a:pos x="410" y="194"/>
                </a:cxn>
                <a:cxn ang="0">
                  <a:pos x="410" y="231"/>
                </a:cxn>
              </a:cxnLst>
              <a:rect l="0" t="0" r="r" b="b"/>
              <a:pathLst>
                <a:path w="410" h="292">
                  <a:moveTo>
                    <a:pt x="410" y="231"/>
                  </a:moveTo>
                  <a:cubicBezTo>
                    <a:pt x="410" y="258"/>
                    <a:pt x="400" y="275"/>
                    <a:pt x="380" y="282"/>
                  </a:cubicBezTo>
                  <a:cubicBezTo>
                    <a:pt x="359" y="288"/>
                    <a:pt x="309" y="292"/>
                    <a:pt x="230" y="292"/>
                  </a:cubicBezTo>
                  <a:cubicBezTo>
                    <a:pt x="150" y="292"/>
                    <a:pt x="100" y="288"/>
                    <a:pt x="80" y="281"/>
                  </a:cubicBezTo>
                  <a:cubicBezTo>
                    <a:pt x="60" y="274"/>
                    <a:pt x="50" y="258"/>
                    <a:pt x="50" y="231"/>
                  </a:cubicBezTo>
                  <a:cubicBezTo>
                    <a:pt x="50" y="177"/>
                    <a:pt x="50" y="177"/>
                    <a:pt x="50" y="177"/>
                  </a:cubicBezTo>
                  <a:cubicBezTo>
                    <a:pt x="0" y="177"/>
                    <a:pt x="0" y="177"/>
                    <a:pt x="0" y="177"/>
                  </a:cubicBezTo>
                  <a:cubicBezTo>
                    <a:pt x="15" y="149"/>
                    <a:pt x="15" y="149"/>
                    <a:pt x="15" y="149"/>
                  </a:cubicBezTo>
                  <a:cubicBezTo>
                    <a:pt x="50" y="149"/>
                    <a:pt x="50" y="149"/>
                    <a:pt x="50" y="149"/>
                  </a:cubicBezTo>
                  <a:cubicBezTo>
                    <a:pt x="50" y="134"/>
                    <a:pt x="50" y="134"/>
                    <a:pt x="50" y="134"/>
                  </a:cubicBezTo>
                  <a:cubicBezTo>
                    <a:pt x="0" y="134"/>
                    <a:pt x="0" y="134"/>
                    <a:pt x="0" y="134"/>
                  </a:cubicBezTo>
                  <a:cubicBezTo>
                    <a:pt x="15" y="105"/>
                    <a:pt x="15" y="105"/>
                    <a:pt x="15" y="105"/>
                  </a:cubicBezTo>
                  <a:cubicBezTo>
                    <a:pt x="50" y="105"/>
                    <a:pt x="50" y="105"/>
                    <a:pt x="50" y="105"/>
                  </a:cubicBezTo>
                  <a:cubicBezTo>
                    <a:pt x="50" y="61"/>
                    <a:pt x="50" y="61"/>
                    <a:pt x="50" y="61"/>
                  </a:cubicBezTo>
                  <a:cubicBezTo>
                    <a:pt x="50" y="33"/>
                    <a:pt x="60" y="16"/>
                    <a:pt x="81" y="10"/>
                  </a:cubicBezTo>
                  <a:cubicBezTo>
                    <a:pt x="102" y="3"/>
                    <a:pt x="151" y="0"/>
                    <a:pt x="229" y="0"/>
                  </a:cubicBezTo>
                  <a:cubicBezTo>
                    <a:pt x="309" y="0"/>
                    <a:pt x="359" y="4"/>
                    <a:pt x="379" y="10"/>
                  </a:cubicBezTo>
                  <a:cubicBezTo>
                    <a:pt x="400" y="17"/>
                    <a:pt x="410" y="34"/>
                    <a:pt x="410" y="61"/>
                  </a:cubicBezTo>
                  <a:cubicBezTo>
                    <a:pt x="410" y="88"/>
                    <a:pt x="410" y="88"/>
                    <a:pt x="410" y="88"/>
                  </a:cubicBezTo>
                  <a:cubicBezTo>
                    <a:pt x="253" y="88"/>
                    <a:pt x="253" y="88"/>
                    <a:pt x="253" y="88"/>
                  </a:cubicBezTo>
                  <a:cubicBezTo>
                    <a:pt x="253" y="63"/>
                    <a:pt x="253" y="63"/>
                    <a:pt x="253" y="63"/>
                  </a:cubicBezTo>
                  <a:cubicBezTo>
                    <a:pt x="253" y="57"/>
                    <a:pt x="252" y="53"/>
                    <a:pt x="248" y="51"/>
                  </a:cubicBezTo>
                  <a:cubicBezTo>
                    <a:pt x="245" y="49"/>
                    <a:pt x="239" y="48"/>
                    <a:pt x="230" y="48"/>
                  </a:cubicBezTo>
                  <a:cubicBezTo>
                    <a:pt x="221" y="48"/>
                    <a:pt x="215" y="49"/>
                    <a:pt x="212" y="51"/>
                  </a:cubicBezTo>
                  <a:cubicBezTo>
                    <a:pt x="208" y="53"/>
                    <a:pt x="207" y="56"/>
                    <a:pt x="207" y="63"/>
                  </a:cubicBezTo>
                  <a:cubicBezTo>
                    <a:pt x="207" y="105"/>
                    <a:pt x="207" y="105"/>
                    <a:pt x="207" y="105"/>
                  </a:cubicBezTo>
                  <a:cubicBezTo>
                    <a:pt x="350" y="105"/>
                    <a:pt x="350" y="105"/>
                    <a:pt x="350" y="105"/>
                  </a:cubicBezTo>
                  <a:cubicBezTo>
                    <a:pt x="335" y="134"/>
                    <a:pt x="335" y="134"/>
                    <a:pt x="335" y="134"/>
                  </a:cubicBezTo>
                  <a:cubicBezTo>
                    <a:pt x="207" y="134"/>
                    <a:pt x="207" y="134"/>
                    <a:pt x="207" y="134"/>
                  </a:cubicBezTo>
                  <a:cubicBezTo>
                    <a:pt x="207" y="149"/>
                    <a:pt x="207" y="149"/>
                    <a:pt x="207" y="149"/>
                  </a:cubicBezTo>
                  <a:cubicBezTo>
                    <a:pt x="326" y="149"/>
                    <a:pt x="326" y="149"/>
                    <a:pt x="326" y="149"/>
                  </a:cubicBezTo>
                  <a:cubicBezTo>
                    <a:pt x="311" y="177"/>
                    <a:pt x="311" y="177"/>
                    <a:pt x="311" y="177"/>
                  </a:cubicBezTo>
                  <a:cubicBezTo>
                    <a:pt x="207" y="177"/>
                    <a:pt x="207" y="177"/>
                    <a:pt x="207" y="177"/>
                  </a:cubicBezTo>
                  <a:cubicBezTo>
                    <a:pt x="207" y="230"/>
                    <a:pt x="207" y="230"/>
                    <a:pt x="207" y="230"/>
                  </a:cubicBezTo>
                  <a:cubicBezTo>
                    <a:pt x="207" y="235"/>
                    <a:pt x="208" y="239"/>
                    <a:pt x="212" y="241"/>
                  </a:cubicBezTo>
                  <a:cubicBezTo>
                    <a:pt x="215" y="243"/>
                    <a:pt x="222" y="244"/>
                    <a:pt x="230" y="244"/>
                  </a:cubicBezTo>
                  <a:cubicBezTo>
                    <a:pt x="238" y="244"/>
                    <a:pt x="244" y="243"/>
                    <a:pt x="247" y="240"/>
                  </a:cubicBezTo>
                  <a:cubicBezTo>
                    <a:pt x="251" y="238"/>
                    <a:pt x="253" y="234"/>
                    <a:pt x="253" y="230"/>
                  </a:cubicBezTo>
                  <a:cubicBezTo>
                    <a:pt x="253" y="194"/>
                    <a:pt x="253" y="194"/>
                    <a:pt x="253"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grpSp>
      <p:sp>
        <p:nvSpPr>
          <p:cNvPr id="35" name="Rectangle 34"/>
          <p:cNvSpPr/>
          <p:nvPr/>
        </p:nvSpPr>
        <p:spPr>
          <a:xfrm>
            <a:off x="6284658" y="2990775"/>
            <a:ext cx="1397624" cy="400110"/>
          </a:xfrm>
          <a:prstGeom prst="rect">
            <a:avLst/>
          </a:prstGeom>
        </p:spPr>
        <p:txBody>
          <a:bodyPr wrap="square">
            <a:spAutoFit/>
          </a:bodyPr>
          <a:lstStyle/>
          <a:p>
            <a:pPr algn="ctr" fontAlgn="b"/>
            <a:r>
              <a:rPr lang="hr-HR" sz="1000" dirty="0">
                <a:solidFill>
                  <a:schemeClr val="bg2">
                    <a:lumMod val="50000"/>
                  </a:schemeClr>
                </a:solidFill>
                <a:ea typeface="ヒラギノ角ゴ Pro W3" pitchFamily="-64" charset="-128"/>
                <a:cs typeface="Arial" pitchFamily="34" charset="0"/>
              </a:rPr>
              <a:t>stanovnici naselja do 2000 stanovnika</a:t>
            </a:r>
          </a:p>
        </p:txBody>
      </p:sp>
      <p:pic>
        <p:nvPicPr>
          <p:cNvPr id="1028" name="Picture 4" descr="Povezana slik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0121" y="2517789"/>
            <a:ext cx="1029967" cy="625337"/>
          </a:xfrm>
          <a:prstGeom prst="rect">
            <a:avLst/>
          </a:prstGeom>
          <a:noFill/>
          <a:extLst>
            <a:ext uri="{909E8E84-426E-40DD-AFC4-6F175D3DCCD1}">
              <a14:hiddenFill xmlns:a14="http://schemas.microsoft.com/office/drawing/2010/main">
                <a:solidFill>
                  <a:srgbClr val="FFFFFF"/>
                </a:solidFill>
              </a14:hiddenFill>
            </a:ext>
          </a:extLst>
        </p:spPr>
      </p:pic>
      <p:sp>
        <p:nvSpPr>
          <p:cNvPr id="31" name="Isosceles Triangle 30"/>
          <p:cNvSpPr/>
          <p:nvPr/>
        </p:nvSpPr>
        <p:spPr>
          <a:xfrm>
            <a:off x="7084070" y="4543317"/>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flipV="1">
            <a:off x="7170793" y="4550192"/>
            <a:ext cx="108000" cy="1080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305162" y="4487708"/>
            <a:ext cx="1206983" cy="246221"/>
          </a:xfrm>
          <a:prstGeom prst="rect">
            <a:avLst/>
          </a:prstGeom>
        </p:spPr>
        <p:txBody>
          <a:bodyPr vert="horz" wrap="square" lIns="0" tIns="0" rIns="0" bIns="0" rtlCol="0">
            <a:spAutoFit/>
          </a:bodyPr>
          <a:lstStyle/>
          <a:p>
            <a:pPr marL="4763"/>
            <a:r>
              <a:rPr lang="hr-HR" sz="800" dirty="0"/>
              <a:t>Statistički značajno više/manje od prosjeka</a:t>
            </a:r>
            <a:endParaRPr lang="en-US" sz="800" dirty="0"/>
          </a:p>
        </p:txBody>
      </p:sp>
      <p:sp>
        <p:nvSpPr>
          <p:cNvPr id="38" name="Isosceles Triangle 37"/>
          <p:cNvSpPr/>
          <p:nvPr/>
        </p:nvSpPr>
        <p:spPr>
          <a:xfrm>
            <a:off x="7140798" y="1926386"/>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7458663" y="3219620"/>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7312908" y="3573916"/>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8428177" y="3237364"/>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8585963" y="2007279"/>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77"/>
          <p:cNvGrpSpPr>
            <a:grpSpLocks noChangeAspect="1"/>
          </p:cNvGrpSpPr>
          <p:nvPr/>
        </p:nvGrpSpPr>
        <p:grpSpPr>
          <a:xfrm>
            <a:off x="857167" y="1532681"/>
            <a:ext cx="209960" cy="454848"/>
            <a:chOff x="2299310" y="2965278"/>
            <a:chExt cx="674429" cy="1461046"/>
          </a:xfrm>
          <a:solidFill>
            <a:schemeClr val="accent1"/>
          </a:solidFill>
          <a:effectLst/>
        </p:grpSpPr>
        <p:sp>
          <p:nvSpPr>
            <p:cNvPr id="44" name="Freeform 15"/>
            <p:cNvSpPr>
              <a:spLocks/>
            </p:cNvSpPr>
            <p:nvPr/>
          </p:nvSpPr>
          <p:spPr bwMode="auto">
            <a:xfrm>
              <a:off x="2785890" y="3606442"/>
              <a:ext cx="187849" cy="389395"/>
            </a:xfrm>
            <a:custGeom>
              <a:avLst/>
              <a:gdLst/>
              <a:ahLst/>
              <a:cxnLst>
                <a:cxn ang="0">
                  <a:pos x="90" y="124"/>
                </a:cxn>
                <a:cxn ang="0">
                  <a:pos x="89" y="140"/>
                </a:cxn>
                <a:cxn ang="0">
                  <a:pos x="49" y="178"/>
                </a:cxn>
                <a:cxn ang="0">
                  <a:pos x="47" y="178"/>
                </a:cxn>
                <a:cxn ang="0">
                  <a:pos x="20" y="165"/>
                </a:cxn>
                <a:cxn ang="0">
                  <a:pos x="10" y="136"/>
                </a:cxn>
                <a:cxn ang="0">
                  <a:pos x="12" y="63"/>
                </a:cxn>
                <a:cxn ang="0">
                  <a:pos x="9" y="0"/>
                </a:cxn>
                <a:cxn ang="0">
                  <a:pos x="0" y="4"/>
                </a:cxn>
                <a:cxn ang="0">
                  <a:pos x="0" y="15"/>
                </a:cxn>
                <a:cxn ang="0">
                  <a:pos x="0" y="253"/>
                </a:cxn>
                <a:cxn ang="0">
                  <a:pos x="116" y="198"/>
                </a:cxn>
                <a:cxn ang="0">
                  <a:pos x="120" y="188"/>
                </a:cxn>
                <a:cxn ang="0">
                  <a:pos x="90" y="124"/>
                </a:cxn>
              </a:cxnLst>
              <a:rect l="0" t="0" r="r" b="b"/>
              <a:pathLst>
                <a:path w="122" h="253">
                  <a:moveTo>
                    <a:pt x="90" y="124"/>
                  </a:moveTo>
                  <a:cubicBezTo>
                    <a:pt x="90" y="129"/>
                    <a:pt x="90" y="135"/>
                    <a:pt x="89" y="140"/>
                  </a:cubicBezTo>
                  <a:cubicBezTo>
                    <a:pt x="88" y="162"/>
                    <a:pt x="71" y="178"/>
                    <a:pt x="49" y="178"/>
                  </a:cubicBezTo>
                  <a:cubicBezTo>
                    <a:pt x="49" y="178"/>
                    <a:pt x="48" y="178"/>
                    <a:pt x="47" y="178"/>
                  </a:cubicBezTo>
                  <a:cubicBezTo>
                    <a:pt x="36" y="177"/>
                    <a:pt x="27" y="173"/>
                    <a:pt x="20" y="165"/>
                  </a:cubicBezTo>
                  <a:cubicBezTo>
                    <a:pt x="12" y="157"/>
                    <a:pt x="9" y="146"/>
                    <a:pt x="10" y="136"/>
                  </a:cubicBezTo>
                  <a:cubicBezTo>
                    <a:pt x="11" y="110"/>
                    <a:pt x="12" y="86"/>
                    <a:pt x="12" y="63"/>
                  </a:cubicBezTo>
                  <a:cubicBezTo>
                    <a:pt x="12" y="39"/>
                    <a:pt x="11" y="18"/>
                    <a:pt x="9" y="0"/>
                  </a:cubicBezTo>
                  <a:cubicBezTo>
                    <a:pt x="0" y="4"/>
                    <a:pt x="0" y="4"/>
                    <a:pt x="0" y="4"/>
                  </a:cubicBezTo>
                  <a:cubicBezTo>
                    <a:pt x="0" y="15"/>
                    <a:pt x="0" y="15"/>
                    <a:pt x="0" y="15"/>
                  </a:cubicBezTo>
                  <a:cubicBezTo>
                    <a:pt x="0" y="253"/>
                    <a:pt x="0" y="253"/>
                    <a:pt x="0" y="253"/>
                  </a:cubicBezTo>
                  <a:cubicBezTo>
                    <a:pt x="116" y="198"/>
                    <a:pt x="116" y="198"/>
                    <a:pt x="116" y="198"/>
                  </a:cubicBezTo>
                  <a:cubicBezTo>
                    <a:pt x="120" y="197"/>
                    <a:pt x="122" y="192"/>
                    <a:pt x="120" y="188"/>
                  </a:cubicBezTo>
                  <a:lnTo>
                    <a:pt x="90" y="1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45" name="Freeform 16"/>
            <p:cNvSpPr>
              <a:spLocks/>
            </p:cNvSpPr>
            <p:nvPr/>
          </p:nvSpPr>
          <p:spPr bwMode="auto">
            <a:xfrm>
              <a:off x="2299310" y="3292056"/>
              <a:ext cx="474188" cy="1134268"/>
            </a:xfrm>
            <a:custGeom>
              <a:avLst/>
              <a:gdLst/>
              <a:ahLst/>
              <a:cxnLst>
                <a:cxn ang="0">
                  <a:pos x="92" y="687"/>
                </a:cxn>
                <a:cxn ang="0">
                  <a:pos x="141" y="736"/>
                </a:cxn>
                <a:cxn ang="0">
                  <a:pos x="190" y="687"/>
                </a:cxn>
                <a:cxn ang="0">
                  <a:pos x="190" y="326"/>
                </a:cxn>
                <a:cxn ang="0">
                  <a:pos x="209" y="326"/>
                </a:cxn>
                <a:cxn ang="0">
                  <a:pos x="209" y="687"/>
                </a:cxn>
                <a:cxn ang="0">
                  <a:pos x="258" y="736"/>
                </a:cxn>
                <a:cxn ang="0">
                  <a:pos x="308" y="687"/>
                </a:cxn>
                <a:cxn ang="0">
                  <a:pos x="308" y="295"/>
                </a:cxn>
                <a:cxn ang="0">
                  <a:pos x="308" y="294"/>
                </a:cxn>
                <a:cxn ang="0">
                  <a:pos x="88" y="0"/>
                </a:cxn>
                <a:cxn ang="0">
                  <a:pos x="88" y="0"/>
                </a:cxn>
                <a:cxn ang="0">
                  <a:pos x="27" y="75"/>
                </a:cxn>
                <a:cxn ang="0">
                  <a:pos x="0" y="267"/>
                </a:cxn>
                <a:cxn ang="0">
                  <a:pos x="2" y="344"/>
                </a:cxn>
                <a:cxn ang="0">
                  <a:pos x="34" y="374"/>
                </a:cxn>
                <a:cxn ang="0">
                  <a:pos x="36" y="374"/>
                </a:cxn>
                <a:cxn ang="0">
                  <a:pos x="66" y="340"/>
                </a:cxn>
                <a:cxn ang="0">
                  <a:pos x="64" y="267"/>
                </a:cxn>
                <a:cxn ang="0">
                  <a:pos x="84" y="107"/>
                </a:cxn>
                <a:cxn ang="0">
                  <a:pos x="92" y="88"/>
                </a:cxn>
                <a:cxn ang="0">
                  <a:pos x="92" y="687"/>
                </a:cxn>
              </a:cxnLst>
              <a:rect l="0" t="0" r="r" b="b"/>
              <a:pathLst>
                <a:path w="308" h="736">
                  <a:moveTo>
                    <a:pt x="92" y="687"/>
                  </a:moveTo>
                  <a:cubicBezTo>
                    <a:pt x="92" y="714"/>
                    <a:pt x="114" y="736"/>
                    <a:pt x="141" y="736"/>
                  </a:cubicBezTo>
                  <a:cubicBezTo>
                    <a:pt x="168" y="736"/>
                    <a:pt x="190" y="714"/>
                    <a:pt x="190" y="687"/>
                  </a:cubicBezTo>
                  <a:cubicBezTo>
                    <a:pt x="190" y="326"/>
                    <a:pt x="190" y="326"/>
                    <a:pt x="190" y="326"/>
                  </a:cubicBezTo>
                  <a:cubicBezTo>
                    <a:pt x="209" y="326"/>
                    <a:pt x="209" y="326"/>
                    <a:pt x="209" y="326"/>
                  </a:cubicBezTo>
                  <a:cubicBezTo>
                    <a:pt x="209" y="687"/>
                    <a:pt x="209" y="687"/>
                    <a:pt x="209" y="687"/>
                  </a:cubicBezTo>
                  <a:cubicBezTo>
                    <a:pt x="209" y="714"/>
                    <a:pt x="231" y="736"/>
                    <a:pt x="258" y="736"/>
                  </a:cubicBezTo>
                  <a:cubicBezTo>
                    <a:pt x="286" y="736"/>
                    <a:pt x="308" y="714"/>
                    <a:pt x="308" y="687"/>
                  </a:cubicBezTo>
                  <a:cubicBezTo>
                    <a:pt x="308" y="295"/>
                    <a:pt x="308" y="295"/>
                    <a:pt x="308" y="295"/>
                  </a:cubicBezTo>
                  <a:cubicBezTo>
                    <a:pt x="308" y="294"/>
                    <a:pt x="308" y="294"/>
                    <a:pt x="308" y="294"/>
                  </a:cubicBezTo>
                  <a:cubicBezTo>
                    <a:pt x="183" y="177"/>
                    <a:pt x="96" y="13"/>
                    <a:pt x="88" y="0"/>
                  </a:cubicBezTo>
                  <a:cubicBezTo>
                    <a:pt x="88" y="0"/>
                    <a:pt x="88" y="0"/>
                    <a:pt x="88" y="0"/>
                  </a:cubicBezTo>
                  <a:cubicBezTo>
                    <a:pt x="67" y="10"/>
                    <a:pt x="43" y="34"/>
                    <a:pt x="27" y="75"/>
                  </a:cubicBezTo>
                  <a:cubicBezTo>
                    <a:pt x="11" y="117"/>
                    <a:pt x="0" y="177"/>
                    <a:pt x="0" y="267"/>
                  </a:cubicBezTo>
                  <a:cubicBezTo>
                    <a:pt x="0" y="291"/>
                    <a:pt x="0" y="316"/>
                    <a:pt x="2" y="344"/>
                  </a:cubicBezTo>
                  <a:cubicBezTo>
                    <a:pt x="3" y="361"/>
                    <a:pt x="17" y="374"/>
                    <a:pt x="34" y="374"/>
                  </a:cubicBezTo>
                  <a:cubicBezTo>
                    <a:pt x="35" y="374"/>
                    <a:pt x="35" y="374"/>
                    <a:pt x="36" y="374"/>
                  </a:cubicBezTo>
                  <a:cubicBezTo>
                    <a:pt x="54" y="373"/>
                    <a:pt x="67" y="358"/>
                    <a:pt x="66" y="340"/>
                  </a:cubicBezTo>
                  <a:cubicBezTo>
                    <a:pt x="64" y="314"/>
                    <a:pt x="64" y="289"/>
                    <a:pt x="64" y="267"/>
                  </a:cubicBezTo>
                  <a:cubicBezTo>
                    <a:pt x="64" y="189"/>
                    <a:pt x="73" y="139"/>
                    <a:pt x="84" y="107"/>
                  </a:cubicBezTo>
                  <a:cubicBezTo>
                    <a:pt x="86" y="100"/>
                    <a:pt x="89" y="93"/>
                    <a:pt x="92" y="88"/>
                  </a:cubicBezTo>
                  <a:lnTo>
                    <a:pt x="92" y="6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46" name="Freeform 17"/>
            <p:cNvSpPr>
              <a:spLocks/>
            </p:cNvSpPr>
            <p:nvPr/>
          </p:nvSpPr>
          <p:spPr bwMode="auto">
            <a:xfrm>
              <a:off x="2483898" y="3276402"/>
              <a:ext cx="431791" cy="591593"/>
            </a:xfrm>
            <a:custGeom>
              <a:avLst/>
              <a:gdLst/>
              <a:ahLst/>
              <a:cxnLst>
                <a:cxn ang="0">
                  <a:pos x="157" y="0"/>
                </a:cxn>
                <a:cxn ang="0">
                  <a:pos x="2" y="0"/>
                </a:cxn>
                <a:cxn ang="0">
                  <a:pos x="0" y="0"/>
                </a:cxn>
                <a:cxn ang="0">
                  <a:pos x="0" y="1"/>
                </a:cxn>
                <a:cxn ang="0">
                  <a:pos x="13" y="23"/>
                </a:cxn>
                <a:cxn ang="0">
                  <a:pos x="60" y="98"/>
                </a:cxn>
                <a:cxn ang="0">
                  <a:pos x="188" y="262"/>
                </a:cxn>
                <a:cxn ang="0">
                  <a:pos x="188" y="229"/>
                </a:cxn>
                <a:cxn ang="0">
                  <a:pos x="188" y="98"/>
                </a:cxn>
                <a:cxn ang="0">
                  <a:pos x="195" y="115"/>
                </a:cxn>
                <a:cxn ang="0">
                  <a:pos x="196" y="117"/>
                </a:cxn>
                <a:cxn ang="0">
                  <a:pos x="199" y="125"/>
                </a:cxn>
                <a:cxn ang="0">
                  <a:pos x="216" y="277"/>
                </a:cxn>
                <a:cxn ang="0">
                  <a:pos x="213" y="350"/>
                </a:cxn>
                <a:cxn ang="0">
                  <a:pos x="244" y="384"/>
                </a:cxn>
                <a:cxn ang="0">
                  <a:pos x="245" y="384"/>
                </a:cxn>
                <a:cxn ang="0">
                  <a:pos x="277" y="354"/>
                </a:cxn>
                <a:cxn ang="0">
                  <a:pos x="280" y="277"/>
                </a:cxn>
                <a:cxn ang="0">
                  <a:pos x="247" y="73"/>
                </a:cxn>
                <a:cxn ang="0">
                  <a:pos x="234" y="50"/>
                </a:cxn>
                <a:cxn ang="0">
                  <a:pos x="191" y="10"/>
                </a:cxn>
                <a:cxn ang="0">
                  <a:pos x="188" y="8"/>
                </a:cxn>
                <a:cxn ang="0">
                  <a:pos x="167" y="2"/>
                </a:cxn>
                <a:cxn ang="0">
                  <a:pos x="157" y="0"/>
                </a:cxn>
              </a:cxnLst>
              <a:rect l="0" t="0" r="r" b="b"/>
              <a:pathLst>
                <a:path w="280" h="384">
                  <a:moveTo>
                    <a:pt x="157" y="0"/>
                  </a:moveTo>
                  <a:cubicBezTo>
                    <a:pt x="2" y="0"/>
                    <a:pt x="2" y="0"/>
                    <a:pt x="2" y="0"/>
                  </a:cubicBezTo>
                  <a:cubicBezTo>
                    <a:pt x="2" y="0"/>
                    <a:pt x="1" y="0"/>
                    <a:pt x="0" y="0"/>
                  </a:cubicBezTo>
                  <a:cubicBezTo>
                    <a:pt x="0" y="1"/>
                    <a:pt x="0" y="1"/>
                    <a:pt x="0" y="1"/>
                  </a:cubicBezTo>
                  <a:cubicBezTo>
                    <a:pt x="3" y="6"/>
                    <a:pt x="7" y="14"/>
                    <a:pt x="13" y="23"/>
                  </a:cubicBezTo>
                  <a:cubicBezTo>
                    <a:pt x="24" y="42"/>
                    <a:pt x="40" y="68"/>
                    <a:pt x="60" y="98"/>
                  </a:cubicBezTo>
                  <a:cubicBezTo>
                    <a:pt x="98" y="155"/>
                    <a:pt x="128" y="205"/>
                    <a:pt x="188" y="262"/>
                  </a:cubicBezTo>
                  <a:cubicBezTo>
                    <a:pt x="188" y="229"/>
                    <a:pt x="188" y="229"/>
                    <a:pt x="188" y="229"/>
                  </a:cubicBezTo>
                  <a:cubicBezTo>
                    <a:pt x="188" y="98"/>
                    <a:pt x="188" y="98"/>
                    <a:pt x="188" y="98"/>
                  </a:cubicBezTo>
                  <a:cubicBezTo>
                    <a:pt x="190" y="103"/>
                    <a:pt x="193" y="108"/>
                    <a:pt x="195" y="115"/>
                  </a:cubicBezTo>
                  <a:cubicBezTo>
                    <a:pt x="195" y="116"/>
                    <a:pt x="196" y="116"/>
                    <a:pt x="196" y="117"/>
                  </a:cubicBezTo>
                  <a:cubicBezTo>
                    <a:pt x="197" y="120"/>
                    <a:pt x="198" y="123"/>
                    <a:pt x="199" y="125"/>
                  </a:cubicBezTo>
                  <a:cubicBezTo>
                    <a:pt x="208" y="157"/>
                    <a:pt x="216" y="206"/>
                    <a:pt x="216" y="277"/>
                  </a:cubicBezTo>
                  <a:cubicBezTo>
                    <a:pt x="216" y="299"/>
                    <a:pt x="215" y="324"/>
                    <a:pt x="213" y="350"/>
                  </a:cubicBezTo>
                  <a:cubicBezTo>
                    <a:pt x="212" y="368"/>
                    <a:pt x="226" y="383"/>
                    <a:pt x="244" y="384"/>
                  </a:cubicBezTo>
                  <a:cubicBezTo>
                    <a:pt x="244" y="384"/>
                    <a:pt x="245" y="384"/>
                    <a:pt x="245" y="384"/>
                  </a:cubicBezTo>
                  <a:cubicBezTo>
                    <a:pt x="262" y="384"/>
                    <a:pt x="276" y="371"/>
                    <a:pt x="277" y="354"/>
                  </a:cubicBezTo>
                  <a:cubicBezTo>
                    <a:pt x="279" y="326"/>
                    <a:pt x="280" y="301"/>
                    <a:pt x="280" y="277"/>
                  </a:cubicBezTo>
                  <a:cubicBezTo>
                    <a:pt x="280" y="178"/>
                    <a:pt x="266" y="115"/>
                    <a:pt x="247" y="73"/>
                  </a:cubicBezTo>
                  <a:cubicBezTo>
                    <a:pt x="243" y="64"/>
                    <a:pt x="239" y="57"/>
                    <a:pt x="234" y="50"/>
                  </a:cubicBezTo>
                  <a:cubicBezTo>
                    <a:pt x="221" y="30"/>
                    <a:pt x="206" y="17"/>
                    <a:pt x="191" y="10"/>
                  </a:cubicBezTo>
                  <a:cubicBezTo>
                    <a:pt x="190" y="9"/>
                    <a:pt x="189" y="9"/>
                    <a:pt x="188" y="8"/>
                  </a:cubicBezTo>
                  <a:cubicBezTo>
                    <a:pt x="180" y="5"/>
                    <a:pt x="173" y="3"/>
                    <a:pt x="167" y="2"/>
                  </a:cubicBezTo>
                  <a:cubicBezTo>
                    <a:pt x="164" y="1"/>
                    <a:pt x="160" y="0"/>
                    <a:pt x="15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sp>
          <p:nvSpPr>
            <p:cNvPr id="47" name="Oval 18"/>
            <p:cNvSpPr>
              <a:spLocks noChangeArrowheads="1"/>
            </p:cNvSpPr>
            <p:nvPr/>
          </p:nvSpPr>
          <p:spPr bwMode="auto">
            <a:xfrm>
              <a:off x="2468896" y="2965278"/>
              <a:ext cx="277208" cy="27720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sp>
        <p:nvSpPr>
          <p:cNvPr id="10" name="Rectangle 9"/>
          <p:cNvSpPr/>
          <p:nvPr/>
        </p:nvSpPr>
        <p:spPr>
          <a:xfrm>
            <a:off x="388209" y="1954572"/>
            <a:ext cx="1138338" cy="415498"/>
          </a:xfrm>
          <a:prstGeom prst="rect">
            <a:avLst/>
          </a:prstGeom>
        </p:spPr>
        <p:txBody>
          <a:bodyPr wrap="square">
            <a:spAutoFit/>
          </a:bodyPr>
          <a:lstStyle/>
          <a:p>
            <a:pPr algn="ctr" fontAlgn="b"/>
            <a:r>
              <a:rPr lang="hr-HR" sz="1000" dirty="0">
                <a:solidFill>
                  <a:schemeClr val="bg2">
                    <a:lumMod val="50000"/>
                  </a:schemeClr>
                </a:solidFill>
                <a:ea typeface="ヒラギノ角ゴ Pro W3" pitchFamily="-64" charset="-128"/>
                <a:cs typeface="Arial" pitchFamily="34" charset="0"/>
              </a:rPr>
              <a:t>15 – 20 godina, učenici i studenti</a:t>
            </a:r>
            <a:endParaRPr lang="en-US" sz="1000" dirty="0">
              <a:solidFill>
                <a:schemeClr val="bg2">
                  <a:lumMod val="50000"/>
                </a:schemeClr>
              </a:solidFill>
              <a:ea typeface="ヒラギノ角ゴ Pro W3" pitchFamily="-64" charset="-128"/>
              <a:cs typeface="Arial" pitchFamily="34" charset="0"/>
            </a:endParaRPr>
          </a:p>
        </p:txBody>
      </p:sp>
      <p:sp>
        <p:nvSpPr>
          <p:cNvPr id="11" name="Rectangle 10"/>
          <p:cNvSpPr/>
          <p:nvPr/>
        </p:nvSpPr>
        <p:spPr>
          <a:xfrm>
            <a:off x="518007" y="3223627"/>
            <a:ext cx="942886" cy="253916"/>
          </a:xfrm>
          <a:prstGeom prst="rect">
            <a:avLst/>
          </a:prstGeom>
        </p:spPr>
        <p:txBody>
          <a:bodyPr wrap="square">
            <a:spAutoFit/>
          </a:bodyPr>
          <a:lstStyle/>
          <a:p>
            <a:pPr algn="ctr" fontAlgn="b"/>
            <a:r>
              <a:rPr lang="en-GB" sz="1000" dirty="0">
                <a:solidFill>
                  <a:schemeClr val="bg2">
                    <a:lumMod val="50000"/>
                  </a:schemeClr>
                </a:solidFill>
                <a:ea typeface="ヒラギノ角ゴ Pro W3" pitchFamily="-64" charset="-128"/>
                <a:cs typeface="Arial" pitchFamily="34" charset="0"/>
              </a:rPr>
              <a:t>31-40</a:t>
            </a:r>
            <a:r>
              <a:rPr lang="hr-BA" sz="1000" dirty="0">
                <a:solidFill>
                  <a:schemeClr val="bg2">
                    <a:lumMod val="50000"/>
                  </a:schemeClr>
                </a:solidFill>
                <a:ea typeface="ヒラギノ角ゴ Pro W3" pitchFamily="-64" charset="-128"/>
                <a:cs typeface="Arial" pitchFamily="34" charset="0"/>
              </a:rPr>
              <a:t> godina</a:t>
            </a:r>
            <a:r>
              <a:rPr lang="en-GB" sz="1000" dirty="0">
                <a:solidFill>
                  <a:schemeClr val="bg2">
                    <a:lumMod val="50000"/>
                  </a:schemeClr>
                </a:solidFill>
                <a:ea typeface="ヒラギノ角ゴ Pro W3" pitchFamily="-64" charset="-128"/>
                <a:cs typeface="Arial" pitchFamily="34" charset="0"/>
              </a:rPr>
              <a:t> </a:t>
            </a:r>
            <a:endParaRPr lang="hr-HR" sz="1000" dirty="0">
              <a:solidFill>
                <a:schemeClr val="bg2">
                  <a:lumMod val="50000"/>
                </a:schemeClr>
              </a:solidFill>
              <a:ea typeface="ヒラギノ角ゴ Pro W3" pitchFamily="-64" charset="-128"/>
              <a:cs typeface="Arial" pitchFamily="34" charset="0"/>
            </a:endParaRPr>
          </a:p>
        </p:txBody>
      </p:sp>
      <p:grpSp>
        <p:nvGrpSpPr>
          <p:cNvPr id="49" name="Group 213"/>
          <p:cNvGrpSpPr>
            <a:grpSpLocks noChangeAspect="1"/>
          </p:cNvGrpSpPr>
          <p:nvPr/>
        </p:nvGrpSpPr>
        <p:grpSpPr>
          <a:xfrm>
            <a:off x="989982" y="2561910"/>
            <a:ext cx="201849" cy="679023"/>
            <a:chOff x="5454780" y="4374973"/>
            <a:chExt cx="440481" cy="1481781"/>
          </a:xfrm>
        </p:grpSpPr>
        <p:sp>
          <p:nvSpPr>
            <p:cNvPr id="50" name="Freeform 13"/>
            <p:cNvSpPr>
              <a:spLocks noEditPoints="1"/>
            </p:cNvSpPr>
            <p:nvPr/>
          </p:nvSpPr>
          <p:spPr bwMode="auto">
            <a:xfrm>
              <a:off x="5454780" y="4374973"/>
              <a:ext cx="440481" cy="1481223"/>
            </a:xfrm>
            <a:custGeom>
              <a:avLst/>
              <a:gdLst/>
              <a:ahLst/>
              <a:cxnLst>
                <a:cxn ang="0">
                  <a:pos x="1632" y="2719"/>
                </a:cxn>
                <a:cxn ang="0">
                  <a:pos x="1595" y="2563"/>
                </a:cxn>
                <a:cxn ang="0">
                  <a:pos x="1438" y="1451"/>
                </a:cxn>
                <a:cxn ang="0">
                  <a:pos x="1473" y="1199"/>
                </a:cxn>
                <a:cxn ang="0">
                  <a:pos x="1444" y="1065"/>
                </a:cxn>
                <a:cxn ang="0">
                  <a:pos x="1459" y="1070"/>
                </a:cxn>
                <a:cxn ang="0">
                  <a:pos x="1470" y="1069"/>
                </a:cxn>
                <a:cxn ang="0">
                  <a:pos x="1524" y="1068"/>
                </a:cxn>
                <a:cxn ang="0">
                  <a:pos x="1491" y="1043"/>
                </a:cxn>
                <a:cxn ang="0">
                  <a:pos x="1403" y="671"/>
                </a:cxn>
                <a:cxn ang="0">
                  <a:pos x="877" y="109"/>
                </a:cxn>
                <a:cxn ang="0">
                  <a:pos x="763" y="474"/>
                </a:cxn>
                <a:cxn ang="0">
                  <a:pos x="726" y="802"/>
                </a:cxn>
                <a:cxn ang="0">
                  <a:pos x="532" y="834"/>
                </a:cxn>
                <a:cxn ang="0">
                  <a:pos x="40" y="1811"/>
                </a:cxn>
                <a:cxn ang="0">
                  <a:pos x="185" y="2705"/>
                </a:cxn>
                <a:cxn ang="0">
                  <a:pos x="255" y="3720"/>
                </a:cxn>
                <a:cxn ang="0">
                  <a:pos x="691" y="4941"/>
                </a:cxn>
                <a:cxn ang="0">
                  <a:pos x="680" y="5217"/>
                </a:cxn>
                <a:cxn ang="0">
                  <a:pos x="621" y="5554"/>
                </a:cxn>
                <a:cxn ang="0">
                  <a:pos x="911" y="5089"/>
                </a:cxn>
                <a:cxn ang="0">
                  <a:pos x="1107" y="5293"/>
                </a:cxn>
                <a:cxn ang="0">
                  <a:pos x="1217" y="5573"/>
                </a:cxn>
                <a:cxn ang="0">
                  <a:pos x="1266" y="5072"/>
                </a:cxn>
                <a:cxn ang="0">
                  <a:pos x="1429" y="5119"/>
                </a:cxn>
                <a:cxn ang="0">
                  <a:pos x="1107" y="4771"/>
                </a:cxn>
                <a:cxn ang="0">
                  <a:pos x="1112" y="3984"/>
                </a:cxn>
                <a:cxn ang="0">
                  <a:pos x="1134" y="3839"/>
                </a:cxn>
                <a:cxn ang="0">
                  <a:pos x="1176" y="3622"/>
                </a:cxn>
                <a:cxn ang="0">
                  <a:pos x="1347" y="2495"/>
                </a:cxn>
                <a:cxn ang="0">
                  <a:pos x="1279" y="2013"/>
                </a:cxn>
                <a:cxn ang="0">
                  <a:pos x="1499" y="2732"/>
                </a:cxn>
                <a:cxn ang="0">
                  <a:pos x="1479" y="3022"/>
                </a:cxn>
                <a:cxn ang="0">
                  <a:pos x="1529" y="3079"/>
                </a:cxn>
                <a:cxn ang="0">
                  <a:pos x="1581" y="3059"/>
                </a:cxn>
                <a:cxn ang="0">
                  <a:pos x="1449" y="3224"/>
                </a:cxn>
                <a:cxn ang="0">
                  <a:pos x="1513" y="3234"/>
                </a:cxn>
                <a:cxn ang="0">
                  <a:pos x="1664" y="3039"/>
                </a:cxn>
                <a:cxn ang="0">
                  <a:pos x="324" y="2215"/>
                </a:cxn>
                <a:cxn ang="0">
                  <a:pos x="254" y="2192"/>
                </a:cxn>
                <a:cxn ang="0">
                  <a:pos x="334" y="1489"/>
                </a:cxn>
                <a:cxn ang="0">
                  <a:pos x="820" y="3910"/>
                </a:cxn>
                <a:cxn ang="0">
                  <a:pos x="698" y="3961"/>
                </a:cxn>
                <a:cxn ang="0">
                  <a:pos x="820" y="3000"/>
                </a:cxn>
              </a:cxnLst>
              <a:rect l="0" t="0" r="r" b="b"/>
              <a:pathLst>
                <a:path w="1670" h="5616">
                  <a:moveTo>
                    <a:pt x="1664" y="2987"/>
                  </a:moveTo>
                  <a:cubicBezTo>
                    <a:pt x="1659" y="2951"/>
                    <a:pt x="1625" y="2842"/>
                    <a:pt x="1625" y="2798"/>
                  </a:cubicBezTo>
                  <a:cubicBezTo>
                    <a:pt x="1625" y="2753"/>
                    <a:pt x="1635" y="2733"/>
                    <a:pt x="1632" y="2719"/>
                  </a:cubicBezTo>
                  <a:cubicBezTo>
                    <a:pt x="1632" y="2719"/>
                    <a:pt x="1659" y="2695"/>
                    <a:pt x="1651" y="2659"/>
                  </a:cubicBezTo>
                  <a:cubicBezTo>
                    <a:pt x="1642" y="2624"/>
                    <a:pt x="1627" y="2594"/>
                    <a:pt x="1612" y="2600"/>
                  </a:cubicBezTo>
                  <a:cubicBezTo>
                    <a:pt x="1598" y="2605"/>
                    <a:pt x="1598" y="2598"/>
                    <a:pt x="1595" y="2563"/>
                  </a:cubicBezTo>
                  <a:cubicBezTo>
                    <a:pt x="1593" y="2527"/>
                    <a:pt x="1563" y="2413"/>
                    <a:pt x="1552" y="2211"/>
                  </a:cubicBezTo>
                  <a:cubicBezTo>
                    <a:pt x="1540" y="2010"/>
                    <a:pt x="1486" y="2001"/>
                    <a:pt x="1461" y="1828"/>
                  </a:cubicBezTo>
                  <a:cubicBezTo>
                    <a:pt x="1435" y="1655"/>
                    <a:pt x="1430" y="1545"/>
                    <a:pt x="1438" y="1451"/>
                  </a:cubicBezTo>
                  <a:cubicBezTo>
                    <a:pt x="1447" y="1358"/>
                    <a:pt x="1472" y="1162"/>
                    <a:pt x="1401" y="1080"/>
                  </a:cubicBezTo>
                  <a:cubicBezTo>
                    <a:pt x="1401" y="1080"/>
                    <a:pt x="1388" y="1037"/>
                    <a:pt x="1406" y="1050"/>
                  </a:cubicBezTo>
                  <a:cubicBezTo>
                    <a:pt x="1425" y="1063"/>
                    <a:pt x="1480" y="1125"/>
                    <a:pt x="1473" y="1199"/>
                  </a:cubicBezTo>
                  <a:cubicBezTo>
                    <a:pt x="1473" y="1199"/>
                    <a:pt x="1491" y="1138"/>
                    <a:pt x="1426" y="1056"/>
                  </a:cubicBezTo>
                  <a:cubicBezTo>
                    <a:pt x="1426" y="1056"/>
                    <a:pt x="1477" y="1106"/>
                    <a:pt x="1479" y="1176"/>
                  </a:cubicBezTo>
                  <a:cubicBezTo>
                    <a:pt x="1479" y="1176"/>
                    <a:pt x="1484" y="1131"/>
                    <a:pt x="1444" y="1065"/>
                  </a:cubicBezTo>
                  <a:cubicBezTo>
                    <a:pt x="1444" y="1065"/>
                    <a:pt x="1520" y="1122"/>
                    <a:pt x="1570" y="1093"/>
                  </a:cubicBezTo>
                  <a:cubicBezTo>
                    <a:pt x="1559" y="1099"/>
                    <a:pt x="1521" y="1112"/>
                    <a:pt x="1461" y="1071"/>
                  </a:cubicBezTo>
                  <a:cubicBezTo>
                    <a:pt x="1460" y="1071"/>
                    <a:pt x="1459" y="1070"/>
                    <a:pt x="1459" y="1070"/>
                  </a:cubicBezTo>
                  <a:cubicBezTo>
                    <a:pt x="1460" y="1071"/>
                    <a:pt x="1461" y="1071"/>
                    <a:pt x="1461" y="1071"/>
                  </a:cubicBezTo>
                  <a:cubicBezTo>
                    <a:pt x="1471" y="1078"/>
                    <a:pt x="1515" y="1105"/>
                    <a:pt x="1546" y="1088"/>
                  </a:cubicBezTo>
                  <a:cubicBezTo>
                    <a:pt x="1536" y="1093"/>
                    <a:pt x="1512" y="1098"/>
                    <a:pt x="1470" y="1069"/>
                  </a:cubicBezTo>
                  <a:cubicBezTo>
                    <a:pt x="1470" y="1069"/>
                    <a:pt x="1501" y="1090"/>
                    <a:pt x="1530" y="1079"/>
                  </a:cubicBezTo>
                  <a:cubicBezTo>
                    <a:pt x="1519" y="1082"/>
                    <a:pt x="1497" y="1087"/>
                    <a:pt x="1475" y="1064"/>
                  </a:cubicBezTo>
                  <a:cubicBezTo>
                    <a:pt x="1475" y="1064"/>
                    <a:pt x="1499" y="1041"/>
                    <a:pt x="1524" y="1068"/>
                  </a:cubicBezTo>
                  <a:cubicBezTo>
                    <a:pt x="1524" y="1068"/>
                    <a:pt x="1515" y="1045"/>
                    <a:pt x="1481" y="1053"/>
                  </a:cubicBezTo>
                  <a:cubicBezTo>
                    <a:pt x="1481" y="1053"/>
                    <a:pt x="1514" y="1036"/>
                    <a:pt x="1531" y="1065"/>
                  </a:cubicBezTo>
                  <a:cubicBezTo>
                    <a:pt x="1531" y="1065"/>
                    <a:pt x="1523" y="1038"/>
                    <a:pt x="1491" y="1043"/>
                  </a:cubicBezTo>
                  <a:cubicBezTo>
                    <a:pt x="1491" y="1043"/>
                    <a:pt x="1501" y="1040"/>
                    <a:pt x="1484" y="1016"/>
                  </a:cubicBezTo>
                  <a:cubicBezTo>
                    <a:pt x="1467" y="992"/>
                    <a:pt x="1441" y="946"/>
                    <a:pt x="1441" y="895"/>
                  </a:cubicBezTo>
                  <a:cubicBezTo>
                    <a:pt x="1441" y="844"/>
                    <a:pt x="1383" y="804"/>
                    <a:pt x="1403" y="671"/>
                  </a:cubicBezTo>
                  <a:cubicBezTo>
                    <a:pt x="1422" y="538"/>
                    <a:pt x="1367" y="485"/>
                    <a:pt x="1361" y="346"/>
                  </a:cubicBezTo>
                  <a:cubicBezTo>
                    <a:pt x="1356" y="207"/>
                    <a:pt x="1221" y="0"/>
                    <a:pt x="1074" y="33"/>
                  </a:cubicBezTo>
                  <a:cubicBezTo>
                    <a:pt x="1057" y="37"/>
                    <a:pt x="967" y="16"/>
                    <a:pt x="877" y="109"/>
                  </a:cubicBezTo>
                  <a:cubicBezTo>
                    <a:pt x="788" y="201"/>
                    <a:pt x="791" y="286"/>
                    <a:pt x="791" y="286"/>
                  </a:cubicBezTo>
                  <a:cubicBezTo>
                    <a:pt x="791" y="286"/>
                    <a:pt x="799" y="331"/>
                    <a:pt x="776" y="371"/>
                  </a:cubicBezTo>
                  <a:cubicBezTo>
                    <a:pt x="754" y="410"/>
                    <a:pt x="764" y="446"/>
                    <a:pt x="763" y="474"/>
                  </a:cubicBezTo>
                  <a:cubicBezTo>
                    <a:pt x="762" y="501"/>
                    <a:pt x="677" y="620"/>
                    <a:pt x="708" y="797"/>
                  </a:cubicBezTo>
                  <a:cubicBezTo>
                    <a:pt x="702" y="760"/>
                    <a:pt x="686" y="620"/>
                    <a:pt x="762" y="510"/>
                  </a:cubicBezTo>
                  <a:cubicBezTo>
                    <a:pt x="762" y="510"/>
                    <a:pt x="695" y="651"/>
                    <a:pt x="726" y="802"/>
                  </a:cubicBezTo>
                  <a:cubicBezTo>
                    <a:pt x="726" y="802"/>
                    <a:pt x="685" y="829"/>
                    <a:pt x="604" y="844"/>
                  </a:cubicBezTo>
                  <a:cubicBezTo>
                    <a:pt x="604" y="844"/>
                    <a:pt x="593" y="831"/>
                    <a:pt x="583" y="839"/>
                  </a:cubicBezTo>
                  <a:cubicBezTo>
                    <a:pt x="573" y="846"/>
                    <a:pt x="565" y="837"/>
                    <a:pt x="532" y="834"/>
                  </a:cubicBezTo>
                  <a:cubicBezTo>
                    <a:pt x="499" y="831"/>
                    <a:pt x="360" y="793"/>
                    <a:pt x="297" y="935"/>
                  </a:cubicBezTo>
                  <a:cubicBezTo>
                    <a:pt x="233" y="1077"/>
                    <a:pt x="168" y="1406"/>
                    <a:pt x="99" y="1562"/>
                  </a:cubicBezTo>
                  <a:cubicBezTo>
                    <a:pt x="31" y="1718"/>
                    <a:pt x="80" y="1723"/>
                    <a:pt x="40" y="1811"/>
                  </a:cubicBezTo>
                  <a:cubicBezTo>
                    <a:pt x="0" y="1899"/>
                    <a:pt x="122" y="2330"/>
                    <a:pt x="136" y="2432"/>
                  </a:cubicBezTo>
                  <a:cubicBezTo>
                    <a:pt x="139" y="2449"/>
                    <a:pt x="153" y="2560"/>
                    <a:pt x="153" y="2586"/>
                  </a:cubicBezTo>
                  <a:cubicBezTo>
                    <a:pt x="153" y="2611"/>
                    <a:pt x="148" y="2651"/>
                    <a:pt x="185" y="2705"/>
                  </a:cubicBezTo>
                  <a:cubicBezTo>
                    <a:pt x="221" y="2759"/>
                    <a:pt x="241" y="2820"/>
                    <a:pt x="253" y="2832"/>
                  </a:cubicBezTo>
                  <a:cubicBezTo>
                    <a:pt x="264" y="2845"/>
                    <a:pt x="248" y="2851"/>
                    <a:pt x="247" y="2873"/>
                  </a:cubicBezTo>
                  <a:cubicBezTo>
                    <a:pt x="246" y="2896"/>
                    <a:pt x="204" y="3442"/>
                    <a:pt x="255" y="3720"/>
                  </a:cubicBezTo>
                  <a:cubicBezTo>
                    <a:pt x="306" y="3998"/>
                    <a:pt x="284" y="3935"/>
                    <a:pt x="360" y="4046"/>
                  </a:cubicBezTo>
                  <a:cubicBezTo>
                    <a:pt x="437" y="4157"/>
                    <a:pt x="570" y="4521"/>
                    <a:pt x="718" y="4731"/>
                  </a:cubicBezTo>
                  <a:cubicBezTo>
                    <a:pt x="718" y="4731"/>
                    <a:pt x="704" y="4888"/>
                    <a:pt x="691" y="4941"/>
                  </a:cubicBezTo>
                  <a:cubicBezTo>
                    <a:pt x="678" y="4994"/>
                    <a:pt x="680" y="5009"/>
                    <a:pt x="680" y="5009"/>
                  </a:cubicBezTo>
                  <a:cubicBezTo>
                    <a:pt x="680" y="5009"/>
                    <a:pt x="687" y="5032"/>
                    <a:pt x="708" y="5040"/>
                  </a:cubicBezTo>
                  <a:cubicBezTo>
                    <a:pt x="708" y="5040"/>
                    <a:pt x="706" y="5142"/>
                    <a:pt x="680" y="5217"/>
                  </a:cubicBezTo>
                  <a:cubicBezTo>
                    <a:pt x="653" y="5293"/>
                    <a:pt x="619" y="5382"/>
                    <a:pt x="608" y="5403"/>
                  </a:cubicBezTo>
                  <a:cubicBezTo>
                    <a:pt x="597" y="5423"/>
                    <a:pt x="591" y="5450"/>
                    <a:pt x="608" y="5499"/>
                  </a:cubicBezTo>
                  <a:cubicBezTo>
                    <a:pt x="608" y="5499"/>
                    <a:pt x="599" y="5527"/>
                    <a:pt x="621" y="5554"/>
                  </a:cubicBezTo>
                  <a:cubicBezTo>
                    <a:pt x="644" y="5580"/>
                    <a:pt x="829" y="5597"/>
                    <a:pt x="884" y="5469"/>
                  </a:cubicBezTo>
                  <a:cubicBezTo>
                    <a:pt x="884" y="5469"/>
                    <a:pt x="880" y="5337"/>
                    <a:pt x="884" y="5210"/>
                  </a:cubicBezTo>
                  <a:cubicBezTo>
                    <a:pt x="882" y="5200"/>
                    <a:pt x="920" y="5121"/>
                    <a:pt x="911" y="5089"/>
                  </a:cubicBezTo>
                  <a:cubicBezTo>
                    <a:pt x="937" y="5077"/>
                    <a:pt x="937" y="5077"/>
                    <a:pt x="937" y="5077"/>
                  </a:cubicBezTo>
                  <a:cubicBezTo>
                    <a:pt x="937" y="5077"/>
                    <a:pt x="939" y="5098"/>
                    <a:pt x="973" y="5091"/>
                  </a:cubicBezTo>
                  <a:cubicBezTo>
                    <a:pt x="973" y="5091"/>
                    <a:pt x="996" y="5170"/>
                    <a:pt x="1107" y="5293"/>
                  </a:cubicBezTo>
                  <a:cubicBezTo>
                    <a:pt x="1132" y="5321"/>
                    <a:pt x="1179" y="5363"/>
                    <a:pt x="1181" y="5420"/>
                  </a:cubicBezTo>
                  <a:cubicBezTo>
                    <a:pt x="1183" y="5476"/>
                    <a:pt x="1198" y="5501"/>
                    <a:pt x="1198" y="5501"/>
                  </a:cubicBezTo>
                  <a:cubicBezTo>
                    <a:pt x="1198" y="5501"/>
                    <a:pt x="1187" y="5546"/>
                    <a:pt x="1217" y="5573"/>
                  </a:cubicBezTo>
                  <a:cubicBezTo>
                    <a:pt x="1247" y="5599"/>
                    <a:pt x="1275" y="5616"/>
                    <a:pt x="1334" y="5533"/>
                  </a:cubicBezTo>
                  <a:cubicBezTo>
                    <a:pt x="1393" y="5450"/>
                    <a:pt x="1434" y="5355"/>
                    <a:pt x="1395" y="5312"/>
                  </a:cubicBezTo>
                  <a:cubicBezTo>
                    <a:pt x="1355" y="5268"/>
                    <a:pt x="1274" y="5233"/>
                    <a:pt x="1266" y="5072"/>
                  </a:cubicBezTo>
                  <a:cubicBezTo>
                    <a:pt x="1410" y="5163"/>
                    <a:pt x="1410" y="5163"/>
                    <a:pt x="1410" y="5163"/>
                  </a:cubicBezTo>
                  <a:cubicBezTo>
                    <a:pt x="1429" y="5153"/>
                    <a:pt x="1429" y="5153"/>
                    <a:pt x="1429" y="5153"/>
                  </a:cubicBezTo>
                  <a:cubicBezTo>
                    <a:pt x="1429" y="5119"/>
                    <a:pt x="1429" y="5119"/>
                    <a:pt x="1429" y="5119"/>
                  </a:cubicBezTo>
                  <a:cubicBezTo>
                    <a:pt x="1429" y="5119"/>
                    <a:pt x="1342" y="5047"/>
                    <a:pt x="1268" y="4919"/>
                  </a:cubicBezTo>
                  <a:cubicBezTo>
                    <a:pt x="1200" y="4820"/>
                    <a:pt x="1137" y="4847"/>
                    <a:pt x="1137" y="4847"/>
                  </a:cubicBezTo>
                  <a:cubicBezTo>
                    <a:pt x="1137" y="4847"/>
                    <a:pt x="1139" y="4800"/>
                    <a:pt x="1107" y="4771"/>
                  </a:cubicBezTo>
                  <a:cubicBezTo>
                    <a:pt x="1075" y="4743"/>
                    <a:pt x="1035" y="4728"/>
                    <a:pt x="1035" y="4707"/>
                  </a:cubicBezTo>
                  <a:cubicBezTo>
                    <a:pt x="1035" y="4686"/>
                    <a:pt x="1061" y="4472"/>
                    <a:pt x="1081" y="4367"/>
                  </a:cubicBezTo>
                  <a:cubicBezTo>
                    <a:pt x="1101" y="4262"/>
                    <a:pt x="1143" y="4123"/>
                    <a:pt x="1112" y="3984"/>
                  </a:cubicBezTo>
                  <a:cubicBezTo>
                    <a:pt x="1112" y="3984"/>
                    <a:pt x="1108" y="3959"/>
                    <a:pt x="1119" y="3944"/>
                  </a:cubicBezTo>
                  <a:cubicBezTo>
                    <a:pt x="1129" y="3929"/>
                    <a:pt x="1136" y="3923"/>
                    <a:pt x="1127" y="3916"/>
                  </a:cubicBezTo>
                  <a:cubicBezTo>
                    <a:pt x="1118" y="3908"/>
                    <a:pt x="1125" y="3853"/>
                    <a:pt x="1134" y="3839"/>
                  </a:cubicBezTo>
                  <a:cubicBezTo>
                    <a:pt x="1142" y="3825"/>
                    <a:pt x="1155" y="3807"/>
                    <a:pt x="1144" y="3801"/>
                  </a:cubicBezTo>
                  <a:cubicBezTo>
                    <a:pt x="1133" y="3796"/>
                    <a:pt x="1163" y="3781"/>
                    <a:pt x="1151" y="3770"/>
                  </a:cubicBezTo>
                  <a:cubicBezTo>
                    <a:pt x="1138" y="3759"/>
                    <a:pt x="1156" y="3687"/>
                    <a:pt x="1176" y="3622"/>
                  </a:cubicBezTo>
                  <a:cubicBezTo>
                    <a:pt x="1196" y="3557"/>
                    <a:pt x="1293" y="3215"/>
                    <a:pt x="1322" y="3105"/>
                  </a:cubicBezTo>
                  <a:cubicBezTo>
                    <a:pt x="1350" y="2994"/>
                    <a:pt x="1401" y="2829"/>
                    <a:pt x="1384" y="2705"/>
                  </a:cubicBezTo>
                  <a:cubicBezTo>
                    <a:pt x="1367" y="2580"/>
                    <a:pt x="1347" y="2495"/>
                    <a:pt x="1347" y="2495"/>
                  </a:cubicBezTo>
                  <a:cubicBezTo>
                    <a:pt x="1347" y="2495"/>
                    <a:pt x="1253" y="2262"/>
                    <a:pt x="1230" y="2092"/>
                  </a:cubicBezTo>
                  <a:cubicBezTo>
                    <a:pt x="1207" y="1922"/>
                    <a:pt x="1196" y="1748"/>
                    <a:pt x="1223" y="1635"/>
                  </a:cubicBezTo>
                  <a:cubicBezTo>
                    <a:pt x="1223" y="1635"/>
                    <a:pt x="1272" y="1963"/>
                    <a:pt x="1279" y="2013"/>
                  </a:cubicBezTo>
                  <a:cubicBezTo>
                    <a:pt x="1287" y="2062"/>
                    <a:pt x="1322" y="2262"/>
                    <a:pt x="1387" y="2410"/>
                  </a:cubicBezTo>
                  <a:cubicBezTo>
                    <a:pt x="1452" y="2557"/>
                    <a:pt x="1474" y="2644"/>
                    <a:pt x="1474" y="2644"/>
                  </a:cubicBezTo>
                  <a:cubicBezTo>
                    <a:pt x="1474" y="2644"/>
                    <a:pt x="1454" y="2696"/>
                    <a:pt x="1499" y="2732"/>
                  </a:cubicBezTo>
                  <a:cubicBezTo>
                    <a:pt x="1499" y="2732"/>
                    <a:pt x="1516" y="2757"/>
                    <a:pt x="1499" y="2795"/>
                  </a:cubicBezTo>
                  <a:cubicBezTo>
                    <a:pt x="1482" y="2834"/>
                    <a:pt x="1461" y="2829"/>
                    <a:pt x="1471" y="2924"/>
                  </a:cubicBezTo>
                  <a:cubicBezTo>
                    <a:pt x="1476" y="2953"/>
                    <a:pt x="1485" y="2987"/>
                    <a:pt x="1479" y="3022"/>
                  </a:cubicBezTo>
                  <a:cubicBezTo>
                    <a:pt x="1474" y="3058"/>
                    <a:pt x="1454" y="3126"/>
                    <a:pt x="1474" y="3140"/>
                  </a:cubicBezTo>
                  <a:cubicBezTo>
                    <a:pt x="1474" y="3140"/>
                    <a:pt x="1486" y="3178"/>
                    <a:pt x="1507" y="3141"/>
                  </a:cubicBezTo>
                  <a:cubicBezTo>
                    <a:pt x="1507" y="3141"/>
                    <a:pt x="1520" y="3154"/>
                    <a:pt x="1529" y="3079"/>
                  </a:cubicBezTo>
                  <a:cubicBezTo>
                    <a:pt x="1537" y="3004"/>
                    <a:pt x="1544" y="2993"/>
                    <a:pt x="1544" y="2993"/>
                  </a:cubicBezTo>
                  <a:cubicBezTo>
                    <a:pt x="1544" y="2993"/>
                    <a:pt x="1559" y="3005"/>
                    <a:pt x="1564" y="3005"/>
                  </a:cubicBezTo>
                  <a:cubicBezTo>
                    <a:pt x="1570" y="3005"/>
                    <a:pt x="1577" y="3056"/>
                    <a:pt x="1581" y="3059"/>
                  </a:cubicBezTo>
                  <a:cubicBezTo>
                    <a:pt x="1581" y="3059"/>
                    <a:pt x="1561" y="3103"/>
                    <a:pt x="1567" y="3114"/>
                  </a:cubicBezTo>
                  <a:cubicBezTo>
                    <a:pt x="1567" y="3114"/>
                    <a:pt x="1511" y="3170"/>
                    <a:pt x="1505" y="3180"/>
                  </a:cubicBezTo>
                  <a:cubicBezTo>
                    <a:pt x="1505" y="3180"/>
                    <a:pt x="1446" y="3179"/>
                    <a:pt x="1449" y="3224"/>
                  </a:cubicBezTo>
                  <a:cubicBezTo>
                    <a:pt x="1449" y="3224"/>
                    <a:pt x="1436" y="3239"/>
                    <a:pt x="1453" y="3240"/>
                  </a:cubicBezTo>
                  <a:cubicBezTo>
                    <a:pt x="1470" y="3241"/>
                    <a:pt x="1478" y="3240"/>
                    <a:pt x="1478" y="3240"/>
                  </a:cubicBezTo>
                  <a:cubicBezTo>
                    <a:pt x="1478" y="3240"/>
                    <a:pt x="1481" y="3249"/>
                    <a:pt x="1513" y="3234"/>
                  </a:cubicBezTo>
                  <a:cubicBezTo>
                    <a:pt x="1546" y="3219"/>
                    <a:pt x="1589" y="3190"/>
                    <a:pt x="1612" y="3177"/>
                  </a:cubicBezTo>
                  <a:cubicBezTo>
                    <a:pt x="1634" y="3163"/>
                    <a:pt x="1634" y="3153"/>
                    <a:pt x="1639" y="3135"/>
                  </a:cubicBezTo>
                  <a:cubicBezTo>
                    <a:pt x="1644" y="3117"/>
                    <a:pt x="1661" y="3049"/>
                    <a:pt x="1664" y="3039"/>
                  </a:cubicBezTo>
                  <a:cubicBezTo>
                    <a:pt x="1668" y="3029"/>
                    <a:pt x="1670" y="3023"/>
                    <a:pt x="1664" y="2987"/>
                  </a:cubicBezTo>
                  <a:close/>
                  <a:moveTo>
                    <a:pt x="334" y="1756"/>
                  </a:moveTo>
                  <a:cubicBezTo>
                    <a:pt x="324" y="1829"/>
                    <a:pt x="311" y="2075"/>
                    <a:pt x="324" y="2215"/>
                  </a:cubicBezTo>
                  <a:cubicBezTo>
                    <a:pt x="338" y="2355"/>
                    <a:pt x="313" y="2495"/>
                    <a:pt x="313" y="2495"/>
                  </a:cubicBezTo>
                  <a:cubicBezTo>
                    <a:pt x="313" y="2495"/>
                    <a:pt x="304" y="2466"/>
                    <a:pt x="302" y="2448"/>
                  </a:cubicBezTo>
                  <a:cubicBezTo>
                    <a:pt x="300" y="2429"/>
                    <a:pt x="249" y="2253"/>
                    <a:pt x="254" y="2192"/>
                  </a:cubicBezTo>
                  <a:cubicBezTo>
                    <a:pt x="260" y="2132"/>
                    <a:pt x="236" y="1922"/>
                    <a:pt x="237" y="1892"/>
                  </a:cubicBezTo>
                  <a:cubicBezTo>
                    <a:pt x="239" y="1861"/>
                    <a:pt x="234" y="1839"/>
                    <a:pt x="266" y="1757"/>
                  </a:cubicBezTo>
                  <a:cubicBezTo>
                    <a:pt x="298" y="1676"/>
                    <a:pt x="334" y="1489"/>
                    <a:pt x="334" y="1489"/>
                  </a:cubicBezTo>
                  <a:cubicBezTo>
                    <a:pt x="311" y="1659"/>
                    <a:pt x="343" y="1682"/>
                    <a:pt x="334" y="1756"/>
                  </a:cubicBezTo>
                  <a:close/>
                  <a:moveTo>
                    <a:pt x="800" y="3828"/>
                  </a:moveTo>
                  <a:cubicBezTo>
                    <a:pt x="794" y="3850"/>
                    <a:pt x="817" y="3893"/>
                    <a:pt x="820" y="3910"/>
                  </a:cubicBezTo>
                  <a:cubicBezTo>
                    <a:pt x="823" y="3927"/>
                    <a:pt x="831" y="3975"/>
                    <a:pt x="820" y="3984"/>
                  </a:cubicBezTo>
                  <a:cubicBezTo>
                    <a:pt x="808" y="3992"/>
                    <a:pt x="786" y="4108"/>
                    <a:pt x="786" y="4108"/>
                  </a:cubicBezTo>
                  <a:cubicBezTo>
                    <a:pt x="786" y="4108"/>
                    <a:pt x="729" y="4023"/>
                    <a:pt x="698" y="3961"/>
                  </a:cubicBezTo>
                  <a:cubicBezTo>
                    <a:pt x="667" y="3899"/>
                    <a:pt x="678" y="3882"/>
                    <a:pt x="667" y="3748"/>
                  </a:cubicBezTo>
                  <a:cubicBezTo>
                    <a:pt x="655" y="3615"/>
                    <a:pt x="712" y="3232"/>
                    <a:pt x="757" y="3141"/>
                  </a:cubicBezTo>
                  <a:cubicBezTo>
                    <a:pt x="803" y="3051"/>
                    <a:pt x="820" y="3000"/>
                    <a:pt x="820" y="3000"/>
                  </a:cubicBezTo>
                  <a:cubicBezTo>
                    <a:pt x="854" y="3156"/>
                    <a:pt x="814" y="3694"/>
                    <a:pt x="800" y="3720"/>
                  </a:cubicBezTo>
                  <a:cubicBezTo>
                    <a:pt x="786" y="3745"/>
                    <a:pt x="806" y="3805"/>
                    <a:pt x="800" y="382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4"/>
            <p:cNvSpPr>
              <a:spLocks/>
            </p:cNvSpPr>
            <p:nvPr/>
          </p:nvSpPr>
          <p:spPr bwMode="auto">
            <a:xfrm>
              <a:off x="5862770" y="4661146"/>
              <a:ext cx="1117" cy="558"/>
            </a:xfrm>
            <a:custGeom>
              <a:avLst/>
              <a:gdLst/>
              <a:ahLst/>
              <a:cxnLst>
                <a:cxn ang="0">
                  <a:pos x="0" y="2"/>
                </a:cxn>
                <a:cxn ang="0">
                  <a:pos x="4" y="0"/>
                </a:cxn>
                <a:cxn ang="0">
                  <a:pos x="0" y="2"/>
                </a:cxn>
              </a:cxnLst>
              <a:rect l="0" t="0" r="r" b="b"/>
              <a:pathLst>
                <a:path w="4" h="2">
                  <a:moveTo>
                    <a:pt x="0" y="2"/>
                  </a:moveTo>
                  <a:cubicBezTo>
                    <a:pt x="3" y="1"/>
                    <a:pt x="4" y="0"/>
                    <a:pt x="4" y="0"/>
                  </a:cubicBezTo>
                  <a:cubicBezTo>
                    <a:pt x="3" y="1"/>
                    <a:pt x="2" y="2"/>
                    <a:pt x="0" y="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5"/>
            <p:cNvSpPr>
              <a:spLocks/>
            </p:cNvSpPr>
            <p:nvPr/>
          </p:nvSpPr>
          <p:spPr bwMode="auto">
            <a:xfrm>
              <a:off x="5858862" y="4658802"/>
              <a:ext cx="782" cy="447"/>
            </a:xfrm>
            <a:custGeom>
              <a:avLst/>
              <a:gdLst/>
              <a:ahLst/>
              <a:cxnLst>
                <a:cxn ang="0">
                  <a:pos x="0" y="2"/>
                </a:cxn>
                <a:cxn ang="0">
                  <a:pos x="3" y="0"/>
                </a:cxn>
                <a:cxn ang="0">
                  <a:pos x="0" y="2"/>
                </a:cxn>
              </a:cxnLst>
              <a:rect l="0" t="0" r="r" b="b"/>
              <a:pathLst>
                <a:path w="3" h="2">
                  <a:moveTo>
                    <a:pt x="0" y="2"/>
                  </a:moveTo>
                  <a:cubicBezTo>
                    <a:pt x="2" y="1"/>
                    <a:pt x="3" y="0"/>
                    <a:pt x="3" y="0"/>
                  </a:cubicBezTo>
                  <a:cubicBezTo>
                    <a:pt x="2" y="1"/>
                    <a:pt x="1" y="1"/>
                    <a:pt x="0" y="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6"/>
            <p:cNvSpPr>
              <a:spLocks/>
            </p:cNvSpPr>
            <p:nvPr/>
          </p:nvSpPr>
          <p:spPr bwMode="auto">
            <a:xfrm>
              <a:off x="5641468" y="4585221"/>
              <a:ext cx="335" cy="2345"/>
            </a:xfrm>
            <a:custGeom>
              <a:avLst/>
              <a:gdLst/>
              <a:ahLst/>
              <a:cxnLst>
                <a:cxn ang="0">
                  <a:pos x="0" y="0"/>
                </a:cxn>
                <a:cxn ang="0">
                  <a:pos x="1" y="9"/>
                </a:cxn>
                <a:cxn ang="0">
                  <a:pos x="0" y="0"/>
                </a:cxn>
              </a:cxnLst>
              <a:rect l="0" t="0" r="r" b="b"/>
              <a:pathLst>
                <a:path w="1" h="9">
                  <a:moveTo>
                    <a:pt x="0" y="0"/>
                  </a:moveTo>
                  <a:cubicBezTo>
                    <a:pt x="1" y="6"/>
                    <a:pt x="1" y="9"/>
                    <a:pt x="1" y="9"/>
                  </a:cubicBezTo>
                  <a:cubicBezTo>
                    <a:pt x="1" y="6"/>
                    <a:pt x="0" y="3"/>
                    <a:pt x="0"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7"/>
            <p:cNvSpPr>
              <a:spLocks/>
            </p:cNvSpPr>
            <p:nvPr/>
          </p:nvSpPr>
          <p:spPr bwMode="auto">
            <a:xfrm>
              <a:off x="5839546" y="4657238"/>
              <a:ext cx="558" cy="223"/>
            </a:xfrm>
            <a:custGeom>
              <a:avLst/>
              <a:gdLst/>
              <a:ahLst/>
              <a:cxnLst>
                <a:cxn ang="0">
                  <a:pos x="2" y="1"/>
                </a:cxn>
                <a:cxn ang="0">
                  <a:pos x="0" y="0"/>
                </a:cxn>
                <a:cxn ang="0">
                  <a:pos x="2" y="1"/>
                </a:cxn>
              </a:cxnLst>
              <a:rect l="0" t="0" r="r" b="b"/>
              <a:pathLst>
                <a:path w="2" h="1">
                  <a:moveTo>
                    <a:pt x="2" y="1"/>
                  </a:moveTo>
                  <a:cubicBezTo>
                    <a:pt x="2" y="1"/>
                    <a:pt x="1" y="1"/>
                    <a:pt x="0" y="0"/>
                  </a:cubicBezTo>
                  <a:cubicBezTo>
                    <a:pt x="0" y="0"/>
                    <a:pt x="1" y="1"/>
                    <a:pt x="2" y="1"/>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8"/>
            <p:cNvSpPr>
              <a:spLocks/>
            </p:cNvSpPr>
            <p:nvPr/>
          </p:nvSpPr>
          <p:spPr bwMode="auto">
            <a:xfrm>
              <a:off x="5868799" y="4662710"/>
              <a:ext cx="1117" cy="558"/>
            </a:xfrm>
            <a:custGeom>
              <a:avLst/>
              <a:gdLst/>
              <a:ahLst/>
              <a:cxnLst>
                <a:cxn ang="0">
                  <a:pos x="0" y="2"/>
                </a:cxn>
                <a:cxn ang="0">
                  <a:pos x="4" y="0"/>
                </a:cxn>
                <a:cxn ang="0">
                  <a:pos x="0" y="2"/>
                </a:cxn>
              </a:cxnLst>
              <a:rect l="0" t="0" r="r" b="b"/>
              <a:pathLst>
                <a:path w="4" h="2">
                  <a:moveTo>
                    <a:pt x="0" y="2"/>
                  </a:moveTo>
                  <a:cubicBezTo>
                    <a:pt x="3" y="1"/>
                    <a:pt x="4" y="0"/>
                    <a:pt x="4" y="0"/>
                  </a:cubicBezTo>
                  <a:cubicBezTo>
                    <a:pt x="3" y="1"/>
                    <a:pt x="2" y="2"/>
                    <a:pt x="0" y="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9"/>
            <p:cNvSpPr>
              <a:spLocks/>
            </p:cNvSpPr>
            <p:nvPr/>
          </p:nvSpPr>
          <p:spPr bwMode="auto">
            <a:xfrm>
              <a:off x="5754129" y="5648405"/>
              <a:ext cx="80392" cy="208349"/>
            </a:xfrm>
            <a:custGeom>
              <a:avLst/>
              <a:gdLst/>
              <a:ahLst/>
              <a:cxnLst>
                <a:cxn ang="0">
                  <a:pos x="3" y="25"/>
                </a:cxn>
                <a:cxn ang="0">
                  <a:pos x="141" y="117"/>
                </a:cxn>
                <a:cxn ang="0">
                  <a:pos x="289" y="293"/>
                </a:cxn>
                <a:cxn ang="0">
                  <a:pos x="289" y="324"/>
                </a:cxn>
                <a:cxn ang="0">
                  <a:pos x="275" y="331"/>
                </a:cxn>
                <a:cxn ang="0">
                  <a:pos x="128" y="236"/>
                </a:cxn>
                <a:cxn ang="0">
                  <a:pos x="210" y="450"/>
                </a:cxn>
                <a:cxn ang="0">
                  <a:pos x="249" y="608"/>
                </a:cxn>
                <a:cxn ang="0">
                  <a:pos x="108" y="757"/>
                </a:cxn>
                <a:cxn ang="0">
                  <a:pos x="88" y="743"/>
                </a:cxn>
                <a:cxn ang="0">
                  <a:pos x="97" y="732"/>
                </a:cxn>
                <a:cxn ang="0">
                  <a:pos x="206" y="631"/>
                </a:cxn>
                <a:cxn ang="0">
                  <a:pos x="68" y="669"/>
                </a:cxn>
                <a:cxn ang="0">
                  <a:pos x="51" y="597"/>
                </a:cxn>
                <a:cxn ang="0">
                  <a:pos x="226" y="567"/>
                </a:cxn>
                <a:cxn ang="0">
                  <a:pos x="225" y="486"/>
                </a:cxn>
                <a:cxn ang="0">
                  <a:pos x="152" y="509"/>
                </a:cxn>
                <a:cxn ang="0">
                  <a:pos x="50" y="564"/>
                </a:cxn>
                <a:cxn ang="0">
                  <a:pos x="17" y="506"/>
                </a:cxn>
                <a:cxn ang="0">
                  <a:pos x="166" y="430"/>
                </a:cxn>
                <a:cxn ang="0">
                  <a:pos x="91" y="291"/>
                </a:cxn>
                <a:cxn ang="0">
                  <a:pos x="55" y="96"/>
                </a:cxn>
                <a:cxn ang="0">
                  <a:pos x="0" y="90"/>
                </a:cxn>
                <a:cxn ang="0">
                  <a:pos x="3" y="25"/>
                </a:cxn>
              </a:cxnLst>
              <a:rect l="0" t="0" r="r" b="b"/>
              <a:pathLst>
                <a:path w="305" h="790">
                  <a:moveTo>
                    <a:pt x="3" y="25"/>
                  </a:moveTo>
                  <a:cubicBezTo>
                    <a:pt x="3" y="25"/>
                    <a:pt x="74" y="0"/>
                    <a:pt x="141" y="117"/>
                  </a:cubicBezTo>
                  <a:cubicBezTo>
                    <a:pt x="151" y="133"/>
                    <a:pt x="246" y="261"/>
                    <a:pt x="289" y="293"/>
                  </a:cubicBezTo>
                  <a:cubicBezTo>
                    <a:pt x="289" y="324"/>
                    <a:pt x="289" y="324"/>
                    <a:pt x="289" y="324"/>
                  </a:cubicBezTo>
                  <a:cubicBezTo>
                    <a:pt x="275" y="331"/>
                    <a:pt x="275" y="331"/>
                    <a:pt x="275" y="331"/>
                  </a:cubicBezTo>
                  <a:cubicBezTo>
                    <a:pt x="128" y="236"/>
                    <a:pt x="128" y="236"/>
                    <a:pt x="128" y="236"/>
                  </a:cubicBezTo>
                  <a:cubicBezTo>
                    <a:pt x="128" y="236"/>
                    <a:pt x="112" y="347"/>
                    <a:pt x="210" y="450"/>
                  </a:cubicBezTo>
                  <a:cubicBezTo>
                    <a:pt x="222" y="461"/>
                    <a:pt x="305" y="488"/>
                    <a:pt x="249" y="608"/>
                  </a:cubicBezTo>
                  <a:cubicBezTo>
                    <a:pt x="242" y="620"/>
                    <a:pt x="170" y="790"/>
                    <a:pt x="108" y="757"/>
                  </a:cubicBezTo>
                  <a:cubicBezTo>
                    <a:pt x="88" y="743"/>
                    <a:pt x="88" y="743"/>
                    <a:pt x="88" y="743"/>
                  </a:cubicBezTo>
                  <a:cubicBezTo>
                    <a:pt x="88" y="743"/>
                    <a:pt x="95" y="741"/>
                    <a:pt x="97" y="732"/>
                  </a:cubicBezTo>
                  <a:cubicBezTo>
                    <a:pt x="97" y="732"/>
                    <a:pt x="158" y="757"/>
                    <a:pt x="206" y="631"/>
                  </a:cubicBezTo>
                  <a:cubicBezTo>
                    <a:pt x="206" y="631"/>
                    <a:pt x="92" y="608"/>
                    <a:pt x="68" y="669"/>
                  </a:cubicBezTo>
                  <a:cubicBezTo>
                    <a:pt x="68" y="669"/>
                    <a:pt x="48" y="645"/>
                    <a:pt x="51" y="597"/>
                  </a:cubicBezTo>
                  <a:cubicBezTo>
                    <a:pt x="51" y="597"/>
                    <a:pt x="53" y="529"/>
                    <a:pt x="226" y="567"/>
                  </a:cubicBezTo>
                  <a:cubicBezTo>
                    <a:pt x="226" y="567"/>
                    <a:pt x="248" y="532"/>
                    <a:pt x="225" y="486"/>
                  </a:cubicBezTo>
                  <a:cubicBezTo>
                    <a:pt x="225" y="486"/>
                    <a:pt x="176" y="482"/>
                    <a:pt x="152" y="509"/>
                  </a:cubicBezTo>
                  <a:cubicBezTo>
                    <a:pt x="127" y="535"/>
                    <a:pt x="50" y="564"/>
                    <a:pt x="50" y="564"/>
                  </a:cubicBezTo>
                  <a:cubicBezTo>
                    <a:pt x="50" y="564"/>
                    <a:pt x="33" y="515"/>
                    <a:pt x="17" y="506"/>
                  </a:cubicBezTo>
                  <a:cubicBezTo>
                    <a:pt x="0" y="496"/>
                    <a:pt x="70" y="437"/>
                    <a:pt x="166" y="430"/>
                  </a:cubicBezTo>
                  <a:cubicBezTo>
                    <a:pt x="166" y="430"/>
                    <a:pt x="93" y="377"/>
                    <a:pt x="91" y="291"/>
                  </a:cubicBezTo>
                  <a:cubicBezTo>
                    <a:pt x="89" y="205"/>
                    <a:pt x="124" y="139"/>
                    <a:pt x="55" y="96"/>
                  </a:cubicBezTo>
                  <a:cubicBezTo>
                    <a:pt x="33" y="83"/>
                    <a:pt x="0" y="90"/>
                    <a:pt x="0" y="90"/>
                  </a:cubicBezTo>
                  <a:cubicBezTo>
                    <a:pt x="0" y="90"/>
                    <a:pt x="7" y="58"/>
                    <a:pt x="3" y="25"/>
                  </a:cubicBez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20"/>
            <p:cNvSpPr>
              <a:spLocks/>
            </p:cNvSpPr>
            <p:nvPr/>
          </p:nvSpPr>
          <p:spPr bwMode="auto">
            <a:xfrm>
              <a:off x="5755134" y="5649410"/>
              <a:ext cx="30929" cy="51473"/>
            </a:xfrm>
            <a:custGeom>
              <a:avLst/>
              <a:gdLst/>
              <a:ahLst/>
              <a:cxnLst>
                <a:cxn ang="0">
                  <a:pos x="0" y="26"/>
                </a:cxn>
                <a:cxn ang="0">
                  <a:pos x="117" y="195"/>
                </a:cxn>
                <a:cxn ang="0">
                  <a:pos x="0" y="26"/>
                </a:cxn>
              </a:cxnLst>
              <a:rect l="0" t="0" r="r" b="b"/>
              <a:pathLst>
                <a:path w="117" h="195">
                  <a:moveTo>
                    <a:pt x="0" y="26"/>
                  </a:moveTo>
                  <a:cubicBezTo>
                    <a:pt x="0" y="26"/>
                    <a:pt x="108" y="0"/>
                    <a:pt x="117" y="195"/>
                  </a:cubicBezTo>
                  <a:cubicBezTo>
                    <a:pt x="117" y="195"/>
                    <a:pt x="112" y="29"/>
                    <a:pt x="0" y="26"/>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21"/>
            <p:cNvSpPr>
              <a:spLocks/>
            </p:cNvSpPr>
            <p:nvPr/>
          </p:nvSpPr>
          <p:spPr bwMode="auto">
            <a:xfrm>
              <a:off x="5610875" y="5816670"/>
              <a:ext cx="75702" cy="32715"/>
            </a:xfrm>
            <a:custGeom>
              <a:avLst/>
              <a:gdLst/>
              <a:ahLst/>
              <a:cxnLst>
                <a:cxn ang="0">
                  <a:pos x="18" y="36"/>
                </a:cxn>
                <a:cxn ang="0">
                  <a:pos x="109" y="56"/>
                </a:cxn>
                <a:cxn ang="0">
                  <a:pos x="156" y="56"/>
                </a:cxn>
                <a:cxn ang="0">
                  <a:pos x="192" y="53"/>
                </a:cxn>
                <a:cxn ang="0">
                  <a:pos x="226" y="46"/>
                </a:cxn>
                <a:cxn ang="0">
                  <a:pos x="287" y="0"/>
                </a:cxn>
                <a:cxn ang="0">
                  <a:pos x="134" y="101"/>
                </a:cxn>
                <a:cxn ang="0">
                  <a:pos x="18" y="36"/>
                </a:cxn>
              </a:cxnLst>
              <a:rect l="0" t="0" r="r" b="b"/>
              <a:pathLst>
                <a:path w="287" h="124">
                  <a:moveTo>
                    <a:pt x="18" y="36"/>
                  </a:moveTo>
                  <a:cubicBezTo>
                    <a:pt x="18" y="36"/>
                    <a:pt x="49" y="95"/>
                    <a:pt x="109" y="56"/>
                  </a:cubicBezTo>
                  <a:cubicBezTo>
                    <a:pt x="109" y="56"/>
                    <a:pt x="132" y="85"/>
                    <a:pt x="156" y="56"/>
                  </a:cubicBezTo>
                  <a:cubicBezTo>
                    <a:pt x="156" y="56"/>
                    <a:pt x="180" y="68"/>
                    <a:pt x="192" y="53"/>
                  </a:cubicBezTo>
                  <a:cubicBezTo>
                    <a:pt x="192" y="53"/>
                    <a:pt x="219" y="58"/>
                    <a:pt x="226" y="46"/>
                  </a:cubicBezTo>
                  <a:cubicBezTo>
                    <a:pt x="226" y="46"/>
                    <a:pt x="265" y="34"/>
                    <a:pt x="287" y="0"/>
                  </a:cubicBezTo>
                  <a:cubicBezTo>
                    <a:pt x="287" y="0"/>
                    <a:pt x="269" y="78"/>
                    <a:pt x="134" y="101"/>
                  </a:cubicBezTo>
                  <a:cubicBezTo>
                    <a:pt x="0" y="124"/>
                    <a:pt x="18" y="36"/>
                    <a:pt x="18" y="36"/>
                  </a:cubicBez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22"/>
            <p:cNvSpPr>
              <a:spLocks/>
            </p:cNvSpPr>
            <p:nvPr/>
          </p:nvSpPr>
          <p:spPr bwMode="auto">
            <a:xfrm>
              <a:off x="5612996" y="5800592"/>
              <a:ext cx="70120" cy="27356"/>
            </a:xfrm>
            <a:custGeom>
              <a:avLst/>
              <a:gdLst/>
              <a:ahLst/>
              <a:cxnLst>
                <a:cxn ang="0">
                  <a:pos x="9" y="87"/>
                </a:cxn>
                <a:cxn ang="0">
                  <a:pos x="0" y="51"/>
                </a:cxn>
                <a:cxn ang="0">
                  <a:pos x="127" y="6"/>
                </a:cxn>
                <a:cxn ang="0">
                  <a:pos x="266" y="77"/>
                </a:cxn>
                <a:cxn ang="0">
                  <a:pos x="225" y="104"/>
                </a:cxn>
                <a:cxn ang="0">
                  <a:pos x="120" y="55"/>
                </a:cxn>
                <a:cxn ang="0">
                  <a:pos x="9" y="87"/>
                </a:cxn>
              </a:cxnLst>
              <a:rect l="0" t="0" r="r" b="b"/>
              <a:pathLst>
                <a:path w="266" h="104">
                  <a:moveTo>
                    <a:pt x="9" y="87"/>
                  </a:moveTo>
                  <a:cubicBezTo>
                    <a:pt x="9" y="87"/>
                    <a:pt x="0" y="66"/>
                    <a:pt x="0" y="51"/>
                  </a:cubicBezTo>
                  <a:cubicBezTo>
                    <a:pt x="0" y="51"/>
                    <a:pt x="6" y="0"/>
                    <a:pt x="127" y="6"/>
                  </a:cubicBezTo>
                  <a:cubicBezTo>
                    <a:pt x="247" y="12"/>
                    <a:pt x="266" y="77"/>
                    <a:pt x="266" y="77"/>
                  </a:cubicBezTo>
                  <a:cubicBezTo>
                    <a:pt x="225" y="104"/>
                    <a:pt x="225" y="104"/>
                    <a:pt x="225" y="104"/>
                  </a:cubicBezTo>
                  <a:cubicBezTo>
                    <a:pt x="225" y="104"/>
                    <a:pt x="199" y="54"/>
                    <a:pt x="120" y="55"/>
                  </a:cubicBezTo>
                  <a:cubicBezTo>
                    <a:pt x="40" y="56"/>
                    <a:pt x="9" y="87"/>
                    <a:pt x="9" y="87"/>
                  </a:cubicBez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23"/>
            <p:cNvSpPr>
              <a:spLocks/>
            </p:cNvSpPr>
            <p:nvPr/>
          </p:nvSpPr>
          <p:spPr bwMode="auto">
            <a:xfrm>
              <a:off x="5617798" y="5760731"/>
              <a:ext cx="68780" cy="50357"/>
            </a:xfrm>
            <a:custGeom>
              <a:avLst/>
              <a:gdLst/>
              <a:ahLst/>
              <a:cxnLst>
                <a:cxn ang="0">
                  <a:pos x="0" y="138"/>
                </a:cxn>
                <a:cxn ang="0">
                  <a:pos x="261" y="191"/>
                </a:cxn>
                <a:cxn ang="0">
                  <a:pos x="261" y="131"/>
                </a:cxn>
                <a:cxn ang="0">
                  <a:pos x="26" y="78"/>
                </a:cxn>
                <a:cxn ang="0">
                  <a:pos x="0" y="138"/>
                </a:cxn>
              </a:cxnLst>
              <a:rect l="0" t="0" r="r" b="b"/>
              <a:pathLst>
                <a:path w="261" h="191">
                  <a:moveTo>
                    <a:pt x="0" y="138"/>
                  </a:moveTo>
                  <a:cubicBezTo>
                    <a:pt x="0" y="138"/>
                    <a:pt x="130" y="92"/>
                    <a:pt x="261" y="191"/>
                  </a:cubicBezTo>
                  <a:cubicBezTo>
                    <a:pt x="261" y="131"/>
                    <a:pt x="261" y="131"/>
                    <a:pt x="261" y="131"/>
                  </a:cubicBezTo>
                  <a:cubicBezTo>
                    <a:pt x="261" y="131"/>
                    <a:pt x="120" y="0"/>
                    <a:pt x="26" y="78"/>
                  </a:cubicBezTo>
                  <a:lnTo>
                    <a:pt x="0" y="138"/>
                  </a:ln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24"/>
            <p:cNvSpPr>
              <a:spLocks/>
            </p:cNvSpPr>
            <p:nvPr/>
          </p:nvSpPr>
          <p:spPr bwMode="auto">
            <a:xfrm>
              <a:off x="5840104" y="5058305"/>
              <a:ext cx="50915" cy="36176"/>
            </a:xfrm>
            <a:custGeom>
              <a:avLst/>
              <a:gdLst/>
              <a:ahLst/>
              <a:cxnLst>
                <a:cxn ang="0">
                  <a:pos x="14" y="58"/>
                </a:cxn>
                <a:cxn ang="0">
                  <a:pos x="39" y="137"/>
                </a:cxn>
                <a:cxn ang="0">
                  <a:pos x="42" y="104"/>
                </a:cxn>
                <a:cxn ang="0">
                  <a:pos x="157" y="85"/>
                </a:cxn>
                <a:cxn ang="0">
                  <a:pos x="171" y="121"/>
                </a:cxn>
                <a:cxn ang="0">
                  <a:pos x="188" y="75"/>
                </a:cxn>
                <a:cxn ang="0">
                  <a:pos x="154" y="15"/>
                </a:cxn>
                <a:cxn ang="0">
                  <a:pos x="152" y="22"/>
                </a:cxn>
                <a:cxn ang="0">
                  <a:pos x="14" y="58"/>
                </a:cxn>
              </a:cxnLst>
              <a:rect l="0" t="0" r="r" b="b"/>
              <a:pathLst>
                <a:path w="193" h="137">
                  <a:moveTo>
                    <a:pt x="14" y="58"/>
                  </a:moveTo>
                  <a:cubicBezTo>
                    <a:pt x="14" y="58"/>
                    <a:pt x="0" y="107"/>
                    <a:pt x="39" y="137"/>
                  </a:cubicBezTo>
                  <a:cubicBezTo>
                    <a:pt x="39" y="137"/>
                    <a:pt x="25" y="114"/>
                    <a:pt x="42" y="104"/>
                  </a:cubicBezTo>
                  <a:cubicBezTo>
                    <a:pt x="59" y="93"/>
                    <a:pt x="125" y="53"/>
                    <a:pt x="157" y="85"/>
                  </a:cubicBezTo>
                  <a:cubicBezTo>
                    <a:pt x="157" y="85"/>
                    <a:pt x="155" y="106"/>
                    <a:pt x="171" y="121"/>
                  </a:cubicBezTo>
                  <a:cubicBezTo>
                    <a:pt x="171" y="121"/>
                    <a:pt x="193" y="105"/>
                    <a:pt x="188" y="75"/>
                  </a:cubicBezTo>
                  <a:cubicBezTo>
                    <a:pt x="183" y="45"/>
                    <a:pt x="165" y="2"/>
                    <a:pt x="154" y="15"/>
                  </a:cubicBezTo>
                  <a:cubicBezTo>
                    <a:pt x="152" y="22"/>
                    <a:pt x="152" y="22"/>
                    <a:pt x="152" y="22"/>
                  </a:cubicBezTo>
                  <a:cubicBezTo>
                    <a:pt x="152" y="22"/>
                    <a:pt x="69" y="0"/>
                    <a:pt x="14" y="58"/>
                  </a:cubicBez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25"/>
            <p:cNvSpPr>
              <a:spLocks/>
            </p:cNvSpPr>
            <p:nvPr/>
          </p:nvSpPr>
          <p:spPr bwMode="auto">
            <a:xfrm>
              <a:off x="5535954" y="4594153"/>
              <a:ext cx="271993" cy="449414"/>
            </a:xfrm>
            <a:custGeom>
              <a:avLst/>
              <a:gdLst/>
              <a:ahLst/>
              <a:cxnLst>
                <a:cxn ang="0">
                  <a:pos x="22" y="1684"/>
                </a:cxn>
                <a:cxn ang="0">
                  <a:pos x="45" y="1675"/>
                </a:cxn>
                <a:cxn ang="0">
                  <a:pos x="153" y="1668"/>
                </a:cxn>
                <a:cxn ang="0">
                  <a:pos x="188" y="1668"/>
                </a:cxn>
                <a:cxn ang="0">
                  <a:pos x="431" y="1659"/>
                </a:cxn>
                <a:cxn ang="0">
                  <a:pos x="580" y="1671"/>
                </a:cxn>
                <a:cxn ang="0">
                  <a:pos x="773" y="1676"/>
                </a:cxn>
                <a:cxn ang="0">
                  <a:pos x="1010" y="1656"/>
                </a:cxn>
                <a:cxn ang="0">
                  <a:pos x="1031" y="1657"/>
                </a:cxn>
                <a:cxn ang="0">
                  <a:pos x="933" y="1373"/>
                </a:cxn>
                <a:cxn ang="0">
                  <a:pos x="905" y="800"/>
                </a:cxn>
                <a:cxn ang="0">
                  <a:pos x="954" y="590"/>
                </a:cxn>
                <a:cxn ang="0">
                  <a:pos x="950" y="553"/>
                </a:cxn>
                <a:cxn ang="0">
                  <a:pos x="943" y="497"/>
                </a:cxn>
                <a:cxn ang="0">
                  <a:pos x="941" y="564"/>
                </a:cxn>
                <a:cxn ang="0">
                  <a:pos x="941" y="470"/>
                </a:cxn>
                <a:cxn ang="0">
                  <a:pos x="931" y="560"/>
                </a:cxn>
                <a:cxn ang="0">
                  <a:pos x="935" y="460"/>
                </a:cxn>
                <a:cxn ang="0">
                  <a:pos x="927" y="431"/>
                </a:cxn>
                <a:cxn ang="0">
                  <a:pos x="924" y="469"/>
                </a:cxn>
                <a:cxn ang="0">
                  <a:pos x="922" y="377"/>
                </a:cxn>
                <a:cxn ang="0">
                  <a:pos x="921" y="488"/>
                </a:cxn>
                <a:cxn ang="0">
                  <a:pos x="914" y="367"/>
                </a:cxn>
                <a:cxn ang="0">
                  <a:pos x="906" y="461"/>
                </a:cxn>
                <a:cxn ang="0">
                  <a:pos x="909" y="342"/>
                </a:cxn>
                <a:cxn ang="0">
                  <a:pos x="898" y="307"/>
                </a:cxn>
                <a:cxn ang="0">
                  <a:pos x="875" y="271"/>
                </a:cxn>
                <a:cxn ang="0">
                  <a:pos x="764" y="436"/>
                </a:cxn>
                <a:cxn ang="0">
                  <a:pos x="581" y="438"/>
                </a:cxn>
                <a:cxn ang="0">
                  <a:pos x="508" y="424"/>
                </a:cxn>
                <a:cxn ang="0">
                  <a:pos x="318" y="336"/>
                </a:cxn>
                <a:cxn ang="0">
                  <a:pos x="292" y="131"/>
                </a:cxn>
                <a:cxn ang="0">
                  <a:pos x="296" y="20"/>
                </a:cxn>
                <a:cxn ang="0">
                  <a:pos x="274" y="12"/>
                </a:cxn>
                <a:cxn ang="0">
                  <a:pos x="224" y="8"/>
                </a:cxn>
                <a:cxn ang="0">
                  <a:pos x="165" y="305"/>
                </a:cxn>
                <a:cxn ang="0">
                  <a:pos x="72" y="471"/>
                </a:cxn>
                <a:cxn ang="0">
                  <a:pos x="56" y="564"/>
                </a:cxn>
                <a:cxn ang="0">
                  <a:pos x="36" y="625"/>
                </a:cxn>
                <a:cxn ang="0">
                  <a:pos x="24" y="772"/>
                </a:cxn>
                <a:cxn ang="0">
                  <a:pos x="28" y="984"/>
                </a:cxn>
                <a:cxn ang="0">
                  <a:pos x="17" y="1306"/>
                </a:cxn>
                <a:cxn ang="0">
                  <a:pos x="21" y="1607"/>
                </a:cxn>
                <a:cxn ang="0">
                  <a:pos x="8" y="1675"/>
                </a:cxn>
                <a:cxn ang="0">
                  <a:pos x="22" y="1684"/>
                </a:cxn>
              </a:cxnLst>
              <a:rect l="0" t="0" r="r" b="b"/>
              <a:pathLst>
                <a:path w="1031" h="1704">
                  <a:moveTo>
                    <a:pt x="22" y="1684"/>
                  </a:moveTo>
                  <a:cubicBezTo>
                    <a:pt x="22" y="1684"/>
                    <a:pt x="0" y="1668"/>
                    <a:pt x="45" y="1675"/>
                  </a:cubicBezTo>
                  <a:cubicBezTo>
                    <a:pt x="89" y="1683"/>
                    <a:pt x="161" y="1673"/>
                    <a:pt x="153" y="1668"/>
                  </a:cubicBezTo>
                  <a:cubicBezTo>
                    <a:pt x="144" y="1662"/>
                    <a:pt x="151" y="1651"/>
                    <a:pt x="188" y="1668"/>
                  </a:cubicBezTo>
                  <a:cubicBezTo>
                    <a:pt x="226" y="1685"/>
                    <a:pt x="409" y="1678"/>
                    <a:pt x="431" y="1659"/>
                  </a:cubicBezTo>
                  <a:cubicBezTo>
                    <a:pt x="452" y="1639"/>
                    <a:pt x="557" y="1638"/>
                    <a:pt x="580" y="1671"/>
                  </a:cubicBezTo>
                  <a:cubicBezTo>
                    <a:pt x="603" y="1704"/>
                    <a:pt x="703" y="1677"/>
                    <a:pt x="773" y="1676"/>
                  </a:cubicBezTo>
                  <a:cubicBezTo>
                    <a:pt x="843" y="1675"/>
                    <a:pt x="1006" y="1638"/>
                    <a:pt x="1010" y="1656"/>
                  </a:cubicBezTo>
                  <a:cubicBezTo>
                    <a:pt x="1014" y="1674"/>
                    <a:pt x="1031" y="1657"/>
                    <a:pt x="1031" y="1657"/>
                  </a:cubicBezTo>
                  <a:cubicBezTo>
                    <a:pt x="1031" y="1657"/>
                    <a:pt x="972" y="1539"/>
                    <a:pt x="933" y="1373"/>
                  </a:cubicBezTo>
                  <a:cubicBezTo>
                    <a:pt x="895" y="1206"/>
                    <a:pt x="867" y="955"/>
                    <a:pt x="905" y="800"/>
                  </a:cubicBezTo>
                  <a:cubicBezTo>
                    <a:pt x="905" y="800"/>
                    <a:pt x="954" y="679"/>
                    <a:pt x="954" y="590"/>
                  </a:cubicBezTo>
                  <a:cubicBezTo>
                    <a:pt x="954" y="577"/>
                    <a:pt x="950" y="553"/>
                    <a:pt x="950" y="553"/>
                  </a:cubicBezTo>
                  <a:cubicBezTo>
                    <a:pt x="950" y="553"/>
                    <a:pt x="937" y="540"/>
                    <a:pt x="943" y="497"/>
                  </a:cubicBezTo>
                  <a:cubicBezTo>
                    <a:pt x="943" y="497"/>
                    <a:pt x="929" y="519"/>
                    <a:pt x="941" y="564"/>
                  </a:cubicBezTo>
                  <a:cubicBezTo>
                    <a:pt x="941" y="564"/>
                    <a:pt x="923" y="531"/>
                    <a:pt x="941" y="470"/>
                  </a:cubicBezTo>
                  <a:cubicBezTo>
                    <a:pt x="941" y="470"/>
                    <a:pt x="925" y="505"/>
                    <a:pt x="931" y="560"/>
                  </a:cubicBezTo>
                  <a:cubicBezTo>
                    <a:pt x="931" y="560"/>
                    <a:pt x="922" y="517"/>
                    <a:pt x="935" y="460"/>
                  </a:cubicBezTo>
                  <a:cubicBezTo>
                    <a:pt x="935" y="460"/>
                    <a:pt x="922" y="449"/>
                    <a:pt x="927" y="431"/>
                  </a:cubicBezTo>
                  <a:cubicBezTo>
                    <a:pt x="927" y="431"/>
                    <a:pt x="919" y="444"/>
                    <a:pt x="924" y="469"/>
                  </a:cubicBezTo>
                  <a:cubicBezTo>
                    <a:pt x="924" y="469"/>
                    <a:pt x="910" y="431"/>
                    <a:pt x="922" y="377"/>
                  </a:cubicBezTo>
                  <a:cubicBezTo>
                    <a:pt x="922" y="377"/>
                    <a:pt x="905" y="435"/>
                    <a:pt x="921" y="488"/>
                  </a:cubicBezTo>
                  <a:cubicBezTo>
                    <a:pt x="921" y="488"/>
                    <a:pt x="900" y="446"/>
                    <a:pt x="914" y="367"/>
                  </a:cubicBezTo>
                  <a:cubicBezTo>
                    <a:pt x="914" y="367"/>
                    <a:pt x="898" y="419"/>
                    <a:pt x="906" y="461"/>
                  </a:cubicBezTo>
                  <a:cubicBezTo>
                    <a:pt x="906" y="461"/>
                    <a:pt x="892" y="429"/>
                    <a:pt x="909" y="342"/>
                  </a:cubicBezTo>
                  <a:cubicBezTo>
                    <a:pt x="909" y="342"/>
                    <a:pt x="898" y="322"/>
                    <a:pt x="898" y="307"/>
                  </a:cubicBezTo>
                  <a:cubicBezTo>
                    <a:pt x="898" y="293"/>
                    <a:pt x="884" y="252"/>
                    <a:pt x="875" y="271"/>
                  </a:cubicBezTo>
                  <a:cubicBezTo>
                    <a:pt x="866" y="290"/>
                    <a:pt x="798" y="426"/>
                    <a:pt x="764" y="436"/>
                  </a:cubicBezTo>
                  <a:cubicBezTo>
                    <a:pt x="729" y="446"/>
                    <a:pt x="581" y="438"/>
                    <a:pt x="581" y="438"/>
                  </a:cubicBezTo>
                  <a:cubicBezTo>
                    <a:pt x="581" y="438"/>
                    <a:pt x="568" y="403"/>
                    <a:pt x="508" y="424"/>
                  </a:cubicBezTo>
                  <a:cubicBezTo>
                    <a:pt x="508" y="424"/>
                    <a:pt x="362" y="395"/>
                    <a:pt x="318" y="336"/>
                  </a:cubicBezTo>
                  <a:cubicBezTo>
                    <a:pt x="274" y="278"/>
                    <a:pt x="291" y="200"/>
                    <a:pt x="292" y="131"/>
                  </a:cubicBezTo>
                  <a:cubicBezTo>
                    <a:pt x="293" y="61"/>
                    <a:pt x="296" y="20"/>
                    <a:pt x="296" y="20"/>
                  </a:cubicBezTo>
                  <a:cubicBezTo>
                    <a:pt x="296" y="20"/>
                    <a:pt x="287" y="0"/>
                    <a:pt x="274" y="12"/>
                  </a:cubicBezTo>
                  <a:cubicBezTo>
                    <a:pt x="261" y="25"/>
                    <a:pt x="257" y="5"/>
                    <a:pt x="224" y="8"/>
                  </a:cubicBezTo>
                  <a:cubicBezTo>
                    <a:pt x="224" y="8"/>
                    <a:pt x="222" y="241"/>
                    <a:pt x="165" y="305"/>
                  </a:cubicBezTo>
                  <a:cubicBezTo>
                    <a:pt x="108" y="370"/>
                    <a:pt x="84" y="443"/>
                    <a:pt x="72" y="471"/>
                  </a:cubicBezTo>
                  <a:cubicBezTo>
                    <a:pt x="61" y="498"/>
                    <a:pt x="62" y="544"/>
                    <a:pt x="56" y="564"/>
                  </a:cubicBezTo>
                  <a:cubicBezTo>
                    <a:pt x="50" y="584"/>
                    <a:pt x="38" y="592"/>
                    <a:pt x="36" y="625"/>
                  </a:cubicBezTo>
                  <a:cubicBezTo>
                    <a:pt x="34" y="658"/>
                    <a:pt x="20" y="717"/>
                    <a:pt x="24" y="772"/>
                  </a:cubicBezTo>
                  <a:cubicBezTo>
                    <a:pt x="28" y="827"/>
                    <a:pt x="42" y="875"/>
                    <a:pt x="28" y="984"/>
                  </a:cubicBezTo>
                  <a:cubicBezTo>
                    <a:pt x="14" y="1093"/>
                    <a:pt x="18" y="1240"/>
                    <a:pt x="17" y="1306"/>
                  </a:cubicBezTo>
                  <a:cubicBezTo>
                    <a:pt x="15" y="1373"/>
                    <a:pt x="46" y="1485"/>
                    <a:pt x="21" y="1607"/>
                  </a:cubicBezTo>
                  <a:cubicBezTo>
                    <a:pt x="8" y="1675"/>
                    <a:pt x="8" y="1675"/>
                    <a:pt x="8" y="1675"/>
                  </a:cubicBezTo>
                  <a:cubicBezTo>
                    <a:pt x="8" y="1675"/>
                    <a:pt x="8" y="1693"/>
                    <a:pt x="22" y="1684"/>
                  </a:cubicBezTo>
                  <a:close/>
                </a:path>
              </a:pathLst>
            </a:custGeom>
            <a:solidFill>
              <a:srgbClr val="F9F7F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3" name="Group 214"/>
          <p:cNvGrpSpPr>
            <a:grpSpLocks noChangeAspect="1"/>
          </p:cNvGrpSpPr>
          <p:nvPr/>
        </p:nvGrpSpPr>
        <p:grpSpPr>
          <a:xfrm>
            <a:off x="710323" y="2548540"/>
            <a:ext cx="241206" cy="679023"/>
            <a:chOff x="4623951" y="4350744"/>
            <a:chExt cx="537510" cy="1513157"/>
          </a:xfrm>
        </p:grpSpPr>
        <p:sp>
          <p:nvSpPr>
            <p:cNvPr id="64" name="Freeform 28"/>
            <p:cNvSpPr>
              <a:spLocks noEditPoints="1"/>
            </p:cNvSpPr>
            <p:nvPr/>
          </p:nvSpPr>
          <p:spPr bwMode="auto">
            <a:xfrm>
              <a:off x="4623951" y="4350744"/>
              <a:ext cx="537510" cy="1513157"/>
            </a:xfrm>
            <a:custGeom>
              <a:avLst/>
              <a:gdLst/>
              <a:ahLst/>
              <a:cxnLst>
                <a:cxn ang="0">
                  <a:pos x="1992" y="2704"/>
                </a:cxn>
                <a:cxn ang="0">
                  <a:pos x="1953" y="1793"/>
                </a:cxn>
                <a:cxn ang="0">
                  <a:pos x="1929" y="1518"/>
                </a:cxn>
                <a:cxn ang="0">
                  <a:pos x="1673" y="1052"/>
                </a:cxn>
                <a:cxn ang="0">
                  <a:pos x="1401" y="898"/>
                </a:cxn>
                <a:cxn ang="0">
                  <a:pos x="1413" y="667"/>
                </a:cxn>
                <a:cxn ang="0">
                  <a:pos x="1536" y="409"/>
                </a:cxn>
                <a:cxn ang="0">
                  <a:pos x="1199" y="27"/>
                </a:cxn>
                <a:cxn ang="0">
                  <a:pos x="888" y="328"/>
                </a:cxn>
                <a:cxn ang="0">
                  <a:pos x="952" y="613"/>
                </a:cxn>
                <a:cxn ang="0">
                  <a:pos x="994" y="870"/>
                </a:cxn>
                <a:cxn ang="0">
                  <a:pos x="837" y="945"/>
                </a:cxn>
                <a:cxn ang="0">
                  <a:pos x="498" y="1125"/>
                </a:cxn>
                <a:cxn ang="0">
                  <a:pos x="339" y="1667"/>
                </a:cxn>
                <a:cxn ang="0">
                  <a:pos x="152" y="2325"/>
                </a:cxn>
                <a:cxn ang="0">
                  <a:pos x="69" y="2733"/>
                </a:cxn>
                <a:cxn ang="0">
                  <a:pos x="9" y="3024"/>
                </a:cxn>
                <a:cxn ang="0">
                  <a:pos x="105" y="3301"/>
                </a:cxn>
                <a:cxn ang="0">
                  <a:pos x="139" y="3132"/>
                </a:cxn>
                <a:cxn ang="0">
                  <a:pos x="203" y="3064"/>
                </a:cxn>
                <a:cxn ang="0">
                  <a:pos x="279" y="3163"/>
                </a:cxn>
                <a:cxn ang="0">
                  <a:pos x="279" y="2904"/>
                </a:cxn>
                <a:cxn ang="0">
                  <a:pos x="357" y="2525"/>
                </a:cxn>
                <a:cxn ang="0">
                  <a:pos x="522" y="2081"/>
                </a:cxn>
                <a:cxn ang="0">
                  <a:pos x="614" y="2150"/>
                </a:cxn>
                <a:cxn ang="0">
                  <a:pos x="554" y="2682"/>
                </a:cxn>
                <a:cxn ang="0">
                  <a:pos x="530" y="3472"/>
                </a:cxn>
                <a:cxn ang="0">
                  <a:pos x="668" y="4449"/>
                </a:cxn>
                <a:cxn ang="0">
                  <a:pos x="701" y="4996"/>
                </a:cxn>
                <a:cxn ang="0">
                  <a:pos x="808" y="5394"/>
                </a:cxn>
                <a:cxn ang="0">
                  <a:pos x="662" y="5547"/>
                </a:cxn>
                <a:cxn ang="0">
                  <a:pos x="888" y="5649"/>
                </a:cxn>
                <a:cxn ang="0">
                  <a:pos x="1061" y="5525"/>
                </a:cxn>
                <a:cxn ang="0">
                  <a:pos x="1104" y="5571"/>
                </a:cxn>
                <a:cxn ang="0">
                  <a:pos x="1411" y="5732"/>
                </a:cxn>
                <a:cxn ang="0">
                  <a:pos x="1464" y="5637"/>
                </a:cxn>
                <a:cxn ang="0">
                  <a:pos x="1512" y="5425"/>
                </a:cxn>
                <a:cxn ang="0">
                  <a:pos x="1533" y="4492"/>
                </a:cxn>
                <a:cxn ang="0">
                  <a:pos x="1569" y="3900"/>
                </a:cxn>
                <a:cxn ang="0">
                  <a:pos x="1652" y="3081"/>
                </a:cxn>
                <a:cxn ang="0">
                  <a:pos x="1658" y="2717"/>
                </a:cxn>
                <a:cxn ang="0">
                  <a:pos x="1656" y="1920"/>
                </a:cxn>
                <a:cxn ang="0">
                  <a:pos x="1715" y="2052"/>
                </a:cxn>
                <a:cxn ang="0">
                  <a:pos x="1845" y="2891"/>
                </a:cxn>
                <a:cxn ang="0">
                  <a:pos x="1755" y="3173"/>
                </a:cxn>
                <a:cxn ang="0">
                  <a:pos x="1769" y="3290"/>
                </a:cxn>
                <a:cxn ang="0">
                  <a:pos x="1865" y="3191"/>
                </a:cxn>
                <a:cxn ang="0">
                  <a:pos x="1838" y="3418"/>
                </a:cxn>
                <a:cxn ang="0">
                  <a:pos x="2007" y="3221"/>
                </a:cxn>
                <a:cxn ang="0">
                  <a:pos x="2018" y="2983"/>
                </a:cxn>
                <a:cxn ang="0">
                  <a:pos x="1124" y="4751"/>
                </a:cxn>
                <a:cxn ang="0">
                  <a:pos x="1071" y="4533"/>
                </a:cxn>
                <a:cxn ang="0">
                  <a:pos x="1022" y="4280"/>
                </a:cxn>
                <a:cxn ang="0">
                  <a:pos x="1062" y="4020"/>
                </a:cxn>
                <a:cxn ang="0">
                  <a:pos x="1094" y="3510"/>
                </a:cxn>
                <a:cxn ang="0">
                  <a:pos x="1095" y="4010"/>
                </a:cxn>
                <a:cxn ang="0">
                  <a:pos x="1142" y="4449"/>
                </a:cxn>
              </a:cxnLst>
              <a:rect l="0" t="0" r="r" b="b"/>
              <a:pathLst>
                <a:path w="2038" h="5737">
                  <a:moveTo>
                    <a:pt x="2018" y="2983"/>
                  </a:moveTo>
                  <a:cubicBezTo>
                    <a:pt x="2005" y="2929"/>
                    <a:pt x="1996" y="2867"/>
                    <a:pt x="2008" y="2861"/>
                  </a:cubicBezTo>
                  <a:cubicBezTo>
                    <a:pt x="2021" y="2855"/>
                    <a:pt x="1996" y="2768"/>
                    <a:pt x="1992" y="2704"/>
                  </a:cubicBezTo>
                  <a:cubicBezTo>
                    <a:pt x="1988" y="2640"/>
                    <a:pt x="2007" y="2401"/>
                    <a:pt x="2016" y="2309"/>
                  </a:cubicBezTo>
                  <a:cubicBezTo>
                    <a:pt x="2025" y="2218"/>
                    <a:pt x="2001" y="2097"/>
                    <a:pt x="1968" y="2016"/>
                  </a:cubicBezTo>
                  <a:cubicBezTo>
                    <a:pt x="1935" y="1935"/>
                    <a:pt x="1953" y="1793"/>
                    <a:pt x="1953" y="1793"/>
                  </a:cubicBezTo>
                  <a:cubicBezTo>
                    <a:pt x="1953" y="1793"/>
                    <a:pt x="1966" y="1774"/>
                    <a:pt x="1968" y="1765"/>
                  </a:cubicBezTo>
                  <a:cubicBezTo>
                    <a:pt x="1969" y="1756"/>
                    <a:pt x="1948" y="1693"/>
                    <a:pt x="1941" y="1664"/>
                  </a:cubicBezTo>
                  <a:cubicBezTo>
                    <a:pt x="1933" y="1635"/>
                    <a:pt x="1944" y="1566"/>
                    <a:pt x="1929" y="1518"/>
                  </a:cubicBezTo>
                  <a:cubicBezTo>
                    <a:pt x="1914" y="1470"/>
                    <a:pt x="1917" y="1392"/>
                    <a:pt x="1911" y="1315"/>
                  </a:cubicBezTo>
                  <a:cubicBezTo>
                    <a:pt x="1905" y="1238"/>
                    <a:pt x="1860" y="1175"/>
                    <a:pt x="1835" y="1140"/>
                  </a:cubicBezTo>
                  <a:cubicBezTo>
                    <a:pt x="1811" y="1106"/>
                    <a:pt x="1697" y="1067"/>
                    <a:pt x="1673" y="1052"/>
                  </a:cubicBezTo>
                  <a:cubicBezTo>
                    <a:pt x="1649" y="1037"/>
                    <a:pt x="1587" y="985"/>
                    <a:pt x="1566" y="979"/>
                  </a:cubicBezTo>
                  <a:cubicBezTo>
                    <a:pt x="1545" y="973"/>
                    <a:pt x="1493" y="938"/>
                    <a:pt x="1468" y="916"/>
                  </a:cubicBezTo>
                  <a:cubicBezTo>
                    <a:pt x="1443" y="894"/>
                    <a:pt x="1419" y="901"/>
                    <a:pt x="1401" y="898"/>
                  </a:cubicBezTo>
                  <a:cubicBezTo>
                    <a:pt x="1383" y="895"/>
                    <a:pt x="1386" y="853"/>
                    <a:pt x="1383" y="820"/>
                  </a:cubicBezTo>
                  <a:cubicBezTo>
                    <a:pt x="1380" y="787"/>
                    <a:pt x="1399" y="757"/>
                    <a:pt x="1401" y="713"/>
                  </a:cubicBezTo>
                  <a:cubicBezTo>
                    <a:pt x="1402" y="670"/>
                    <a:pt x="1411" y="674"/>
                    <a:pt x="1413" y="667"/>
                  </a:cubicBezTo>
                  <a:cubicBezTo>
                    <a:pt x="1459" y="642"/>
                    <a:pt x="1473" y="593"/>
                    <a:pt x="1473" y="593"/>
                  </a:cubicBezTo>
                  <a:cubicBezTo>
                    <a:pt x="1510" y="597"/>
                    <a:pt x="1529" y="557"/>
                    <a:pt x="1536" y="555"/>
                  </a:cubicBezTo>
                  <a:cubicBezTo>
                    <a:pt x="1544" y="554"/>
                    <a:pt x="1544" y="435"/>
                    <a:pt x="1536" y="409"/>
                  </a:cubicBezTo>
                  <a:cubicBezTo>
                    <a:pt x="1529" y="384"/>
                    <a:pt x="1541" y="292"/>
                    <a:pt x="1513" y="226"/>
                  </a:cubicBezTo>
                  <a:cubicBezTo>
                    <a:pt x="1486" y="159"/>
                    <a:pt x="1458" y="141"/>
                    <a:pt x="1357" y="71"/>
                  </a:cubicBezTo>
                  <a:cubicBezTo>
                    <a:pt x="1256" y="0"/>
                    <a:pt x="1201" y="36"/>
                    <a:pt x="1199" y="27"/>
                  </a:cubicBezTo>
                  <a:cubicBezTo>
                    <a:pt x="1198" y="18"/>
                    <a:pt x="1142" y="36"/>
                    <a:pt x="1124" y="42"/>
                  </a:cubicBezTo>
                  <a:cubicBezTo>
                    <a:pt x="973" y="87"/>
                    <a:pt x="945" y="209"/>
                    <a:pt x="922" y="215"/>
                  </a:cubicBezTo>
                  <a:cubicBezTo>
                    <a:pt x="900" y="221"/>
                    <a:pt x="883" y="292"/>
                    <a:pt x="888" y="328"/>
                  </a:cubicBezTo>
                  <a:cubicBezTo>
                    <a:pt x="892" y="364"/>
                    <a:pt x="874" y="459"/>
                    <a:pt x="876" y="484"/>
                  </a:cubicBezTo>
                  <a:cubicBezTo>
                    <a:pt x="877" y="510"/>
                    <a:pt x="925" y="531"/>
                    <a:pt x="924" y="542"/>
                  </a:cubicBezTo>
                  <a:cubicBezTo>
                    <a:pt x="922" y="569"/>
                    <a:pt x="943" y="589"/>
                    <a:pt x="952" y="613"/>
                  </a:cubicBezTo>
                  <a:cubicBezTo>
                    <a:pt x="962" y="637"/>
                    <a:pt x="976" y="646"/>
                    <a:pt x="978" y="706"/>
                  </a:cubicBezTo>
                  <a:cubicBezTo>
                    <a:pt x="980" y="765"/>
                    <a:pt x="1000" y="817"/>
                    <a:pt x="1005" y="844"/>
                  </a:cubicBezTo>
                  <a:cubicBezTo>
                    <a:pt x="1009" y="866"/>
                    <a:pt x="994" y="869"/>
                    <a:pt x="994" y="870"/>
                  </a:cubicBezTo>
                  <a:cubicBezTo>
                    <a:pt x="995" y="870"/>
                    <a:pt x="996" y="870"/>
                    <a:pt x="997" y="871"/>
                  </a:cubicBezTo>
                  <a:cubicBezTo>
                    <a:pt x="995" y="870"/>
                    <a:pt x="994" y="870"/>
                    <a:pt x="994" y="870"/>
                  </a:cubicBezTo>
                  <a:cubicBezTo>
                    <a:pt x="945" y="865"/>
                    <a:pt x="904" y="921"/>
                    <a:pt x="837" y="945"/>
                  </a:cubicBezTo>
                  <a:cubicBezTo>
                    <a:pt x="769" y="969"/>
                    <a:pt x="737" y="999"/>
                    <a:pt x="719" y="1005"/>
                  </a:cubicBezTo>
                  <a:cubicBezTo>
                    <a:pt x="628" y="1025"/>
                    <a:pt x="630" y="1061"/>
                    <a:pt x="590" y="1071"/>
                  </a:cubicBezTo>
                  <a:cubicBezTo>
                    <a:pt x="550" y="1081"/>
                    <a:pt x="514" y="1111"/>
                    <a:pt x="498" y="1125"/>
                  </a:cubicBezTo>
                  <a:cubicBezTo>
                    <a:pt x="432" y="1228"/>
                    <a:pt x="390" y="1388"/>
                    <a:pt x="384" y="1440"/>
                  </a:cubicBezTo>
                  <a:cubicBezTo>
                    <a:pt x="378" y="1492"/>
                    <a:pt x="329" y="1643"/>
                    <a:pt x="329" y="1643"/>
                  </a:cubicBezTo>
                  <a:cubicBezTo>
                    <a:pt x="329" y="1643"/>
                    <a:pt x="345" y="1651"/>
                    <a:pt x="339" y="1667"/>
                  </a:cubicBezTo>
                  <a:cubicBezTo>
                    <a:pt x="333" y="1683"/>
                    <a:pt x="329" y="1739"/>
                    <a:pt x="329" y="1815"/>
                  </a:cubicBezTo>
                  <a:cubicBezTo>
                    <a:pt x="329" y="1892"/>
                    <a:pt x="233" y="1998"/>
                    <a:pt x="217" y="2050"/>
                  </a:cubicBezTo>
                  <a:cubicBezTo>
                    <a:pt x="202" y="2100"/>
                    <a:pt x="166" y="2190"/>
                    <a:pt x="152" y="2325"/>
                  </a:cubicBezTo>
                  <a:cubicBezTo>
                    <a:pt x="152" y="2325"/>
                    <a:pt x="152" y="2325"/>
                    <a:pt x="152" y="2325"/>
                  </a:cubicBezTo>
                  <a:cubicBezTo>
                    <a:pt x="144" y="2405"/>
                    <a:pt x="119" y="2550"/>
                    <a:pt x="111" y="2582"/>
                  </a:cubicBezTo>
                  <a:cubicBezTo>
                    <a:pt x="96" y="2644"/>
                    <a:pt x="58" y="2725"/>
                    <a:pt x="69" y="2733"/>
                  </a:cubicBezTo>
                  <a:cubicBezTo>
                    <a:pt x="80" y="2741"/>
                    <a:pt x="61" y="2801"/>
                    <a:pt x="40" y="2852"/>
                  </a:cubicBezTo>
                  <a:cubicBezTo>
                    <a:pt x="18" y="2904"/>
                    <a:pt x="0" y="2966"/>
                    <a:pt x="2" y="2976"/>
                  </a:cubicBezTo>
                  <a:cubicBezTo>
                    <a:pt x="5" y="2986"/>
                    <a:pt x="11" y="3014"/>
                    <a:pt x="9" y="3024"/>
                  </a:cubicBezTo>
                  <a:cubicBezTo>
                    <a:pt x="7" y="3034"/>
                    <a:pt x="6" y="3079"/>
                    <a:pt x="10" y="3088"/>
                  </a:cubicBezTo>
                  <a:cubicBezTo>
                    <a:pt x="15" y="3098"/>
                    <a:pt x="29" y="3172"/>
                    <a:pt x="32" y="3176"/>
                  </a:cubicBezTo>
                  <a:cubicBezTo>
                    <a:pt x="35" y="3179"/>
                    <a:pt x="87" y="3284"/>
                    <a:pt x="105" y="3301"/>
                  </a:cubicBezTo>
                  <a:cubicBezTo>
                    <a:pt x="122" y="3318"/>
                    <a:pt x="135" y="3321"/>
                    <a:pt x="144" y="3311"/>
                  </a:cubicBezTo>
                  <a:cubicBezTo>
                    <a:pt x="154" y="3301"/>
                    <a:pt x="139" y="3238"/>
                    <a:pt x="134" y="3229"/>
                  </a:cubicBezTo>
                  <a:cubicBezTo>
                    <a:pt x="130" y="3220"/>
                    <a:pt x="144" y="3161"/>
                    <a:pt x="139" y="3132"/>
                  </a:cubicBezTo>
                  <a:cubicBezTo>
                    <a:pt x="139" y="3132"/>
                    <a:pt x="155" y="3097"/>
                    <a:pt x="156" y="3082"/>
                  </a:cubicBezTo>
                  <a:cubicBezTo>
                    <a:pt x="157" y="3068"/>
                    <a:pt x="188" y="3056"/>
                    <a:pt x="191" y="3050"/>
                  </a:cubicBezTo>
                  <a:cubicBezTo>
                    <a:pt x="194" y="3045"/>
                    <a:pt x="202" y="3049"/>
                    <a:pt x="203" y="3064"/>
                  </a:cubicBezTo>
                  <a:cubicBezTo>
                    <a:pt x="203" y="3080"/>
                    <a:pt x="195" y="3147"/>
                    <a:pt x="234" y="3196"/>
                  </a:cubicBezTo>
                  <a:cubicBezTo>
                    <a:pt x="264" y="3228"/>
                    <a:pt x="282" y="3190"/>
                    <a:pt x="282" y="3190"/>
                  </a:cubicBezTo>
                  <a:cubicBezTo>
                    <a:pt x="282" y="3190"/>
                    <a:pt x="285" y="3190"/>
                    <a:pt x="279" y="3163"/>
                  </a:cubicBezTo>
                  <a:cubicBezTo>
                    <a:pt x="273" y="3136"/>
                    <a:pt x="274" y="3102"/>
                    <a:pt x="268" y="3083"/>
                  </a:cubicBezTo>
                  <a:cubicBezTo>
                    <a:pt x="262" y="3065"/>
                    <a:pt x="270" y="3038"/>
                    <a:pt x="275" y="3016"/>
                  </a:cubicBezTo>
                  <a:cubicBezTo>
                    <a:pt x="280" y="2993"/>
                    <a:pt x="285" y="2922"/>
                    <a:pt x="279" y="2904"/>
                  </a:cubicBezTo>
                  <a:cubicBezTo>
                    <a:pt x="274" y="2886"/>
                    <a:pt x="221" y="2811"/>
                    <a:pt x="225" y="2790"/>
                  </a:cubicBezTo>
                  <a:cubicBezTo>
                    <a:pt x="229" y="2770"/>
                    <a:pt x="284" y="2644"/>
                    <a:pt x="353" y="2533"/>
                  </a:cubicBezTo>
                  <a:cubicBezTo>
                    <a:pt x="354" y="2530"/>
                    <a:pt x="356" y="2527"/>
                    <a:pt x="357" y="2525"/>
                  </a:cubicBezTo>
                  <a:cubicBezTo>
                    <a:pt x="366" y="2510"/>
                    <a:pt x="375" y="2495"/>
                    <a:pt x="384" y="2479"/>
                  </a:cubicBezTo>
                  <a:cubicBezTo>
                    <a:pt x="450" y="2364"/>
                    <a:pt x="449" y="2273"/>
                    <a:pt x="469" y="2237"/>
                  </a:cubicBezTo>
                  <a:cubicBezTo>
                    <a:pt x="490" y="2201"/>
                    <a:pt x="522" y="2157"/>
                    <a:pt x="522" y="2081"/>
                  </a:cubicBezTo>
                  <a:cubicBezTo>
                    <a:pt x="522" y="2006"/>
                    <a:pt x="534" y="1988"/>
                    <a:pt x="534" y="1988"/>
                  </a:cubicBezTo>
                  <a:cubicBezTo>
                    <a:pt x="552" y="1978"/>
                    <a:pt x="604" y="1825"/>
                    <a:pt x="604" y="1825"/>
                  </a:cubicBezTo>
                  <a:cubicBezTo>
                    <a:pt x="604" y="1876"/>
                    <a:pt x="608" y="2116"/>
                    <a:pt x="614" y="2150"/>
                  </a:cubicBezTo>
                  <a:cubicBezTo>
                    <a:pt x="620" y="2185"/>
                    <a:pt x="550" y="2361"/>
                    <a:pt x="530" y="2417"/>
                  </a:cubicBezTo>
                  <a:cubicBezTo>
                    <a:pt x="510" y="2473"/>
                    <a:pt x="540" y="2512"/>
                    <a:pt x="540" y="2512"/>
                  </a:cubicBezTo>
                  <a:cubicBezTo>
                    <a:pt x="502" y="2588"/>
                    <a:pt x="554" y="2682"/>
                    <a:pt x="554" y="2682"/>
                  </a:cubicBezTo>
                  <a:cubicBezTo>
                    <a:pt x="554" y="2682"/>
                    <a:pt x="566" y="2724"/>
                    <a:pt x="548" y="2768"/>
                  </a:cubicBezTo>
                  <a:cubicBezTo>
                    <a:pt x="530" y="2812"/>
                    <a:pt x="518" y="2925"/>
                    <a:pt x="506" y="2983"/>
                  </a:cubicBezTo>
                  <a:cubicBezTo>
                    <a:pt x="494" y="3041"/>
                    <a:pt x="524" y="3300"/>
                    <a:pt x="530" y="3472"/>
                  </a:cubicBezTo>
                  <a:cubicBezTo>
                    <a:pt x="536" y="3645"/>
                    <a:pt x="564" y="3771"/>
                    <a:pt x="604" y="3898"/>
                  </a:cubicBezTo>
                  <a:cubicBezTo>
                    <a:pt x="644" y="4024"/>
                    <a:pt x="630" y="4213"/>
                    <a:pt x="658" y="4269"/>
                  </a:cubicBezTo>
                  <a:cubicBezTo>
                    <a:pt x="687" y="4325"/>
                    <a:pt x="668" y="4449"/>
                    <a:pt x="668" y="4449"/>
                  </a:cubicBezTo>
                  <a:cubicBezTo>
                    <a:pt x="668" y="4449"/>
                    <a:pt x="630" y="4482"/>
                    <a:pt x="663" y="4541"/>
                  </a:cubicBezTo>
                  <a:cubicBezTo>
                    <a:pt x="697" y="4599"/>
                    <a:pt x="663" y="4623"/>
                    <a:pt x="704" y="4739"/>
                  </a:cubicBezTo>
                  <a:cubicBezTo>
                    <a:pt x="745" y="4855"/>
                    <a:pt x="718" y="4861"/>
                    <a:pt x="701" y="4996"/>
                  </a:cubicBezTo>
                  <a:cubicBezTo>
                    <a:pt x="684" y="5132"/>
                    <a:pt x="715" y="5319"/>
                    <a:pt x="736" y="5352"/>
                  </a:cubicBezTo>
                  <a:cubicBezTo>
                    <a:pt x="757" y="5385"/>
                    <a:pt x="800" y="5348"/>
                    <a:pt x="815" y="5352"/>
                  </a:cubicBezTo>
                  <a:cubicBezTo>
                    <a:pt x="830" y="5356"/>
                    <a:pt x="819" y="5379"/>
                    <a:pt x="808" y="5394"/>
                  </a:cubicBezTo>
                  <a:cubicBezTo>
                    <a:pt x="797" y="5409"/>
                    <a:pt x="800" y="5419"/>
                    <a:pt x="800" y="5432"/>
                  </a:cubicBezTo>
                  <a:cubicBezTo>
                    <a:pt x="800" y="5445"/>
                    <a:pt x="725" y="5489"/>
                    <a:pt x="720" y="5496"/>
                  </a:cubicBezTo>
                  <a:cubicBezTo>
                    <a:pt x="715" y="5503"/>
                    <a:pt x="662" y="5547"/>
                    <a:pt x="662" y="5547"/>
                  </a:cubicBezTo>
                  <a:cubicBezTo>
                    <a:pt x="640" y="5557"/>
                    <a:pt x="632" y="5573"/>
                    <a:pt x="632" y="5573"/>
                  </a:cubicBezTo>
                  <a:cubicBezTo>
                    <a:pt x="632" y="5618"/>
                    <a:pt x="632" y="5618"/>
                    <a:pt x="632" y="5618"/>
                  </a:cubicBezTo>
                  <a:cubicBezTo>
                    <a:pt x="662" y="5648"/>
                    <a:pt x="776" y="5651"/>
                    <a:pt x="888" y="5649"/>
                  </a:cubicBezTo>
                  <a:cubicBezTo>
                    <a:pt x="999" y="5648"/>
                    <a:pt x="1002" y="5618"/>
                    <a:pt x="1002" y="5618"/>
                  </a:cubicBezTo>
                  <a:cubicBezTo>
                    <a:pt x="1065" y="5554"/>
                    <a:pt x="1065" y="5554"/>
                    <a:pt x="1065" y="5554"/>
                  </a:cubicBezTo>
                  <a:cubicBezTo>
                    <a:pt x="1065" y="5554"/>
                    <a:pt x="1062" y="5540"/>
                    <a:pt x="1061" y="5525"/>
                  </a:cubicBezTo>
                  <a:cubicBezTo>
                    <a:pt x="1061" y="5509"/>
                    <a:pt x="1055" y="5516"/>
                    <a:pt x="1048" y="5512"/>
                  </a:cubicBezTo>
                  <a:cubicBezTo>
                    <a:pt x="1041" y="5507"/>
                    <a:pt x="1065" y="5496"/>
                    <a:pt x="1065" y="5496"/>
                  </a:cubicBezTo>
                  <a:cubicBezTo>
                    <a:pt x="1070" y="5511"/>
                    <a:pt x="1101" y="5532"/>
                    <a:pt x="1104" y="5571"/>
                  </a:cubicBezTo>
                  <a:cubicBezTo>
                    <a:pt x="1107" y="5610"/>
                    <a:pt x="1125" y="5627"/>
                    <a:pt x="1122" y="5648"/>
                  </a:cubicBezTo>
                  <a:cubicBezTo>
                    <a:pt x="1119" y="5669"/>
                    <a:pt x="1151" y="5684"/>
                    <a:pt x="1149" y="5701"/>
                  </a:cubicBezTo>
                  <a:cubicBezTo>
                    <a:pt x="1148" y="5717"/>
                    <a:pt x="1357" y="5737"/>
                    <a:pt x="1411" y="5732"/>
                  </a:cubicBezTo>
                  <a:cubicBezTo>
                    <a:pt x="1465" y="5728"/>
                    <a:pt x="1492" y="5719"/>
                    <a:pt x="1492" y="5719"/>
                  </a:cubicBezTo>
                  <a:cubicBezTo>
                    <a:pt x="1492" y="5719"/>
                    <a:pt x="1498" y="5696"/>
                    <a:pt x="1500" y="5674"/>
                  </a:cubicBezTo>
                  <a:cubicBezTo>
                    <a:pt x="1501" y="5651"/>
                    <a:pt x="1464" y="5637"/>
                    <a:pt x="1464" y="5637"/>
                  </a:cubicBezTo>
                  <a:cubicBezTo>
                    <a:pt x="1467" y="5624"/>
                    <a:pt x="1467" y="5624"/>
                    <a:pt x="1467" y="5624"/>
                  </a:cubicBezTo>
                  <a:cubicBezTo>
                    <a:pt x="1468" y="5592"/>
                    <a:pt x="1452" y="5555"/>
                    <a:pt x="1452" y="5555"/>
                  </a:cubicBezTo>
                  <a:cubicBezTo>
                    <a:pt x="1452" y="5555"/>
                    <a:pt x="1482" y="5473"/>
                    <a:pt x="1512" y="5425"/>
                  </a:cubicBezTo>
                  <a:cubicBezTo>
                    <a:pt x="1542" y="5377"/>
                    <a:pt x="1497" y="5281"/>
                    <a:pt x="1479" y="5224"/>
                  </a:cubicBezTo>
                  <a:cubicBezTo>
                    <a:pt x="1461" y="5166"/>
                    <a:pt x="1461" y="5103"/>
                    <a:pt x="1485" y="5031"/>
                  </a:cubicBezTo>
                  <a:cubicBezTo>
                    <a:pt x="1509" y="4959"/>
                    <a:pt x="1527" y="4583"/>
                    <a:pt x="1533" y="4492"/>
                  </a:cubicBezTo>
                  <a:cubicBezTo>
                    <a:pt x="1539" y="4402"/>
                    <a:pt x="1506" y="4276"/>
                    <a:pt x="1506" y="4276"/>
                  </a:cubicBezTo>
                  <a:cubicBezTo>
                    <a:pt x="1557" y="4198"/>
                    <a:pt x="1503" y="4068"/>
                    <a:pt x="1527" y="4044"/>
                  </a:cubicBezTo>
                  <a:cubicBezTo>
                    <a:pt x="1551" y="4020"/>
                    <a:pt x="1560" y="3951"/>
                    <a:pt x="1569" y="3900"/>
                  </a:cubicBezTo>
                  <a:cubicBezTo>
                    <a:pt x="1578" y="3849"/>
                    <a:pt x="1622" y="3329"/>
                    <a:pt x="1623" y="3299"/>
                  </a:cubicBezTo>
                  <a:cubicBezTo>
                    <a:pt x="1625" y="3269"/>
                    <a:pt x="1649" y="3149"/>
                    <a:pt x="1644" y="3137"/>
                  </a:cubicBezTo>
                  <a:cubicBezTo>
                    <a:pt x="1640" y="3125"/>
                    <a:pt x="1637" y="3101"/>
                    <a:pt x="1652" y="3081"/>
                  </a:cubicBezTo>
                  <a:cubicBezTo>
                    <a:pt x="1667" y="3062"/>
                    <a:pt x="1631" y="2881"/>
                    <a:pt x="1644" y="2883"/>
                  </a:cubicBezTo>
                  <a:cubicBezTo>
                    <a:pt x="1658" y="2884"/>
                    <a:pt x="1661" y="2839"/>
                    <a:pt x="1673" y="2803"/>
                  </a:cubicBezTo>
                  <a:cubicBezTo>
                    <a:pt x="1685" y="2767"/>
                    <a:pt x="1613" y="2737"/>
                    <a:pt x="1658" y="2717"/>
                  </a:cubicBezTo>
                  <a:cubicBezTo>
                    <a:pt x="1703" y="2698"/>
                    <a:pt x="1656" y="2472"/>
                    <a:pt x="1659" y="2410"/>
                  </a:cubicBezTo>
                  <a:cubicBezTo>
                    <a:pt x="1662" y="2349"/>
                    <a:pt x="1617" y="2147"/>
                    <a:pt x="1622" y="2136"/>
                  </a:cubicBezTo>
                  <a:cubicBezTo>
                    <a:pt x="1626" y="2126"/>
                    <a:pt x="1650" y="2019"/>
                    <a:pt x="1656" y="1920"/>
                  </a:cubicBezTo>
                  <a:cubicBezTo>
                    <a:pt x="1662" y="1820"/>
                    <a:pt x="1680" y="1851"/>
                    <a:pt x="1680" y="1851"/>
                  </a:cubicBezTo>
                  <a:cubicBezTo>
                    <a:pt x="1680" y="1851"/>
                    <a:pt x="1685" y="1917"/>
                    <a:pt x="1694" y="1938"/>
                  </a:cubicBezTo>
                  <a:cubicBezTo>
                    <a:pt x="1703" y="1959"/>
                    <a:pt x="1721" y="2025"/>
                    <a:pt x="1715" y="2052"/>
                  </a:cubicBezTo>
                  <a:cubicBezTo>
                    <a:pt x="1703" y="2129"/>
                    <a:pt x="1733" y="2246"/>
                    <a:pt x="1733" y="2300"/>
                  </a:cubicBezTo>
                  <a:cubicBezTo>
                    <a:pt x="1733" y="2355"/>
                    <a:pt x="1766" y="2502"/>
                    <a:pt x="1816" y="2622"/>
                  </a:cubicBezTo>
                  <a:cubicBezTo>
                    <a:pt x="1866" y="2743"/>
                    <a:pt x="1844" y="2870"/>
                    <a:pt x="1845" y="2891"/>
                  </a:cubicBezTo>
                  <a:cubicBezTo>
                    <a:pt x="1846" y="2912"/>
                    <a:pt x="1781" y="2977"/>
                    <a:pt x="1773" y="2994"/>
                  </a:cubicBezTo>
                  <a:cubicBezTo>
                    <a:pt x="1765" y="3011"/>
                    <a:pt x="1758" y="3082"/>
                    <a:pt x="1759" y="3105"/>
                  </a:cubicBezTo>
                  <a:cubicBezTo>
                    <a:pt x="1760" y="3128"/>
                    <a:pt x="1764" y="3155"/>
                    <a:pt x="1755" y="3173"/>
                  </a:cubicBezTo>
                  <a:cubicBezTo>
                    <a:pt x="1746" y="3191"/>
                    <a:pt x="1740" y="3224"/>
                    <a:pt x="1730" y="3250"/>
                  </a:cubicBezTo>
                  <a:cubicBezTo>
                    <a:pt x="1720" y="3275"/>
                    <a:pt x="1723" y="3276"/>
                    <a:pt x="1723" y="3276"/>
                  </a:cubicBezTo>
                  <a:cubicBezTo>
                    <a:pt x="1723" y="3276"/>
                    <a:pt x="1734" y="3316"/>
                    <a:pt x="1769" y="3290"/>
                  </a:cubicBezTo>
                  <a:cubicBezTo>
                    <a:pt x="1816" y="3247"/>
                    <a:pt x="1819" y="3180"/>
                    <a:pt x="1822" y="3165"/>
                  </a:cubicBezTo>
                  <a:cubicBezTo>
                    <a:pt x="1825" y="3150"/>
                    <a:pt x="1833" y="3147"/>
                    <a:pt x="1835" y="3153"/>
                  </a:cubicBezTo>
                  <a:cubicBezTo>
                    <a:pt x="1837" y="3159"/>
                    <a:pt x="1867" y="3177"/>
                    <a:pt x="1865" y="3191"/>
                  </a:cubicBezTo>
                  <a:cubicBezTo>
                    <a:pt x="1864" y="3205"/>
                    <a:pt x="1874" y="3242"/>
                    <a:pt x="1874" y="3242"/>
                  </a:cubicBezTo>
                  <a:cubicBezTo>
                    <a:pt x="1864" y="3270"/>
                    <a:pt x="1868" y="3331"/>
                    <a:pt x="1862" y="3339"/>
                  </a:cubicBezTo>
                  <a:cubicBezTo>
                    <a:pt x="1856" y="3347"/>
                    <a:pt x="1831" y="3406"/>
                    <a:pt x="1838" y="3418"/>
                  </a:cubicBezTo>
                  <a:cubicBezTo>
                    <a:pt x="1846" y="3429"/>
                    <a:pt x="1859" y="3429"/>
                    <a:pt x="1879" y="3415"/>
                  </a:cubicBezTo>
                  <a:cubicBezTo>
                    <a:pt x="1899" y="3401"/>
                    <a:pt x="1968" y="3306"/>
                    <a:pt x="1971" y="3303"/>
                  </a:cubicBezTo>
                  <a:cubicBezTo>
                    <a:pt x="1975" y="3300"/>
                    <a:pt x="2001" y="3230"/>
                    <a:pt x="2007" y="3221"/>
                  </a:cubicBezTo>
                  <a:cubicBezTo>
                    <a:pt x="2013" y="3212"/>
                    <a:pt x="2020" y="3167"/>
                    <a:pt x="2020" y="3157"/>
                  </a:cubicBezTo>
                  <a:cubicBezTo>
                    <a:pt x="2020" y="3147"/>
                    <a:pt x="2030" y="3121"/>
                    <a:pt x="2034" y="3111"/>
                  </a:cubicBezTo>
                  <a:cubicBezTo>
                    <a:pt x="2038" y="3102"/>
                    <a:pt x="2031" y="3037"/>
                    <a:pt x="2018" y="2983"/>
                  </a:cubicBezTo>
                  <a:close/>
                  <a:moveTo>
                    <a:pt x="1142" y="4532"/>
                  </a:moveTo>
                  <a:cubicBezTo>
                    <a:pt x="1137" y="4559"/>
                    <a:pt x="1146" y="4586"/>
                    <a:pt x="1134" y="4625"/>
                  </a:cubicBezTo>
                  <a:cubicBezTo>
                    <a:pt x="1122" y="4664"/>
                    <a:pt x="1125" y="4733"/>
                    <a:pt x="1124" y="4751"/>
                  </a:cubicBezTo>
                  <a:cubicBezTo>
                    <a:pt x="1122" y="4769"/>
                    <a:pt x="1106" y="4709"/>
                    <a:pt x="1094" y="4684"/>
                  </a:cubicBezTo>
                  <a:cubicBezTo>
                    <a:pt x="1082" y="4658"/>
                    <a:pt x="1112" y="4611"/>
                    <a:pt x="1086" y="4593"/>
                  </a:cubicBezTo>
                  <a:cubicBezTo>
                    <a:pt x="1061" y="4575"/>
                    <a:pt x="1068" y="4556"/>
                    <a:pt x="1071" y="4533"/>
                  </a:cubicBezTo>
                  <a:cubicBezTo>
                    <a:pt x="1074" y="4511"/>
                    <a:pt x="1065" y="4489"/>
                    <a:pt x="1055" y="4476"/>
                  </a:cubicBezTo>
                  <a:cubicBezTo>
                    <a:pt x="1045" y="4462"/>
                    <a:pt x="1049" y="4447"/>
                    <a:pt x="1055" y="4390"/>
                  </a:cubicBezTo>
                  <a:cubicBezTo>
                    <a:pt x="1062" y="4333"/>
                    <a:pt x="1032" y="4294"/>
                    <a:pt x="1022" y="4280"/>
                  </a:cubicBezTo>
                  <a:cubicBezTo>
                    <a:pt x="1011" y="4267"/>
                    <a:pt x="1019" y="4246"/>
                    <a:pt x="1037" y="4243"/>
                  </a:cubicBezTo>
                  <a:cubicBezTo>
                    <a:pt x="1055" y="4240"/>
                    <a:pt x="1052" y="4211"/>
                    <a:pt x="1052" y="4181"/>
                  </a:cubicBezTo>
                  <a:cubicBezTo>
                    <a:pt x="1052" y="4151"/>
                    <a:pt x="1053" y="4049"/>
                    <a:pt x="1062" y="4020"/>
                  </a:cubicBezTo>
                  <a:cubicBezTo>
                    <a:pt x="1071" y="3991"/>
                    <a:pt x="1061" y="3912"/>
                    <a:pt x="1070" y="3876"/>
                  </a:cubicBezTo>
                  <a:cubicBezTo>
                    <a:pt x="1079" y="3840"/>
                    <a:pt x="1065" y="3761"/>
                    <a:pt x="1062" y="3638"/>
                  </a:cubicBezTo>
                  <a:cubicBezTo>
                    <a:pt x="1059" y="3515"/>
                    <a:pt x="1094" y="3510"/>
                    <a:pt x="1094" y="3510"/>
                  </a:cubicBezTo>
                  <a:cubicBezTo>
                    <a:pt x="1082" y="3579"/>
                    <a:pt x="1109" y="3715"/>
                    <a:pt x="1113" y="3737"/>
                  </a:cubicBezTo>
                  <a:cubicBezTo>
                    <a:pt x="1118" y="3760"/>
                    <a:pt x="1127" y="3797"/>
                    <a:pt x="1107" y="3843"/>
                  </a:cubicBezTo>
                  <a:cubicBezTo>
                    <a:pt x="1088" y="3888"/>
                    <a:pt x="1095" y="3940"/>
                    <a:pt x="1095" y="4010"/>
                  </a:cubicBezTo>
                  <a:cubicBezTo>
                    <a:pt x="1095" y="4079"/>
                    <a:pt x="1110" y="4098"/>
                    <a:pt x="1109" y="4195"/>
                  </a:cubicBezTo>
                  <a:cubicBezTo>
                    <a:pt x="1107" y="4291"/>
                    <a:pt x="1128" y="4345"/>
                    <a:pt x="1136" y="4359"/>
                  </a:cubicBezTo>
                  <a:cubicBezTo>
                    <a:pt x="1143" y="4372"/>
                    <a:pt x="1148" y="4429"/>
                    <a:pt x="1142" y="4449"/>
                  </a:cubicBezTo>
                  <a:cubicBezTo>
                    <a:pt x="1136" y="4468"/>
                    <a:pt x="1146" y="4505"/>
                    <a:pt x="1142" y="4532"/>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29"/>
            <p:cNvSpPr>
              <a:spLocks/>
            </p:cNvSpPr>
            <p:nvPr/>
          </p:nvSpPr>
          <p:spPr bwMode="auto">
            <a:xfrm>
              <a:off x="4711712" y="4580754"/>
              <a:ext cx="429986" cy="531146"/>
            </a:xfrm>
            <a:custGeom>
              <a:avLst/>
              <a:gdLst/>
              <a:ahLst/>
              <a:cxnLst>
                <a:cxn ang="0">
                  <a:pos x="283" y="837"/>
                </a:cxn>
                <a:cxn ang="0">
                  <a:pos x="233" y="870"/>
                </a:cxn>
                <a:cxn ang="0">
                  <a:pos x="13" y="780"/>
                </a:cxn>
                <a:cxn ang="0">
                  <a:pos x="21" y="718"/>
                </a:cxn>
                <a:cxn ang="0">
                  <a:pos x="60" y="547"/>
                </a:cxn>
                <a:cxn ang="0">
                  <a:pos x="135" y="323"/>
                </a:cxn>
                <a:cxn ang="0">
                  <a:pos x="197" y="232"/>
                </a:cxn>
                <a:cxn ang="0">
                  <a:pos x="262" y="200"/>
                </a:cxn>
                <a:cxn ang="0">
                  <a:pos x="293" y="180"/>
                </a:cxn>
                <a:cxn ang="0">
                  <a:pos x="387" y="135"/>
                </a:cxn>
                <a:cxn ang="0">
                  <a:pos x="422" y="114"/>
                </a:cxn>
                <a:cxn ang="0">
                  <a:pos x="510" y="73"/>
                </a:cxn>
                <a:cxn ang="0">
                  <a:pos x="581" y="32"/>
                </a:cxn>
                <a:cxn ang="0">
                  <a:pos x="667" y="0"/>
                </a:cxn>
                <a:cxn ang="0">
                  <a:pos x="645" y="101"/>
                </a:cxn>
                <a:cxn ang="0">
                  <a:pos x="822" y="211"/>
                </a:cxn>
                <a:cxn ang="0">
                  <a:pos x="1105" y="110"/>
                </a:cxn>
                <a:cxn ang="0">
                  <a:pos x="1087" y="34"/>
                </a:cxn>
                <a:cxn ang="0">
                  <a:pos x="1143" y="56"/>
                </a:cxn>
                <a:cxn ang="0">
                  <a:pos x="1221" y="108"/>
                </a:cxn>
                <a:cxn ang="0">
                  <a:pos x="1357" y="196"/>
                </a:cxn>
                <a:cxn ang="0">
                  <a:pos x="1512" y="293"/>
                </a:cxn>
                <a:cxn ang="0">
                  <a:pos x="1561" y="387"/>
                </a:cxn>
                <a:cxn ang="0">
                  <a:pos x="1575" y="533"/>
                </a:cxn>
                <a:cxn ang="0">
                  <a:pos x="1587" y="647"/>
                </a:cxn>
                <a:cxn ang="0">
                  <a:pos x="1598" y="772"/>
                </a:cxn>
                <a:cxn ang="0">
                  <a:pos x="1624" y="866"/>
                </a:cxn>
                <a:cxn ang="0">
                  <a:pos x="1621" y="905"/>
                </a:cxn>
                <a:cxn ang="0">
                  <a:pos x="1345" y="957"/>
                </a:cxn>
                <a:cxn ang="0">
                  <a:pos x="1323" y="991"/>
                </a:cxn>
                <a:cxn ang="0">
                  <a:pos x="1298" y="1188"/>
                </a:cxn>
                <a:cxn ang="0">
                  <a:pos x="1286" y="1288"/>
                </a:cxn>
                <a:cxn ang="0">
                  <a:pos x="1315" y="1550"/>
                </a:cxn>
                <a:cxn ang="0">
                  <a:pos x="1335" y="1787"/>
                </a:cxn>
                <a:cxn ang="0">
                  <a:pos x="1299" y="1854"/>
                </a:cxn>
                <a:cxn ang="0">
                  <a:pos x="1334" y="1922"/>
                </a:cxn>
                <a:cxn ang="0">
                  <a:pos x="1313" y="1999"/>
                </a:cxn>
                <a:cxn ang="0">
                  <a:pos x="1169" y="1991"/>
                </a:cxn>
                <a:cxn ang="0">
                  <a:pos x="1040" y="1938"/>
                </a:cxn>
                <a:cxn ang="0">
                  <a:pos x="930" y="1844"/>
                </a:cxn>
                <a:cxn ang="0">
                  <a:pos x="592" y="1866"/>
                </a:cxn>
                <a:cxn ang="0">
                  <a:pos x="439" y="1821"/>
                </a:cxn>
                <a:cxn ang="0">
                  <a:pos x="230" y="1806"/>
                </a:cxn>
                <a:cxn ang="0">
                  <a:pos x="218" y="1642"/>
                </a:cxn>
                <a:cxn ang="0">
                  <a:pos x="205" y="1543"/>
                </a:cxn>
                <a:cxn ang="0">
                  <a:pos x="270" y="1365"/>
                </a:cxn>
                <a:cxn ang="0">
                  <a:pos x="289" y="1278"/>
                </a:cxn>
                <a:cxn ang="0">
                  <a:pos x="277" y="950"/>
                </a:cxn>
                <a:cxn ang="0">
                  <a:pos x="277" y="913"/>
                </a:cxn>
                <a:cxn ang="0">
                  <a:pos x="283" y="837"/>
                </a:cxn>
              </a:cxnLst>
              <a:rect l="0" t="0" r="r" b="b"/>
              <a:pathLst>
                <a:path w="1630" h="2014">
                  <a:moveTo>
                    <a:pt x="283" y="837"/>
                  </a:moveTo>
                  <a:cubicBezTo>
                    <a:pt x="283" y="837"/>
                    <a:pt x="266" y="874"/>
                    <a:pt x="233" y="870"/>
                  </a:cubicBezTo>
                  <a:cubicBezTo>
                    <a:pt x="200" y="866"/>
                    <a:pt x="25" y="806"/>
                    <a:pt x="13" y="780"/>
                  </a:cubicBezTo>
                  <a:cubicBezTo>
                    <a:pt x="2" y="754"/>
                    <a:pt x="0" y="769"/>
                    <a:pt x="21" y="718"/>
                  </a:cubicBezTo>
                  <a:cubicBezTo>
                    <a:pt x="41" y="667"/>
                    <a:pt x="45" y="628"/>
                    <a:pt x="60" y="547"/>
                  </a:cubicBezTo>
                  <a:cubicBezTo>
                    <a:pt x="66" y="520"/>
                    <a:pt x="103" y="378"/>
                    <a:pt x="135" y="323"/>
                  </a:cubicBezTo>
                  <a:cubicBezTo>
                    <a:pt x="167" y="267"/>
                    <a:pt x="153" y="265"/>
                    <a:pt x="197" y="232"/>
                  </a:cubicBezTo>
                  <a:cubicBezTo>
                    <a:pt x="206" y="225"/>
                    <a:pt x="226" y="212"/>
                    <a:pt x="262" y="200"/>
                  </a:cubicBezTo>
                  <a:cubicBezTo>
                    <a:pt x="271" y="198"/>
                    <a:pt x="280" y="191"/>
                    <a:pt x="293" y="180"/>
                  </a:cubicBezTo>
                  <a:cubicBezTo>
                    <a:pt x="306" y="169"/>
                    <a:pt x="330" y="148"/>
                    <a:pt x="387" y="135"/>
                  </a:cubicBezTo>
                  <a:cubicBezTo>
                    <a:pt x="391" y="134"/>
                    <a:pt x="410" y="120"/>
                    <a:pt x="422" y="114"/>
                  </a:cubicBezTo>
                  <a:cubicBezTo>
                    <a:pt x="435" y="108"/>
                    <a:pt x="475" y="84"/>
                    <a:pt x="510" y="73"/>
                  </a:cubicBezTo>
                  <a:cubicBezTo>
                    <a:pt x="545" y="62"/>
                    <a:pt x="566" y="41"/>
                    <a:pt x="581" y="32"/>
                  </a:cubicBezTo>
                  <a:cubicBezTo>
                    <a:pt x="597" y="23"/>
                    <a:pt x="629" y="0"/>
                    <a:pt x="667" y="0"/>
                  </a:cubicBezTo>
                  <a:cubicBezTo>
                    <a:pt x="667" y="0"/>
                    <a:pt x="589" y="23"/>
                    <a:pt x="645" y="101"/>
                  </a:cubicBezTo>
                  <a:cubicBezTo>
                    <a:pt x="702" y="179"/>
                    <a:pt x="718" y="201"/>
                    <a:pt x="822" y="211"/>
                  </a:cubicBezTo>
                  <a:cubicBezTo>
                    <a:pt x="926" y="221"/>
                    <a:pt x="1076" y="177"/>
                    <a:pt x="1105" y="110"/>
                  </a:cubicBezTo>
                  <a:cubicBezTo>
                    <a:pt x="1135" y="44"/>
                    <a:pt x="1087" y="34"/>
                    <a:pt x="1087" y="34"/>
                  </a:cubicBezTo>
                  <a:cubicBezTo>
                    <a:pt x="1087" y="34"/>
                    <a:pt x="1104" y="21"/>
                    <a:pt x="1143" y="56"/>
                  </a:cubicBezTo>
                  <a:cubicBezTo>
                    <a:pt x="1183" y="91"/>
                    <a:pt x="1184" y="89"/>
                    <a:pt x="1221" y="108"/>
                  </a:cubicBezTo>
                  <a:cubicBezTo>
                    <a:pt x="1258" y="128"/>
                    <a:pt x="1314" y="178"/>
                    <a:pt x="1357" y="196"/>
                  </a:cubicBezTo>
                  <a:cubicBezTo>
                    <a:pt x="1400" y="214"/>
                    <a:pt x="1490" y="250"/>
                    <a:pt x="1512" y="293"/>
                  </a:cubicBezTo>
                  <a:cubicBezTo>
                    <a:pt x="1535" y="335"/>
                    <a:pt x="1553" y="351"/>
                    <a:pt x="1561" y="387"/>
                  </a:cubicBezTo>
                  <a:cubicBezTo>
                    <a:pt x="1569" y="423"/>
                    <a:pt x="1574" y="468"/>
                    <a:pt x="1575" y="533"/>
                  </a:cubicBezTo>
                  <a:cubicBezTo>
                    <a:pt x="1577" y="599"/>
                    <a:pt x="1578" y="610"/>
                    <a:pt x="1587" y="647"/>
                  </a:cubicBezTo>
                  <a:cubicBezTo>
                    <a:pt x="1596" y="684"/>
                    <a:pt x="1597" y="733"/>
                    <a:pt x="1598" y="772"/>
                  </a:cubicBezTo>
                  <a:cubicBezTo>
                    <a:pt x="1599" y="812"/>
                    <a:pt x="1620" y="847"/>
                    <a:pt x="1624" y="866"/>
                  </a:cubicBezTo>
                  <a:cubicBezTo>
                    <a:pt x="1629" y="885"/>
                    <a:pt x="1630" y="891"/>
                    <a:pt x="1621" y="905"/>
                  </a:cubicBezTo>
                  <a:cubicBezTo>
                    <a:pt x="1612" y="919"/>
                    <a:pt x="1508" y="1051"/>
                    <a:pt x="1345" y="957"/>
                  </a:cubicBezTo>
                  <a:cubicBezTo>
                    <a:pt x="1345" y="957"/>
                    <a:pt x="1327" y="958"/>
                    <a:pt x="1323" y="991"/>
                  </a:cubicBezTo>
                  <a:cubicBezTo>
                    <a:pt x="1320" y="1024"/>
                    <a:pt x="1308" y="1135"/>
                    <a:pt x="1298" y="1188"/>
                  </a:cubicBezTo>
                  <a:cubicBezTo>
                    <a:pt x="1288" y="1240"/>
                    <a:pt x="1280" y="1238"/>
                    <a:pt x="1286" y="1288"/>
                  </a:cubicBezTo>
                  <a:cubicBezTo>
                    <a:pt x="1292" y="1339"/>
                    <a:pt x="1318" y="1478"/>
                    <a:pt x="1315" y="1550"/>
                  </a:cubicBezTo>
                  <a:cubicBezTo>
                    <a:pt x="1312" y="1622"/>
                    <a:pt x="1346" y="1729"/>
                    <a:pt x="1335" y="1787"/>
                  </a:cubicBezTo>
                  <a:cubicBezTo>
                    <a:pt x="1325" y="1845"/>
                    <a:pt x="1293" y="1836"/>
                    <a:pt x="1299" y="1854"/>
                  </a:cubicBezTo>
                  <a:cubicBezTo>
                    <a:pt x="1306" y="1872"/>
                    <a:pt x="1338" y="1911"/>
                    <a:pt x="1334" y="1922"/>
                  </a:cubicBezTo>
                  <a:cubicBezTo>
                    <a:pt x="1330" y="1933"/>
                    <a:pt x="1317" y="1999"/>
                    <a:pt x="1313" y="1999"/>
                  </a:cubicBezTo>
                  <a:cubicBezTo>
                    <a:pt x="1309" y="1999"/>
                    <a:pt x="1219" y="2014"/>
                    <a:pt x="1169" y="1991"/>
                  </a:cubicBezTo>
                  <a:cubicBezTo>
                    <a:pt x="1120" y="1969"/>
                    <a:pt x="1095" y="1998"/>
                    <a:pt x="1040" y="1938"/>
                  </a:cubicBezTo>
                  <a:cubicBezTo>
                    <a:pt x="985" y="1878"/>
                    <a:pt x="954" y="1835"/>
                    <a:pt x="930" y="1844"/>
                  </a:cubicBezTo>
                  <a:cubicBezTo>
                    <a:pt x="906" y="1852"/>
                    <a:pt x="686" y="1893"/>
                    <a:pt x="592" y="1866"/>
                  </a:cubicBezTo>
                  <a:cubicBezTo>
                    <a:pt x="499" y="1839"/>
                    <a:pt x="485" y="1815"/>
                    <a:pt x="439" y="1821"/>
                  </a:cubicBezTo>
                  <a:cubicBezTo>
                    <a:pt x="392" y="1827"/>
                    <a:pt x="234" y="1826"/>
                    <a:pt x="230" y="1806"/>
                  </a:cubicBezTo>
                  <a:cubicBezTo>
                    <a:pt x="225" y="1786"/>
                    <a:pt x="171" y="1722"/>
                    <a:pt x="218" y="1642"/>
                  </a:cubicBezTo>
                  <a:cubicBezTo>
                    <a:pt x="218" y="1642"/>
                    <a:pt x="180" y="1602"/>
                    <a:pt x="205" y="1543"/>
                  </a:cubicBezTo>
                  <a:cubicBezTo>
                    <a:pt x="229" y="1483"/>
                    <a:pt x="258" y="1401"/>
                    <a:pt x="270" y="1365"/>
                  </a:cubicBezTo>
                  <a:cubicBezTo>
                    <a:pt x="282" y="1330"/>
                    <a:pt x="291" y="1316"/>
                    <a:pt x="289" y="1278"/>
                  </a:cubicBezTo>
                  <a:cubicBezTo>
                    <a:pt x="288" y="1240"/>
                    <a:pt x="277" y="950"/>
                    <a:pt x="277" y="950"/>
                  </a:cubicBezTo>
                  <a:cubicBezTo>
                    <a:pt x="277" y="950"/>
                    <a:pt x="273" y="932"/>
                    <a:pt x="277" y="913"/>
                  </a:cubicBezTo>
                  <a:cubicBezTo>
                    <a:pt x="281" y="894"/>
                    <a:pt x="292" y="824"/>
                    <a:pt x="283" y="837"/>
                  </a:cubicBezTo>
                  <a:close/>
                </a:path>
              </a:pathLst>
            </a:custGeom>
            <a:solidFill>
              <a:srgbClr val="FCFCF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6" name="Isosceles Triangle 65"/>
          <p:cNvSpPr/>
          <p:nvPr/>
        </p:nvSpPr>
        <p:spPr>
          <a:xfrm>
            <a:off x="1146512" y="1808812"/>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1220534" y="2971405"/>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37464" y="1851296"/>
            <a:ext cx="1170263" cy="253916"/>
          </a:xfrm>
          <a:prstGeom prst="rect">
            <a:avLst/>
          </a:prstGeom>
        </p:spPr>
        <p:txBody>
          <a:bodyPr wrap="square">
            <a:spAutoFit/>
          </a:bodyPr>
          <a:lstStyle/>
          <a:p>
            <a:pPr algn="ctr" fontAlgn="b"/>
            <a:r>
              <a:rPr lang="hr-BA" sz="1000" dirty="0">
                <a:solidFill>
                  <a:schemeClr val="bg2">
                    <a:lumMod val="50000"/>
                  </a:schemeClr>
                </a:solidFill>
                <a:ea typeface="ヒラギノ角ゴ Pro W3" pitchFamily="-64" charset="-128"/>
                <a:cs typeface="Arial" pitchFamily="34" charset="0"/>
              </a:rPr>
              <a:t>visokoobrazovani</a:t>
            </a:r>
            <a:endParaRPr lang="hr-HR" sz="1000" dirty="0">
              <a:solidFill>
                <a:schemeClr val="bg2">
                  <a:lumMod val="50000"/>
                </a:schemeClr>
              </a:solidFill>
              <a:ea typeface="ヒラギノ角ゴ Pro W3" pitchFamily="-64" charset="-128"/>
              <a:cs typeface="Arial"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370" y="1522243"/>
            <a:ext cx="509995" cy="353278"/>
          </a:xfrm>
          <a:prstGeom prst="rect">
            <a:avLst/>
          </a:prstGeom>
        </p:spPr>
      </p:pic>
      <p:sp>
        <p:nvSpPr>
          <p:cNvPr id="68" name="Isosceles Triangle 67"/>
          <p:cNvSpPr/>
          <p:nvPr/>
        </p:nvSpPr>
        <p:spPr>
          <a:xfrm>
            <a:off x="2596507" y="1708670"/>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06522" y="2725730"/>
            <a:ext cx="1810926" cy="707886"/>
          </a:xfrm>
          <a:prstGeom prst="rect">
            <a:avLst/>
          </a:prstGeom>
        </p:spPr>
        <p:txBody>
          <a:bodyPr wrap="square">
            <a:spAutoFit/>
          </a:bodyPr>
          <a:lstStyle/>
          <a:p>
            <a:pPr algn="ctr" fontAlgn="b"/>
            <a:r>
              <a:rPr lang="hr-BA" sz="1000" dirty="0">
                <a:solidFill>
                  <a:schemeClr val="bg2">
                    <a:lumMod val="50000"/>
                  </a:schemeClr>
                </a:solidFill>
                <a:ea typeface="ヒラギノ角ゴ Pro W3" pitchFamily="-64" charset="-128"/>
                <a:cs typeface="Arial" pitchFamily="34" charset="0"/>
              </a:rPr>
              <a:t>Stručnjaci i intelektualci, menedžment, rukovoditelji, direktori i slobodne profesije te službenici </a:t>
            </a:r>
          </a:p>
        </p:txBody>
      </p:sp>
      <p:pic>
        <p:nvPicPr>
          <p:cNvPr id="2052" name="Picture 4" descr="Slikovni rezultat za business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9769" y="2306297"/>
            <a:ext cx="401532" cy="401532"/>
          </a:xfrm>
          <a:prstGeom prst="rect">
            <a:avLst/>
          </a:prstGeom>
          <a:noFill/>
          <a:extLst>
            <a:ext uri="{909E8E84-426E-40DD-AFC4-6F175D3DCCD1}">
              <a14:hiddenFill xmlns:a14="http://schemas.microsoft.com/office/drawing/2010/main">
                <a:solidFill>
                  <a:srgbClr val="FFFFFF"/>
                </a:solidFill>
              </a14:hiddenFill>
            </a:ext>
          </a:extLst>
        </p:spPr>
      </p:pic>
      <p:sp>
        <p:nvSpPr>
          <p:cNvPr id="70" name="Isosceles Triangle 69"/>
          <p:cNvSpPr/>
          <p:nvPr/>
        </p:nvSpPr>
        <p:spPr>
          <a:xfrm>
            <a:off x="2571164" y="2486255"/>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21360" y="3863196"/>
            <a:ext cx="1198839" cy="415498"/>
          </a:xfrm>
          <a:prstGeom prst="rect">
            <a:avLst/>
          </a:prstGeom>
        </p:spPr>
        <p:txBody>
          <a:bodyPr wrap="square">
            <a:spAutoFit/>
          </a:bodyPr>
          <a:lstStyle/>
          <a:p>
            <a:pPr algn="ctr" fontAlgn="b"/>
            <a:r>
              <a:rPr lang="hr-HR" sz="1000" dirty="0">
                <a:solidFill>
                  <a:schemeClr val="bg2">
                    <a:lumMod val="50000"/>
                  </a:schemeClr>
                </a:solidFill>
                <a:ea typeface="ヒラギノ角ゴ Pro W3" pitchFamily="-64" charset="-128"/>
                <a:cs typeface="Arial" pitchFamily="34" charset="0"/>
              </a:rPr>
              <a:t>ukupni prihodi 8001 kuna i više</a:t>
            </a:r>
          </a:p>
        </p:txBody>
      </p:sp>
      <p:grpSp>
        <p:nvGrpSpPr>
          <p:cNvPr id="72" name="Grupa 100"/>
          <p:cNvGrpSpPr/>
          <p:nvPr/>
        </p:nvGrpSpPr>
        <p:grpSpPr>
          <a:xfrm>
            <a:off x="2122637" y="3622668"/>
            <a:ext cx="260990" cy="263176"/>
            <a:chOff x="3919833" y="4331664"/>
            <a:chExt cx="502485" cy="455441"/>
          </a:xfrm>
          <a:solidFill>
            <a:schemeClr val="accent1"/>
          </a:solidFill>
          <a:effectLst/>
        </p:grpSpPr>
        <p:sp>
          <p:nvSpPr>
            <p:cNvPr id="73" name="Freeform 70"/>
            <p:cNvSpPr>
              <a:spLocks noEditPoints="1"/>
            </p:cNvSpPr>
            <p:nvPr/>
          </p:nvSpPr>
          <p:spPr bwMode="auto">
            <a:xfrm>
              <a:off x="3919833" y="4331664"/>
              <a:ext cx="502485" cy="241116"/>
            </a:xfrm>
            <a:custGeom>
              <a:avLst/>
              <a:gdLst/>
              <a:ahLst/>
              <a:cxnLst>
                <a:cxn ang="0">
                  <a:pos x="667" y="0"/>
                </a:cxn>
                <a:cxn ang="0">
                  <a:pos x="0" y="232"/>
                </a:cxn>
                <a:cxn ang="0">
                  <a:pos x="0" y="408"/>
                </a:cxn>
                <a:cxn ang="0">
                  <a:pos x="667" y="640"/>
                </a:cxn>
                <a:cxn ang="0">
                  <a:pos x="1334" y="408"/>
                </a:cxn>
                <a:cxn ang="0">
                  <a:pos x="1334" y="232"/>
                </a:cxn>
                <a:cxn ang="0">
                  <a:pos x="667" y="0"/>
                </a:cxn>
                <a:cxn ang="0">
                  <a:pos x="151" y="531"/>
                </a:cxn>
                <a:cxn ang="0">
                  <a:pos x="62" y="480"/>
                </a:cxn>
                <a:cxn ang="0">
                  <a:pos x="62" y="307"/>
                </a:cxn>
                <a:cxn ang="0">
                  <a:pos x="151" y="358"/>
                </a:cxn>
                <a:cxn ang="0">
                  <a:pos x="151" y="531"/>
                </a:cxn>
                <a:cxn ang="0">
                  <a:pos x="282" y="575"/>
                </a:cxn>
                <a:cxn ang="0">
                  <a:pos x="193" y="548"/>
                </a:cxn>
                <a:cxn ang="0">
                  <a:pos x="193" y="375"/>
                </a:cxn>
                <a:cxn ang="0">
                  <a:pos x="282" y="402"/>
                </a:cxn>
                <a:cxn ang="0">
                  <a:pos x="282" y="575"/>
                </a:cxn>
                <a:cxn ang="0">
                  <a:pos x="413" y="601"/>
                </a:cxn>
                <a:cxn ang="0">
                  <a:pos x="324" y="585"/>
                </a:cxn>
                <a:cxn ang="0">
                  <a:pos x="324" y="412"/>
                </a:cxn>
                <a:cxn ang="0">
                  <a:pos x="413" y="428"/>
                </a:cxn>
                <a:cxn ang="0">
                  <a:pos x="413" y="601"/>
                </a:cxn>
                <a:cxn ang="0">
                  <a:pos x="1217" y="515"/>
                </a:cxn>
                <a:cxn ang="0">
                  <a:pos x="1128" y="553"/>
                </a:cxn>
                <a:cxn ang="0">
                  <a:pos x="1128" y="380"/>
                </a:cxn>
                <a:cxn ang="0">
                  <a:pos x="1217" y="342"/>
                </a:cxn>
                <a:cxn ang="0">
                  <a:pos x="1217" y="515"/>
                </a:cxn>
                <a:cxn ang="0">
                  <a:pos x="1121" y="344"/>
                </a:cxn>
                <a:cxn ang="0">
                  <a:pos x="667" y="409"/>
                </a:cxn>
                <a:cxn ang="0">
                  <a:pos x="213" y="344"/>
                </a:cxn>
                <a:cxn ang="0">
                  <a:pos x="54" y="232"/>
                </a:cxn>
                <a:cxn ang="0">
                  <a:pos x="213" y="119"/>
                </a:cxn>
                <a:cxn ang="0">
                  <a:pos x="667" y="55"/>
                </a:cxn>
                <a:cxn ang="0">
                  <a:pos x="1121" y="119"/>
                </a:cxn>
                <a:cxn ang="0">
                  <a:pos x="1280" y="232"/>
                </a:cxn>
                <a:cxn ang="0">
                  <a:pos x="1121" y="344"/>
                </a:cxn>
              </a:cxnLst>
              <a:rect l="0" t="0" r="r" b="b"/>
              <a:pathLst>
                <a:path w="1334" h="640">
                  <a:moveTo>
                    <a:pt x="667" y="0"/>
                  </a:moveTo>
                  <a:cubicBezTo>
                    <a:pt x="298" y="0"/>
                    <a:pt x="0" y="104"/>
                    <a:pt x="0" y="232"/>
                  </a:cubicBezTo>
                  <a:cubicBezTo>
                    <a:pt x="0" y="408"/>
                    <a:pt x="0" y="408"/>
                    <a:pt x="0" y="408"/>
                  </a:cubicBezTo>
                  <a:cubicBezTo>
                    <a:pt x="0" y="537"/>
                    <a:pt x="298" y="640"/>
                    <a:pt x="667" y="640"/>
                  </a:cubicBezTo>
                  <a:cubicBezTo>
                    <a:pt x="1035" y="640"/>
                    <a:pt x="1334" y="537"/>
                    <a:pt x="1334" y="408"/>
                  </a:cubicBezTo>
                  <a:cubicBezTo>
                    <a:pt x="1334" y="232"/>
                    <a:pt x="1334" y="232"/>
                    <a:pt x="1334" y="232"/>
                  </a:cubicBezTo>
                  <a:cubicBezTo>
                    <a:pt x="1334" y="104"/>
                    <a:pt x="1035" y="0"/>
                    <a:pt x="667" y="0"/>
                  </a:cubicBezTo>
                  <a:close/>
                  <a:moveTo>
                    <a:pt x="151" y="531"/>
                  </a:moveTo>
                  <a:cubicBezTo>
                    <a:pt x="116" y="516"/>
                    <a:pt x="86" y="498"/>
                    <a:pt x="62" y="480"/>
                  </a:cubicBezTo>
                  <a:cubicBezTo>
                    <a:pt x="62" y="307"/>
                    <a:pt x="62" y="307"/>
                    <a:pt x="62" y="307"/>
                  </a:cubicBezTo>
                  <a:cubicBezTo>
                    <a:pt x="86" y="325"/>
                    <a:pt x="116" y="343"/>
                    <a:pt x="151" y="358"/>
                  </a:cubicBezTo>
                  <a:lnTo>
                    <a:pt x="151" y="531"/>
                  </a:lnTo>
                  <a:close/>
                  <a:moveTo>
                    <a:pt x="282" y="575"/>
                  </a:moveTo>
                  <a:cubicBezTo>
                    <a:pt x="250" y="567"/>
                    <a:pt x="221" y="558"/>
                    <a:pt x="193" y="548"/>
                  </a:cubicBezTo>
                  <a:cubicBezTo>
                    <a:pt x="193" y="375"/>
                    <a:pt x="193" y="375"/>
                    <a:pt x="193" y="375"/>
                  </a:cubicBezTo>
                  <a:cubicBezTo>
                    <a:pt x="221" y="385"/>
                    <a:pt x="250" y="394"/>
                    <a:pt x="282" y="402"/>
                  </a:cubicBezTo>
                  <a:lnTo>
                    <a:pt x="282" y="575"/>
                  </a:lnTo>
                  <a:close/>
                  <a:moveTo>
                    <a:pt x="413" y="601"/>
                  </a:moveTo>
                  <a:cubicBezTo>
                    <a:pt x="382" y="597"/>
                    <a:pt x="353" y="591"/>
                    <a:pt x="324" y="585"/>
                  </a:cubicBezTo>
                  <a:cubicBezTo>
                    <a:pt x="324" y="412"/>
                    <a:pt x="324" y="412"/>
                    <a:pt x="324" y="412"/>
                  </a:cubicBezTo>
                  <a:cubicBezTo>
                    <a:pt x="353" y="418"/>
                    <a:pt x="382" y="424"/>
                    <a:pt x="413" y="428"/>
                  </a:cubicBezTo>
                  <a:lnTo>
                    <a:pt x="413" y="601"/>
                  </a:lnTo>
                  <a:close/>
                  <a:moveTo>
                    <a:pt x="1217" y="515"/>
                  </a:moveTo>
                  <a:cubicBezTo>
                    <a:pt x="1191" y="529"/>
                    <a:pt x="1161" y="541"/>
                    <a:pt x="1128" y="553"/>
                  </a:cubicBezTo>
                  <a:cubicBezTo>
                    <a:pt x="1128" y="380"/>
                    <a:pt x="1128" y="380"/>
                    <a:pt x="1128" y="380"/>
                  </a:cubicBezTo>
                  <a:cubicBezTo>
                    <a:pt x="1161" y="368"/>
                    <a:pt x="1191" y="356"/>
                    <a:pt x="1217" y="342"/>
                  </a:cubicBezTo>
                  <a:lnTo>
                    <a:pt x="1217" y="515"/>
                  </a:lnTo>
                  <a:close/>
                  <a:moveTo>
                    <a:pt x="1121" y="344"/>
                  </a:moveTo>
                  <a:cubicBezTo>
                    <a:pt x="1000" y="386"/>
                    <a:pt x="839" y="409"/>
                    <a:pt x="667" y="409"/>
                  </a:cubicBezTo>
                  <a:cubicBezTo>
                    <a:pt x="495" y="409"/>
                    <a:pt x="333" y="386"/>
                    <a:pt x="213" y="344"/>
                  </a:cubicBezTo>
                  <a:cubicBezTo>
                    <a:pt x="103" y="306"/>
                    <a:pt x="54" y="261"/>
                    <a:pt x="54" y="232"/>
                  </a:cubicBezTo>
                  <a:cubicBezTo>
                    <a:pt x="54" y="203"/>
                    <a:pt x="103" y="158"/>
                    <a:pt x="213" y="119"/>
                  </a:cubicBezTo>
                  <a:cubicBezTo>
                    <a:pt x="333" y="78"/>
                    <a:pt x="495" y="55"/>
                    <a:pt x="667" y="55"/>
                  </a:cubicBezTo>
                  <a:cubicBezTo>
                    <a:pt x="839" y="55"/>
                    <a:pt x="1000" y="78"/>
                    <a:pt x="1121" y="119"/>
                  </a:cubicBezTo>
                  <a:cubicBezTo>
                    <a:pt x="1231" y="158"/>
                    <a:pt x="1280" y="203"/>
                    <a:pt x="1280" y="232"/>
                  </a:cubicBezTo>
                  <a:cubicBezTo>
                    <a:pt x="1280" y="261"/>
                    <a:pt x="1231" y="306"/>
                    <a:pt x="1121" y="3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74" name="Freeform 71"/>
            <p:cNvSpPr>
              <a:spLocks noEditPoints="1"/>
            </p:cNvSpPr>
            <p:nvPr/>
          </p:nvSpPr>
          <p:spPr bwMode="auto">
            <a:xfrm>
              <a:off x="3919833" y="4515850"/>
              <a:ext cx="502485" cy="162658"/>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4"/>
                </a:cxn>
                <a:cxn ang="0">
                  <a:pos x="1128" y="171"/>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7"/>
                    <a:pt x="86" y="290"/>
                    <a:pt x="62" y="272"/>
                  </a:cubicBezTo>
                  <a:cubicBezTo>
                    <a:pt x="62" y="99"/>
                    <a:pt x="62" y="99"/>
                    <a:pt x="62" y="99"/>
                  </a:cubicBezTo>
                  <a:cubicBezTo>
                    <a:pt x="86" y="117"/>
                    <a:pt x="116" y="134"/>
                    <a:pt x="151" y="150"/>
                  </a:cubicBezTo>
                  <a:lnTo>
                    <a:pt x="151" y="323"/>
                  </a:lnTo>
                  <a:close/>
                  <a:moveTo>
                    <a:pt x="282" y="367"/>
                  </a:moveTo>
                  <a:cubicBezTo>
                    <a:pt x="250" y="359"/>
                    <a:pt x="221" y="350"/>
                    <a:pt x="193" y="340"/>
                  </a:cubicBezTo>
                  <a:cubicBezTo>
                    <a:pt x="193" y="167"/>
                    <a:pt x="193" y="167"/>
                    <a:pt x="193" y="167"/>
                  </a:cubicBezTo>
                  <a:cubicBezTo>
                    <a:pt x="221" y="177"/>
                    <a:pt x="250" y="186"/>
                    <a:pt x="282" y="194"/>
                  </a:cubicBezTo>
                  <a:lnTo>
                    <a:pt x="282" y="367"/>
                  </a:lnTo>
                  <a:close/>
                  <a:moveTo>
                    <a:pt x="413" y="393"/>
                  </a:moveTo>
                  <a:cubicBezTo>
                    <a:pt x="382" y="388"/>
                    <a:pt x="353" y="383"/>
                    <a:pt x="324" y="377"/>
                  </a:cubicBezTo>
                  <a:cubicBezTo>
                    <a:pt x="324" y="204"/>
                    <a:pt x="324" y="204"/>
                    <a:pt x="324" y="204"/>
                  </a:cubicBezTo>
                  <a:cubicBezTo>
                    <a:pt x="353" y="210"/>
                    <a:pt x="382" y="215"/>
                    <a:pt x="413" y="220"/>
                  </a:cubicBezTo>
                  <a:lnTo>
                    <a:pt x="413" y="393"/>
                  </a:lnTo>
                  <a:close/>
                  <a:moveTo>
                    <a:pt x="1217" y="307"/>
                  </a:moveTo>
                  <a:cubicBezTo>
                    <a:pt x="1191" y="320"/>
                    <a:pt x="1161" y="333"/>
                    <a:pt x="1128" y="344"/>
                  </a:cubicBezTo>
                  <a:cubicBezTo>
                    <a:pt x="1128" y="171"/>
                    <a:pt x="1128" y="171"/>
                    <a:pt x="1128" y="171"/>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75" name="Freeform 72"/>
            <p:cNvSpPr>
              <a:spLocks noEditPoints="1"/>
            </p:cNvSpPr>
            <p:nvPr/>
          </p:nvSpPr>
          <p:spPr bwMode="auto">
            <a:xfrm>
              <a:off x="3919833" y="4624288"/>
              <a:ext cx="502485" cy="162817"/>
            </a:xfrm>
            <a:custGeom>
              <a:avLst/>
              <a:gdLst/>
              <a:ahLst/>
              <a:cxnLst>
                <a:cxn ang="0">
                  <a:pos x="667" y="208"/>
                </a:cxn>
                <a:cxn ang="0">
                  <a:pos x="3" y="0"/>
                </a:cxn>
                <a:cxn ang="0">
                  <a:pos x="0" y="24"/>
                </a:cxn>
                <a:cxn ang="0">
                  <a:pos x="0" y="200"/>
                </a:cxn>
                <a:cxn ang="0">
                  <a:pos x="667" y="432"/>
                </a:cxn>
                <a:cxn ang="0">
                  <a:pos x="1334" y="200"/>
                </a:cxn>
                <a:cxn ang="0">
                  <a:pos x="1334" y="24"/>
                </a:cxn>
                <a:cxn ang="0">
                  <a:pos x="1331" y="0"/>
                </a:cxn>
                <a:cxn ang="0">
                  <a:pos x="667" y="208"/>
                </a:cxn>
                <a:cxn ang="0">
                  <a:pos x="151" y="323"/>
                </a:cxn>
                <a:cxn ang="0">
                  <a:pos x="62" y="272"/>
                </a:cxn>
                <a:cxn ang="0">
                  <a:pos x="62" y="99"/>
                </a:cxn>
                <a:cxn ang="0">
                  <a:pos x="151" y="150"/>
                </a:cxn>
                <a:cxn ang="0">
                  <a:pos x="151" y="323"/>
                </a:cxn>
                <a:cxn ang="0">
                  <a:pos x="282" y="367"/>
                </a:cxn>
                <a:cxn ang="0">
                  <a:pos x="193" y="340"/>
                </a:cxn>
                <a:cxn ang="0">
                  <a:pos x="193" y="167"/>
                </a:cxn>
                <a:cxn ang="0">
                  <a:pos x="282" y="194"/>
                </a:cxn>
                <a:cxn ang="0">
                  <a:pos x="282" y="367"/>
                </a:cxn>
                <a:cxn ang="0">
                  <a:pos x="413" y="393"/>
                </a:cxn>
                <a:cxn ang="0">
                  <a:pos x="324" y="377"/>
                </a:cxn>
                <a:cxn ang="0">
                  <a:pos x="324" y="204"/>
                </a:cxn>
                <a:cxn ang="0">
                  <a:pos x="413" y="220"/>
                </a:cxn>
                <a:cxn ang="0">
                  <a:pos x="413" y="393"/>
                </a:cxn>
                <a:cxn ang="0">
                  <a:pos x="1217" y="307"/>
                </a:cxn>
                <a:cxn ang="0">
                  <a:pos x="1128" y="345"/>
                </a:cxn>
                <a:cxn ang="0">
                  <a:pos x="1128" y="172"/>
                </a:cxn>
                <a:cxn ang="0">
                  <a:pos x="1217" y="134"/>
                </a:cxn>
                <a:cxn ang="0">
                  <a:pos x="1217" y="307"/>
                </a:cxn>
              </a:cxnLst>
              <a:rect l="0" t="0" r="r" b="b"/>
              <a:pathLst>
                <a:path w="1334" h="432">
                  <a:moveTo>
                    <a:pt x="667" y="208"/>
                  </a:moveTo>
                  <a:cubicBezTo>
                    <a:pt x="322" y="208"/>
                    <a:pt x="38" y="117"/>
                    <a:pt x="3" y="0"/>
                  </a:cubicBezTo>
                  <a:cubicBezTo>
                    <a:pt x="1" y="8"/>
                    <a:pt x="0" y="16"/>
                    <a:pt x="0" y="24"/>
                  </a:cubicBezTo>
                  <a:cubicBezTo>
                    <a:pt x="0" y="200"/>
                    <a:pt x="0" y="200"/>
                    <a:pt x="0" y="200"/>
                  </a:cubicBezTo>
                  <a:cubicBezTo>
                    <a:pt x="0" y="328"/>
                    <a:pt x="298" y="432"/>
                    <a:pt x="667" y="432"/>
                  </a:cubicBezTo>
                  <a:cubicBezTo>
                    <a:pt x="1035" y="432"/>
                    <a:pt x="1334" y="328"/>
                    <a:pt x="1334" y="200"/>
                  </a:cubicBezTo>
                  <a:cubicBezTo>
                    <a:pt x="1334" y="24"/>
                    <a:pt x="1334" y="24"/>
                    <a:pt x="1334" y="24"/>
                  </a:cubicBezTo>
                  <a:cubicBezTo>
                    <a:pt x="1334" y="16"/>
                    <a:pt x="1333" y="8"/>
                    <a:pt x="1331" y="0"/>
                  </a:cubicBezTo>
                  <a:cubicBezTo>
                    <a:pt x="1296" y="117"/>
                    <a:pt x="1012" y="208"/>
                    <a:pt x="667" y="208"/>
                  </a:cubicBezTo>
                  <a:close/>
                  <a:moveTo>
                    <a:pt x="151" y="323"/>
                  </a:moveTo>
                  <a:cubicBezTo>
                    <a:pt x="116" y="308"/>
                    <a:pt x="86" y="290"/>
                    <a:pt x="62" y="272"/>
                  </a:cubicBezTo>
                  <a:cubicBezTo>
                    <a:pt x="62" y="99"/>
                    <a:pt x="62" y="99"/>
                    <a:pt x="62" y="99"/>
                  </a:cubicBezTo>
                  <a:cubicBezTo>
                    <a:pt x="86" y="117"/>
                    <a:pt x="116" y="135"/>
                    <a:pt x="151" y="150"/>
                  </a:cubicBezTo>
                  <a:lnTo>
                    <a:pt x="151" y="323"/>
                  </a:lnTo>
                  <a:close/>
                  <a:moveTo>
                    <a:pt x="282" y="367"/>
                  </a:moveTo>
                  <a:cubicBezTo>
                    <a:pt x="250" y="359"/>
                    <a:pt x="221" y="350"/>
                    <a:pt x="193" y="340"/>
                  </a:cubicBezTo>
                  <a:cubicBezTo>
                    <a:pt x="193" y="167"/>
                    <a:pt x="193" y="167"/>
                    <a:pt x="193" y="167"/>
                  </a:cubicBezTo>
                  <a:cubicBezTo>
                    <a:pt x="221" y="177"/>
                    <a:pt x="250" y="186"/>
                    <a:pt x="282" y="194"/>
                  </a:cubicBezTo>
                  <a:lnTo>
                    <a:pt x="282" y="367"/>
                  </a:lnTo>
                  <a:close/>
                  <a:moveTo>
                    <a:pt x="413" y="393"/>
                  </a:moveTo>
                  <a:cubicBezTo>
                    <a:pt x="382" y="389"/>
                    <a:pt x="353" y="383"/>
                    <a:pt x="324" y="377"/>
                  </a:cubicBezTo>
                  <a:cubicBezTo>
                    <a:pt x="324" y="204"/>
                    <a:pt x="324" y="204"/>
                    <a:pt x="324" y="204"/>
                  </a:cubicBezTo>
                  <a:cubicBezTo>
                    <a:pt x="353" y="210"/>
                    <a:pt x="382" y="216"/>
                    <a:pt x="413" y="220"/>
                  </a:cubicBezTo>
                  <a:lnTo>
                    <a:pt x="413" y="393"/>
                  </a:lnTo>
                  <a:close/>
                  <a:moveTo>
                    <a:pt x="1217" y="307"/>
                  </a:moveTo>
                  <a:cubicBezTo>
                    <a:pt x="1191" y="320"/>
                    <a:pt x="1161" y="333"/>
                    <a:pt x="1128" y="345"/>
                  </a:cubicBezTo>
                  <a:cubicBezTo>
                    <a:pt x="1128" y="172"/>
                    <a:pt x="1128" y="172"/>
                    <a:pt x="1128" y="172"/>
                  </a:cubicBezTo>
                  <a:cubicBezTo>
                    <a:pt x="1161" y="160"/>
                    <a:pt x="1191" y="147"/>
                    <a:pt x="1217" y="134"/>
                  </a:cubicBezTo>
                  <a:lnTo>
                    <a:pt x="1217"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sp>
          <p:nvSpPr>
            <p:cNvPr id="76" name="Freeform 163"/>
            <p:cNvSpPr>
              <a:spLocks/>
            </p:cNvSpPr>
            <p:nvPr/>
          </p:nvSpPr>
          <p:spPr bwMode="auto">
            <a:xfrm>
              <a:off x="4093972" y="4364035"/>
              <a:ext cx="154366" cy="110033"/>
            </a:xfrm>
            <a:custGeom>
              <a:avLst/>
              <a:gdLst/>
              <a:ahLst/>
              <a:cxnLst>
                <a:cxn ang="0">
                  <a:pos x="410" y="231"/>
                </a:cxn>
                <a:cxn ang="0">
                  <a:pos x="379" y="282"/>
                </a:cxn>
                <a:cxn ang="0">
                  <a:pos x="230" y="292"/>
                </a:cxn>
                <a:cxn ang="0">
                  <a:pos x="80" y="281"/>
                </a:cxn>
                <a:cxn ang="0">
                  <a:pos x="50" y="231"/>
                </a:cxn>
                <a:cxn ang="0">
                  <a:pos x="50" y="177"/>
                </a:cxn>
                <a:cxn ang="0">
                  <a:pos x="0" y="177"/>
                </a:cxn>
                <a:cxn ang="0">
                  <a:pos x="15" y="149"/>
                </a:cxn>
                <a:cxn ang="0">
                  <a:pos x="50" y="149"/>
                </a:cxn>
                <a:cxn ang="0">
                  <a:pos x="50" y="134"/>
                </a:cxn>
                <a:cxn ang="0">
                  <a:pos x="0" y="134"/>
                </a:cxn>
                <a:cxn ang="0">
                  <a:pos x="15" y="105"/>
                </a:cxn>
                <a:cxn ang="0">
                  <a:pos x="50" y="105"/>
                </a:cxn>
                <a:cxn ang="0">
                  <a:pos x="50" y="61"/>
                </a:cxn>
                <a:cxn ang="0">
                  <a:pos x="81" y="10"/>
                </a:cxn>
                <a:cxn ang="0">
                  <a:pos x="229" y="0"/>
                </a:cxn>
                <a:cxn ang="0">
                  <a:pos x="379" y="11"/>
                </a:cxn>
                <a:cxn ang="0">
                  <a:pos x="410" y="61"/>
                </a:cxn>
                <a:cxn ang="0">
                  <a:pos x="410" y="88"/>
                </a:cxn>
                <a:cxn ang="0">
                  <a:pos x="253" y="88"/>
                </a:cxn>
                <a:cxn ang="0">
                  <a:pos x="253" y="63"/>
                </a:cxn>
                <a:cxn ang="0">
                  <a:pos x="248" y="51"/>
                </a:cxn>
                <a:cxn ang="0">
                  <a:pos x="230" y="48"/>
                </a:cxn>
                <a:cxn ang="0">
                  <a:pos x="212" y="51"/>
                </a:cxn>
                <a:cxn ang="0">
                  <a:pos x="207" y="63"/>
                </a:cxn>
                <a:cxn ang="0">
                  <a:pos x="207" y="105"/>
                </a:cxn>
                <a:cxn ang="0">
                  <a:pos x="350" y="105"/>
                </a:cxn>
                <a:cxn ang="0">
                  <a:pos x="335" y="134"/>
                </a:cxn>
                <a:cxn ang="0">
                  <a:pos x="207" y="134"/>
                </a:cxn>
                <a:cxn ang="0">
                  <a:pos x="207" y="149"/>
                </a:cxn>
                <a:cxn ang="0">
                  <a:pos x="326" y="149"/>
                </a:cxn>
                <a:cxn ang="0">
                  <a:pos x="310" y="177"/>
                </a:cxn>
                <a:cxn ang="0">
                  <a:pos x="207" y="177"/>
                </a:cxn>
                <a:cxn ang="0">
                  <a:pos x="207" y="230"/>
                </a:cxn>
                <a:cxn ang="0">
                  <a:pos x="212" y="241"/>
                </a:cxn>
                <a:cxn ang="0">
                  <a:pos x="230" y="244"/>
                </a:cxn>
                <a:cxn ang="0">
                  <a:pos x="247" y="240"/>
                </a:cxn>
                <a:cxn ang="0">
                  <a:pos x="253" y="230"/>
                </a:cxn>
                <a:cxn ang="0">
                  <a:pos x="253" y="194"/>
                </a:cxn>
                <a:cxn ang="0">
                  <a:pos x="410" y="194"/>
                </a:cxn>
                <a:cxn ang="0">
                  <a:pos x="410" y="231"/>
                </a:cxn>
              </a:cxnLst>
              <a:rect l="0" t="0" r="r" b="b"/>
              <a:pathLst>
                <a:path w="410" h="292">
                  <a:moveTo>
                    <a:pt x="410" y="231"/>
                  </a:moveTo>
                  <a:cubicBezTo>
                    <a:pt x="410" y="258"/>
                    <a:pt x="400" y="275"/>
                    <a:pt x="379" y="282"/>
                  </a:cubicBezTo>
                  <a:cubicBezTo>
                    <a:pt x="359" y="288"/>
                    <a:pt x="309" y="292"/>
                    <a:pt x="230" y="292"/>
                  </a:cubicBezTo>
                  <a:cubicBezTo>
                    <a:pt x="150" y="292"/>
                    <a:pt x="100" y="288"/>
                    <a:pt x="80" y="281"/>
                  </a:cubicBezTo>
                  <a:cubicBezTo>
                    <a:pt x="60" y="275"/>
                    <a:pt x="50" y="258"/>
                    <a:pt x="50" y="231"/>
                  </a:cubicBezTo>
                  <a:cubicBezTo>
                    <a:pt x="50" y="177"/>
                    <a:pt x="50" y="177"/>
                    <a:pt x="50" y="177"/>
                  </a:cubicBezTo>
                  <a:cubicBezTo>
                    <a:pt x="0" y="177"/>
                    <a:pt x="0" y="177"/>
                    <a:pt x="0" y="177"/>
                  </a:cubicBezTo>
                  <a:cubicBezTo>
                    <a:pt x="15" y="149"/>
                    <a:pt x="15" y="149"/>
                    <a:pt x="15" y="149"/>
                  </a:cubicBezTo>
                  <a:cubicBezTo>
                    <a:pt x="50" y="149"/>
                    <a:pt x="50" y="149"/>
                    <a:pt x="50" y="149"/>
                  </a:cubicBezTo>
                  <a:cubicBezTo>
                    <a:pt x="50" y="134"/>
                    <a:pt x="50" y="134"/>
                    <a:pt x="50" y="134"/>
                  </a:cubicBezTo>
                  <a:cubicBezTo>
                    <a:pt x="0" y="134"/>
                    <a:pt x="0" y="134"/>
                    <a:pt x="0" y="134"/>
                  </a:cubicBezTo>
                  <a:cubicBezTo>
                    <a:pt x="15" y="105"/>
                    <a:pt x="15" y="105"/>
                    <a:pt x="15" y="105"/>
                  </a:cubicBezTo>
                  <a:cubicBezTo>
                    <a:pt x="50" y="105"/>
                    <a:pt x="50" y="105"/>
                    <a:pt x="50" y="105"/>
                  </a:cubicBezTo>
                  <a:cubicBezTo>
                    <a:pt x="50" y="61"/>
                    <a:pt x="50" y="61"/>
                    <a:pt x="50" y="61"/>
                  </a:cubicBezTo>
                  <a:cubicBezTo>
                    <a:pt x="50" y="33"/>
                    <a:pt x="60" y="16"/>
                    <a:pt x="81" y="10"/>
                  </a:cubicBezTo>
                  <a:cubicBezTo>
                    <a:pt x="101" y="4"/>
                    <a:pt x="151" y="0"/>
                    <a:pt x="229" y="0"/>
                  </a:cubicBezTo>
                  <a:cubicBezTo>
                    <a:pt x="309" y="0"/>
                    <a:pt x="359" y="4"/>
                    <a:pt x="379" y="11"/>
                  </a:cubicBezTo>
                  <a:cubicBezTo>
                    <a:pt x="400" y="17"/>
                    <a:pt x="410" y="34"/>
                    <a:pt x="410" y="61"/>
                  </a:cubicBezTo>
                  <a:cubicBezTo>
                    <a:pt x="410" y="88"/>
                    <a:pt x="410" y="88"/>
                    <a:pt x="410" y="88"/>
                  </a:cubicBezTo>
                  <a:cubicBezTo>
                    <a:pt x="253" y="88"/>
                    <a:pt x="253" y="88"/>
                    <a:pt x="253" y="88"/>
                  </a:cubicBezTo>
                  <a:cubicBezTo>
                    <a:pt x="253" y="63"/>
                    <a:pt x="253" y="63"/>
                    <a:pt x="253" y="63"/>
                  </a:cubicBezTo>
                  <a:cubicBezTo>
                    <a:pt x="253" y="57"/>
                    <a:pt x="251" y="53"/>
                    <a:pt x="248" y="51"/>
                  </a:cubicBezTo>
                  <a:cubicBezTo>
                    <a:pt x="244" y="49"/>
                    <a:pt x="238" y="48"/>
                    <a:pt x="230" y="48"/>
                  </a:cubicBezTo>
                  <a:cubicBezTo>
                    <a:pt x="221" y="48"/>
                    <a:pt x="215" y="49"/>
                    <a:pt x="212" y="51"/>
                  </a:cubicBezTo>
                  <a:cubicBezTo>
                    <a:pt x="208" y="53"/>
                    <a:pt x="207" y="57"/>
                    <a:pt x="207" y="63"/>
                  </a:cubicBezTo>
                  <a:cubicBezTo>
                    <a:pt x="207" y="105"/>
                    <a:pt x="207" y="105"/>
                    <a:pt x="207" y="105"/>
                  </a:cubicBezTo>
                  <a:cubicBezTo>
                    <a:pt x="350" y="105"/>
                    <a:pt x="350" y="105"/>
                    <a:pt x="350" y="105"/>
                  </a:cubicBezTo>
                  <a:cubicBezTo>
                    <a:pt x="335" y="134"/>
                    <a:pt x="335" y="134"/>
                    <a:pt x="335" y="134"/>
                  </a:cubicBezTo>
                  <a:cubicBezTo>
                    <a:pt x="207" y="134"/>
                    <a:pt x="207" y="134"/>
                    <a:pt x="207" y="134"/>
                  </a:cubicBezTo>
                  <a:cubicBezTo>
                    <a:pt x="207" y="149"/>
                    <a:pt x="207" y="149"/>
                    <a:pt x="207" y="149"/>
                  </a:cubicBezTo>
                  <a:cubicBezTo>
                    <a:pt x="326" y="149"/>
                    <a:pt x="326" y="149"/>
                    <a:pt x="326" y="149"/>
                  </a:cubicBezTo>
                  <a:cubicBezTo>
                    <a:pt x="310" y="177"/>
                    <a:pt x="310" y="177"/>
                    <a:pt x="310" y="177"/>
                  </a:cubicBezTo>
                  <a:cubicBezTo>
                    <a:pt x="207" y="177"/>
                    <a:pt x="207" y="177"/>
                    <a:pt x="207" y="177"/>
                  </a:cubicBezTo>
                  <a:cubicBezTo>
                    <a:pt x="207" y="230"/>
                    <a:pt x="207" y="230"/>
                    <a:pt x="207" y="230"/>
                  </a:cubicBezTo>
                  <a:cubicBezTo>
                    <a:pt x="207" y="235"/>
                    <a:pt x="208" y="239"/>
                    <a:pt x="212" y="241"/>
                  </a:cubicBezTo>
                  <a:cubicBezTo>
                    <a:pt x="215" y="243"/>
                    <a:pt x="221" y="244"/>
                    <a:pt x="230" y="244"/>
                  </a:cubicBezTo>
                  <a:cubicBezTo>
                    <a:pt x="238" y="244"/>
                    <a:pt x="243" y="243"/>
                    <a:pt x="247" y="240"/>
                  </a:cubicBezTo>
                  <a:cubicBezTo>
                    <a:pt x="251" y="238"/>
                    <a:pt x="253" y="234"/>
                    <a:pt x="253" y="230"/>
                  </a:cubicBezTo>
                  <a:cubicBezTo>
                    <a:pt x="253" y="194"/>
                    <a:pt x="253" y="194"/>
                    <a:pt x="253" y="194"/>
                  </a:cubicBezTo>
                  <a:cubicBezTo>
                    <a:pt x="410" y="194"/>
                    <a:pt x="410" y="194"/>
                    <a:pt x="410" y="194"/>
                  </a:cubicBezTo>
                  <a:lnTo>
                    <a:pt x="410" y="2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chemeClr val="accent1"/>
                </a:solidFill>
                <a:effectLst/>
                <a:uLnTx/>
                <a:uFillTx/>
                <a:latin typeface="Arial" charset="0"/>
              </a:endParaRPr>
            </a:p>
          </p:txBody>
        </p:sp>
      </p:grpSp>
      <p:sp>
        <p:nvSpPr>
          <p:cNvPr id="92" name="Freeform 239"/>
          <p:cNvSpPr>
            <a:spLocks noEditPoints="1"/>
          </p:cNvSpPr>
          <p:nvPr/>
        </p:nvSpPr>
        <p:spPr bwMode="auto">
          <a:xfrm>
            <a:off x="717234" y="3584963"/>
            <a:ext cx="625322" cy="462162"/>
          </a:xfrm>
          <a:custGeom>
            <a:avLst/>
            <a:gdLst/>
            <a:ahLst/>
            <a:cxnLst>
              <a:cxn ang="0">
                <a:pos x="319" y="380"/>
              </a:cxn>
              <a:cxn ang="0">
                <a:pos x="208" y="342"/>
              </a:cxn>
              <a:cxn ang="0">
                <a:pos x="208" y="307"/>
              </a:cxn>
              <a:cxn ang="0">
                <a:pos x="208" y="274"/>
              </a:cxn>
              <a:cxn ang="0">
                <a:pos x="208" y="238"/>
              </a:cxn>
              <a:cxn ang="0">
                <a:pos x="208" y="205"/>
              </a:cxn>
              <a:cxn ang="0">
                <a:pos x="208" y="168"/>
              </a:cxn>
              <a:cxn ang="0">
                <a:pos x="208" y="135"/>
              </a:cxn>
              <a:cxn ang="0">
                <a:pos x="208" y="99"/>
              </a:cxn>
              <a:cxn ang="0">
                <a:pos x="255" y="342"/>
              </a:cxn>
              <a:cxn ang="0">
                <a:pos x="255" y="307"/>
              </a:cxn>
              <a:cxn ang="0">
                <a:pos x="255" y="274"/>
              </a:cxn>
              <a:cxn ang="0">
                <a:pos x="255" y="238"/>
              </a:cxn>
              <a:cxn ang="0">
                <a:pos x="255" y="205"/>
              </a:cxn>
              <a:cxn ang="0">
                <a:pos x="255" y="168"/>
              </a:cxn>
              <a:cxn ang="0">
                <a:pos x="255" y="135"/>
              </a:cxn>
              <a:cxn ang="0">
                <a:pos x="255" y="99"/>
              </a:cxn>
              <a:cxn ang="0">
                <a:pos x="300" y="342"/>
              </a:cxn>
              <a:cxn ang="0">
                <a:pos x="300" y="307"/>
              </a:cxn>
              <a:cxn ang="0">
                <a:pos x="300" y="274"/>
              </a:cxn>
              <a:cxn ang="0">
                <a:pos x="300" y="238"/>
              </a:cxn>
              <a:cxn ang="0">
                <a:pos x="300" y="205"/>
              </a:cxn>
              <a:cxn ang="0">
                <a:pos x="300" y="168"/>
              </a:cxn>
              <a:cxn ang="0">
                <a:pos x="300" y="135"/>
              </a:cxn>
              <a:cxn ang="0">
                <a:pos x="238" y="0"/>
              </a:cxn>
              <a:cxn ang="0">
                <a:pos x="9" y="246"/>
              </a:cxn>
              <a:cxn ang="0">
                <a:pos x="9" y="298"/>
              </a:cxn>
              <a:cxn ang="0">
                <a:pos x="9" y="198"/>
              </a:cxn>
              <a:cxn ang="0">
                <a:pos x="9" y="352"/>
              </a:cxn>
              <a:cxn ang="0">
                <a:pos x="40" y="352"/>
              </a:cxn>
              <a:cxn ang="0">
                <a:pos x="97" y="246"/>
              </a:cxn>
              <a:cxn ang="0">
                <a:pos x="97" y="298"/>
              </a:cxn>
              <a:cxn ang="0">
                <a:pos x="97" y="198"/>
              </a:cxn>
              <a:cxn ang="0">
                <a:pos x="97" y="352"/>
              </a:cxn>
              <a:cxn ang="0">
                <a:pos x="68" y="246"/>
              </a:cxn>
              <a:cxn ang="0">
                <a:pos x="68" y="298"/>
              </a:cxn>
              <a:cxn ang="0">
                <a:pos x="68" y="198"/>
              </a:cxn>
              <a:cxn ang="0">
                <a:pos x="68" y="352"/>
              </a:cxn>
              <a:cxn ang="0">
                <a:pos x="40" y="246"/>
              </a:cxn>
              <a:cxn ang="0">
                <a:pos x="40" y="298"/>
              </a:cxn>
              <a:cxn ang="0">
                <a:pos x="40" y="198"/>
              </a:cxn>
              <a:cxn ang="0">
                <a:pos x="132" y="380"/>
              </a:cxn>
              <a:cxn ang="0">
                <a:pos x="300" y="99"/>
              </a:cxn>
              <a:cxn ang="0">
                <a:pos x="361" y="246"/>
              </a:cxn>
              <a:cxn ang="0">
                <a:pos x="361" y="298"/>
              </a:cxn>
              <a:cxn ang="0">
                <a:pos x="361" y="352"/>
              </a:cxn>
              <a:cxn ang="0">
                <a:pos x="413" y="352"/>
              </a:cxn>
              <a:cxn ang="0">
                <a:pos x="503" y="246"/>
              </a:cxn>
              <a:cxn ang="0">
                <a:pos x="503" y="298"/>
              </a:cxn>
              <a:cxn ang="0">
                <a:pos x="503" y="352"/>
              </a:cxn>
              <a:cxn ang="0">
                <a:pos x="458" y="246"/>
              </a:cxn>
              <a:cxn ang="0">
                <a:pos x="458" y="298"/>
              </a:cxn>
              <a:cxn ang="0">
                <a:pos x="458" y="352"/>
              </a:cxn>
              <a:cxn ang="0">
                <a:pos x="413" y="246"/>
              </a:cxn>
              <a:cxn ang="0">
                <a:pos x="413" y="298"/>
              </a:cxn>
              <a:cxn ang="0">
                <a:pos x="557" y="380"/>
              </a:cxn>
            </a:cxnLst>
            <a:rect l="0" t="0" r="r" b="b"/>
            <a:pathLst>
              <a:path w="557" h="380">
                <a:moveTo>
                  <a:pt x="319" y="380"/>
                </a:moveTo>
                <a:lnTo>
                  <a:pt x="158" y="380"/>
                </a:lnTo>
                <a:lnTo>
                  <a:pt x="158" y="85"/>
                </a:lnTo>
                <a:lnTo>
                  <a:pt x="319" y="85"/>
                </a:lnTo>
                <a:lnTo>
                  <a:pt x="319" y="380"/>
                </a:lnTo>
                <a:lnTo>
                  <a:pt x="319" y="380"/>
                </a:lnTo>
                <a:lnTo>
                  <a:pt x="319" y="380"/>
                </a:lnTo>
                <a:close/>
                <a:moveTo>
                  <a:pt x="208" y="342"/>
                </a:moveTo>
                <a:lnTo>
                  <a:pt x="208" y="366"/>
                </a:lnTo>
                <a:lnTo>
                  <a:pt x="177" y="366"/>
                </a:lnTo>
                <a:lnTo>
                  <a:pt x="177" y="342"/>
                </a:lnTo>
                <a:lnTo>
                  <a:pt x="208" y="342"/>
                </a:lnTo>
                <a:lnTo>
                  <a:pt x="208" y="342"/>
                </a:lnTo>
                <a:lnTo>
                  <a:pt x="208" y="342"/>
                </a:lnTo>
                <a:close/>
                <a:moveTo>
                  <a:pt x="208" y="307"/>
                </a:moveTo>
                <a:lnTo>
                  <a:pt x="208" y="331"/>
                </a:lnTo>
                <a:lnTo>
                  <a:pt x="177" y="331"/>
                </a:lnTo>
                <a:lnTo>
                  <a:pt x="177" y="307"/>
                </a:lnTo>
                <a:lnTo>
                  <a:pt x="208" y="307"/>
                </a:lnTo>
                <a:lnTo>
                  <a:pt x="208" y="307"/>
                </a:lnTo>
                <a:lnTo>
                  <a:pt x="208" y="307"/>
                </a:lnTo>
                <a:close/>
                <a:moveTo>
                  <a:pt x="208" y="274"/>
                </a:moveTo>
                <a:lnTo>
                  <a:pt x="208" y="298"/>
                </a:lnTo>
                <a:lnTo>
                  <a:pt x="177" y="298"/>
                </a:lnTo>
                <a:lnTo>
                  <a:pt x="177" y="274"/>
                </a:lnTo>
                <a:lnTo>
                  <a:pt x="208" y="274"/>
                </a:lnTo>
                <a:lnTo>
                  <a:pt x="208" y="274"/>
                </a:lnTo>
                <a:lnTo>
                  <a:pt x="208" y="274"/>
                </a:lnTo>
                <a:close/>
                <a:moveTo>
                  <a:pt x="208" y="238"/>
                </a:moveTo>
                <a:lnTo>
                  <a:pt x="208" y="262"/>
                </a:lnTo>
                <a:lnTo>
                  <a:pt x="177" y="262"/>
                </a:lnTo>
                <a:lnTo>
                  <a:pt x="177" y="238"/>
                </a:lnTo>
                <a:lnTo>
                  <a:pt x="208" y="238"/>
                </a:lnTo>
                <a:lnTo>
                  <a:pt x="208" y="238"/>
                </a:lnTo>
                <a:lnTo>
                  <a:pt x="208" y="238"/>
                </a:lnTo>
                <a:close/>
                <a:moveTo>
                  <a:pt x="208" y="205"/>
                </a:moveTo>
                <a:lnTo>
                  <a:pt x="208" y="229"/>
                </a:lnTo>
                <a:lnTo>
                  <a:pt x="177" y="229"/>
                </a:lnTo>
                <a:lnTo>
                  <a:pt x="177" y="205"/>
                </a:lnTo>
                <a:lnTo>
                  <a:pt x="208" y="205"/>
                </a:lnTo>
                <a:lnTo>
                  <a:pt x="208" y="205"/>
                </a:lnTo>
                <a:lnTo>
                  <a:pt x="208" y="205"/>
                </a:lnTo>
                <a:close/>
                <a:moveTo>
                  <a:pt x="208" y="168"/>
                </a:moveTo>
                <a:lnTo>
                  <a:pt x="208" y="194"/>
                </a:lnTo>
                <a:lnTo>
                  <a:pt x="177" y="194"/>
                </a:lnTo>
                <a:lnTo>
                  <a:pt x="177" y="168"/>
                </a:lnTo>
                <a:lnTo>
                  <a:pt x="208" y="168"/>
                </a:lnTo>
                <a:lnTo>
                  <a:pt x="208" y="168"/>
                </a:lnTo>
                <a:lnTo>
                  <a:pt x="208" y="168"/>
                </a:lnTo>
                <a:close/>
                <a:moveTo>
                  <a:pt x="208" y="135"/>
                </a:moveTo>
                <a:lnTo>
                  <a:pt x="208" y="158"/>
                </a:lnTo>
                <a:lnTo>
                  <a:pt x="177" y="158"/>
                </a:lnTo>
                <a:lnTo>
                  <a:pt x="177" y="135"/>
                </a:lnTo>
                <a:lnTo>
                  <a:pt x="208" y="135"/>
                </a:lnTo>
                <a:lnTo>
                  <a:pt x="208" y="135"/>
                </a:lnTo>
                <a:lnTo>
                  <a:pt x="208" y="135"/>
                </a:lnTo>
                <a:close/>
                <a:moveTo>
                  <a:pt x="208" y="99"/>
                </a:moveTo>
                <a:lnTo>
                  <a:pt x="208" y="123"/>
                </a:lnTo>
                <a:lnTo>
                  <a:pt x="177" y="123"/>
                </a:lnTo>
                <a:lnTo>
                  <a:pt x="177" y="99"/>
                </a:lnTo>
                <a:lnTo>
                  <a:pt x="208" y="99"/>
                </a:lnTo>
                <a:lnTo>
                  <a:pt x="208" y="99"/>
                </a:lnTo>
                <a:lnTo>
                  <a:pt x="208" y="99"/>
                </a:lnTo>
                <a:close/>
                <a:moveTo>
                  <a:pt x="255" y="342"/>
                </a:moveTo>
                <a:lnTo>
                  <a:pt x="255" y="366"/>
                </a:lnTo>
                <a:lnTo>
                  <a:pt x="222" y="366"/>
                </a:lnTo>
                <a:lnTo>
                  <a:pt x="222" y="342"/>
                </a:lnTo>
                <a:lnTo>
                  <a:pt x="255" y="342"/>
                </a:lnTo>
                <a:lnTo>
                  <a:pt x="255" y="342"/>
                </a:lnTo>
                <a:lnTo>
                  <a:pt x="255" y="342"/>
                </a:lnTo>
                <a:close/>
                <a:moveTo>
                  <a:pt x="255" y="307"/>
                </a:moveTo>
                <a:lnTo>
                  <a:pt x="255" y="331"/>
                </a:lnTo>
                <a:lnTo>
                  <a:pt x="222" y="331"/>
                </a:lnTo>
                <a:lnTo>
                  <a:pt x="222" y="307"/>
                </a:lnTo>
                <a:lnTo>
                  <a:pt x="255" y="307"/>
                </a:lnTo>
                <a:lnTo>
                  <a:pt x="255" y="307"/>
                </a:lnTo>
                <a:lnTo>
                  <a:pt x="255" y="307"/>
                </a:lnTo>
                <a:close/>
                <a:moveTo>
                  <a:pt x="255" y="274"/>
                </a:moveTo>
                <a:lnTo>
                  <a:pt x="255" y="298"/>
                </a:lnTo>
                <a:lnTo>
                  <a:pt x="222" y="298"/>
                </a:lnTo>
                <a:lnTo>
                  <a:pt x="222" y="274"/>
                </a:lnTo>
                <a:lnTo>
                  <a:pt x="255" y="274"/>
                </a:lnTo>
                <a:lnTo>
                  <a:pt x="255" y="274"/>
                </a:lnTo>
                <a:lnTo>
                  <a:pt x="255" y="274"/>
                </a:lnTo>
                <a:close/>
                <a:moveTo>
                  <a:pt x="255" y="238"/>
                </a:moveTo>
                <a:lnTo>
                  <a:pt x="255" y="262"/>
                </a:lnTo>
                <a:lnTo>
                  <a:pt x="222" y="262"/>
                </a:lnTo>
                <a:lnTo>
                  <a:pt x="222" y="238"/>
                </a:lnTo>
                <a:lnTo>
                  <a:pt x="255" y="238"/>
                </a:lnTo>
                <a:lnTo>
                  <a:pt x="255" y="238"/>
                </a:lnTo>
                <a:lnTo>
                  <a:pt x="255" y="238"/>
                </a:lnTo>
                <a:close/>
                <a:moveTo>
                  <a:pt x="255" y="205"/>
                </a:moveTo>
                <a:lnTo>
                  <a:pt x="255" y="229"/>
                </a:lnTo>
                <a:lnTo>
                  <a:pt x="222" y="229"/>
                </a:lnTo>
                <a:lnTo>
                  <a:pt x="222" y="205"/>
                </a:lnTo>
                <a:lnTo>
                  <a:pt x="255" y="205"/>
                </a:lnTo>
                <a:lnTo>
                  <a:pt x="255" y="205"/>
                </a:lnTo>
                <a:lnTo>
                  <a:pt x="255" y="205"/>
                </a:lnTo>
                <a:close/>
                <a:moveTo>
                  <a:pt x="255" y="168"/>
                </a:moveTo>
                <a:lnTo>
                  <a:pt x="255" y="194"/>
                </a:lnTo>
                <a:lnTo>
                  <a:pt x="222" y="194"/>
                </a:lnTo>
                <a:lnTo>
                  <a:pt x="222" y="168"/>
                </a:lnTo>
                <a:lnTo>
                  <a:pt x="255" y="168"/>
                </a:lnTo>
                <a:lnTo>
                  <a:pt x="255" y="168"/>
                </a:lnTo>
                <a:lnTo>
                  <a:pt x="255" y="168"/>
                </a:lnTo>
                <a:close/>
                <a:moveTo>
                  <a:pt x="255" y="135"/>
                </a:moveTo>
                <a:lnTo>
                  <a:pt x="255" y="158"/>
                </a:lnTo>
                <a:lnTo>
                  <a:pt x="222" y="158"/>
                </a:lnTo>
                <a:lnTo>
                  <a:pt x="222" y="135"/>
                </a:lnTo>
                <a:lnTo>
                  <a:pt x="255" y="135"/>
                </a:lnTo>
                <a:lnTo>
                  <a:pt x="255" y="135"/>
                </a:lnTo>
                <a:lnTo>
                  <a:pt x="255" y="135"/>
                </a:lnTo>
                <a:close/>
                <a:moveTo>
                  <a:pt x="255" y="99"/>
                </a:moveTo>
                <a:lnTo>
                  <a:pt x="255" y="123"/>
                </a:lnTo>
                <a:lnTo>
                  <a:pt x="222" y="123"/>
                </a:lnTo>
                <a:lnTo>
                  <a:pt x="222" y="99"/>
                </a:lnTo>
                <a:lnTo>
                  <a:pt x="255" y="99"/>
                </a:lnTo>
                <a:lnTo>
                  <a:pt x="255" y="99"/>
                </a:lnTo>
                <a:lnTo>
                  <a:pt x="255" y="99"/>
                </a:lnTo>
                <a:close/>
                <a:moveTo>
                  <a:pt x="300" y="342"/>
                </a:moveTo>
                <a:lnTo>
                  <a:pt x="300" y="366"/>
                </a:lnTo>
                <a:lnTo>
                  <a:pt x="269" y="366"/>
                </a:lnTo>
                <a:lnTo>
                  <a:pt x="269" y="342"/>
                </a:lnTo>
                <a:lnTo>
                  <a:pt x="300" y="342"/>
                </a:lnTo>
                <a:lnTo>
                  <a:pt x="300" y="342"/>
                </a:lnTo>
                <a:lnTo>
                  <a:pt x="300" y="342"/>
                </a:lnTo>
                <a:close/>
                <a:moveTo>
                  <a:pt x="300" y="307"/>
                </a:moveTo>
                <a:lnTo>
                  <a:pt x="300" y="331"/>
                </a:lnTo>
                <a:lnTo>
                  <a:pt x="269" y="331"/>
                </a:lnTo>
                <a:lnTo>
                  <a:pt x="269" y="307"/>
                </a:lnTo>
                <a:lnTo>
                  <a:pt x="300" y="307"/>
                </a:lnTo>
                <a:lnTo>
                  <a:pt x="300" y="307"/>
                </a:lnTo>
                <a:lnTo>
                  <a:pt x="300" y="307"/>
                </a:lnTo>
                <a:close/>
                <a:moveTo>
                  <a:pt x="300" y="274"/>
                </a:moveTo>
                <a:lnTo>
                  <a:pt x="300" y="298"/>
                </a:lnTo>
                <a:lnTo>
                  <a:pt x="269" y="298"/>
                </a:lnTo>
                <a:lnTo>
                  <a:pt x="269" y="274"/>
                </a:lnTo>
                <a:lnTo>
                  <a:pt x="300" y="274"/>
                </a:lnTo>
                <a:lnTo>
                  <a:pt x="300" y="274"/>
                </a:lnTo>
                <a:lnTo>
                  <a:pt x="300" y="274"/>
                </a:lnTo>
                <a:close/>
                <a:moveTo>
                  <a:pt x="300" y="238"/>
                </a:moveTo>
                <a:lnTo>
                  <a:pt x="300" y="262"/>
                </a:lnTo>
                <a:lnTo>
                  <a:pt x="269" y="262"/>
                </a:lnTo>
                <a:lnTo>
                  <a:pt x="269" y="238"/>
                </a:lnTo>
                <a:lnTo>
                  <a:pt x="300" y="238"/>
                </a:lnTo>
                <a:lnTo>
                  <a:pt x="300" y="238"/>
                </a:lnTo>
                <a:lnTo>
                  <a:pt x="300" y="238"/>
                </a:lnTo>
                <a:close/>
                <a:moveTo>
                  <a:pt x="300" y="205"/>
                </a:moveTo>
                <a:lnTo>
                  <a:pt x="300" y="229"/>
                </a:lnTo>
                <a:lnTo>
                  <a:pt x="269" y="229"/>
                </a:lnTo>
                <a:lnTo>
                  <a:pt x="269" y="205"/>
                </a:lnTo>
                <a:lnTo>
                  <a:pt x="300" y="205"/>
                </a:lnTo>
                <a:lnTo>
                  <a:pt x="300" y="205"/>
                </a:lnTo>
                <a:lnTo>
                  <a:pt x="300" y="205"/>
                </a:lnTo>
                <a:close/>
                <a:moveTo>
                  <a:pt x="300" y="168"/>
                </a:moveTo>
                <a:lnTo>
                  <a:pt x="300" y="194"/>
                </a:lnTo>
                <a:lnTo>
                  <a:pt x="269" y="194"/>
                </a:lnTo>
                <a:lnTo>
                  <a:pt x="269" y="168"/>
                </a:lnTo>
                <a:lnTo>
                  <a:pt x="300" y="168"/>
                </a:lnTo>
                <a:lnTo>
                  <a:pt x="300" y="168"/>
                </a:lnTo>
                <a:lnTo>
                  <a:pt x="300" y="168"/>
                </a:lnTo>
                <a:close/>
                <a:moveTo>
                  <a:pt x="300" y="135"/>
                </a:moveTo>
                <a:lnTo>
                  <a:pt x="300" y="158"/>
                </a:lnTo>
                <a:lnTo>
                  <a:pt x="269" y="158"/>
                </a:lnTo>
                <a:lnTo>
                  <a:pt x="269" y="135"/>
                </a:lnTo>
                <a:lnTo>
                  <a:pt x="300" y="135"/>
                </a:lnTo>
                <a:lnTo>
                  <a:pt x="300" y="135"/>
                </a:lnTo>
                <a:lnTo>
                  <a:pt x="300" y="135"/>
                </a:lnTo>
                <a:close/>
                <a:moveTo>
                  <a:pt x="238" y="0"/>
                </a:moveTo>
                <a:lnTo>
                  <a:pt x="279" y="40"/>
                </a:lnTo>
                <a:lnTo>
                  <a:pt x="319" y="80"/>
                </a:lnTo>
                <a:lnTo>
                  <a:pt x="238" y="80"/>
                </a:lnTo>
                <a:lnTo>
                  <a:pt x="158" y="80"/>
                </a:lnTo>
                <a:lnTo>
                  <a:pt x="198" y="40"/>
                </a:lnTo>
                <a:lnTo>
                  <a:pt x="238" y="0"/>
                </a:lnTo>
                <a:lnTo>
                  <a:pt x="238" y="0"/>
                </a:lnTo>
                <a:lnTo>
                  <a:pt x="238" y="0"/>
                </a:lnTo>
                <a:close/>
                <a:moveTo>
                  <a:pt x="9" y="246"/>
                </a:moveTo>
                <a:lnTo>
                  <a:pt x="9" y="269"/>
                </a:lnTo>
                <a:lnTo>
                  <a:pt x="33" y="269"/>
                </a:lnTo>
                <a:lnTo>
                  <a:pt x="33" y="246"/>
                </a:lnTo>
                <a:lnTo>
                  <a:pt x="9" y="246"/>
                </a:lnTo>
                <a:lnTo>
                  <a:pt x="9" y="246"/>
                </a:lnTo>
                <a:lnTo>
                  <a:pt x="9" y="246"/>
                </a:lnTo>
                <a:close/>
                <a:moveTo>
                  <a:pt x="9" y="298"/>
                </a:moveTo>
                <a:lnTo>
                  <a:pt x="9" y="319"/>
                </a:lnTo>
                <a:lnTo>
                  <a:pt x="33" y="319"/>
                </a:lnTo>
                <a:lnTo>
                  <a:pt x="33" y="298"/>
                </a:lnTo>
                <a:lnTo>
                  <a:pt x="9" y="298"/>
                </a:lnTo>
                <a:lnTo>
                  <a:pt x="9" y="298"/>
                </a:lnTo>
                <a:lnTo>
                  <a:pt x="9" y="298"/>
                </a:lnTo>
                <a:close/>
                <a:moveTo>
                  <a:pt x="9" y="198"/>
                </a:moveTo>
                <a:lnTo>
                  <a:pt x="9" y="217"/>
                </a:lnTo>
                <a:lnTo>
                  <a:pt x="33" y="217"/>
                </a:lnTo>
                <a:lnTo>
                  <a:pt x="33" y="198"/>
                </a:lnTo>
                <a:lnTo>
                  <a:pt x="9" y="198"/>
                </a:lnTo>
                <a:lnTo>
                  <a:pt x="9" y="198"/>
                </a:lnTo>
                <a:lnTo>
                  <a:pt x="9" y="198"/>
                </a:lnTo>
                <a:close/>
                <a:moveTo>
                  <a:pt x="9" y="352"/>
                </a:moveTo>
                <a:lnTo>
                  <a:pt x="9" y="371"/>
                </a:lnTo>
                <a:lnTo>
                  <a:pt x="33" y="371"/>
                </a:lnTo>
                <a:lnTo>
                  <a:pt x="33" y="352"/>
                </a:lnTo>
                <a:lnTo>
                  <a:pt x="9" y="352"/>
                </a:lnTo>
                <a:lnTo>
                  <a:pt x="9" y="352"/>
                </a:lnTo>
                <a:lnTo>
                  <a:pt x="9" y="352"/>
                </a:lnTo>
                <a:close/>
                <a:moveTo>
                  <a:pt x="40" y="352"/>
                </a:moveTo>
                <a:lnTo>
                  <a:pt x="40" y="371"/>
                </a:lnTo>
                <a:lnTo>
                  <a:pt x="61" y="371"/>
                </a:lnTo>
                <a:lnTo>
                  <a:pt x="61" y="352"/>
                </a:lnTo>
                <a:lnTo>
                  <a:pt x="40" y="352"/>
                </a:lnTo>
                <a:lnTo>
                  <a:pt x="40" y="352"/>
                </a:lnTo>
                <a:lnTo>
                  <a:pt x="40" y="352"/>
                </a:lnTo>
                <a:close/>
                <a:moveTo>
                  <a:pt x="97" y="246"/>
                </a:moveTo>
                <a:lnTo>
                  <a:pt x="97" y="269"/>
                </a:lnTo>
                <a:lnTo>
                  <a:pt x="120" y="269"/>
                </a:lnTo>
                <a:lnTo>
                  <a:pt x="120" y="246"/>
                </a:lnTo>
                <a:lnTo>
                  <a:pt x="97" y="246"/>
                </a:lnTo>
                <a:lnTo>
                  <a:pt x="97" y="246"/>
                </a:lnTo>
                <a:lnTo>
                  <a:pt x="97" y="246"/>
                </a:lnTo>
                <a:close/>
                <a:moveTo>
                  <a:pt x="97" y="298"/>
                </a:moveTo>
                <a:lnTo>
                  <a:pt x="97" y="319"/>
                </a:lnTo>
                <a:lnTo>
                  <a:pt x="120" y="319"/>
                </a:lnTo>
                <a:lnTo>
                  <a:pt x="120" y="298"/>
                </a:lnTo>
                <a:lnTo>
                  <a:pt x="97" y="298"/>
                </a:lnTo>
                <a:lnTo>
                  <a:pt x="97" y="298"/>
                </a:lnTo>
                <a:lnTo>
                  <a:pt x="97" y="298"/>
                </a:lnTo>
                <a:close/>
                <a:moveTo>
                  <a:pt x="97" y="198"/>
                </a:moveTo>
                <a:lnTo>
                  <a:pt x="97" y="217"/>
                </a:lnTo>
                <a:lnTo>
                  <a:pt x="120" y="217"/>
                </a:lnTo>
                <a:lnTo>
                  <a:pt x="120" y="198"/>
                </a:lnTo>
                <a:lnTo>
                  <a:pt x="97" y="198"/>
                </a:lnTo>
                <a:lnTo>
                  <a:pt x="97" y="198"/>
                </a:lnTo>
                <a:lnTo>
                  <a:pt x="97" y="198"/>
                </a:lnTo>
                <a:close/>
                <a:moveTo>
                  <a:pt x="97" y="352"/>
                </a:moveTo>
                <a:lnTo>
                  <a:pt x="97" y="371"/>
                </a:lnTo>
                <a:lnTo>
                  <a:pt x="120" y="371"/>
                </a:lnTo>
                <a:lnTo>
                  <a:pt x="120" y="352"/>
                </a:lnTo>
                <a:lnTo>
                  <a:pt x="97" y="352"/>
                </a:lnTo>
                <a:lnTo>
                  <a:pt x="97" y="352"/>
                </a:lnTo>
                <a:lnTo>
                  <a:pt x="97" y="352"/>
                </a:lnTo>
                <a:close/>
                <a:moveTo>
                  <a:pt x="68" y="246"/>
                </a:moveTo>
                <a:lnTo>
                  <a:pt x="68" y="269"/>
                </a:lnTo>
                <a:lnTo>
                  <a:pt x="92" y="269"/>
                </a:lnTo>
                <a:lnTo>
                  <a:pt x="92" y="246"/>
                </a:lnTo>
                <a:lnTo>
                  <a:pt x="68" y="246"/>
                </a:lnTo>
                <a:lnTo>
                  <a:pt x="68" y="246"/>
                </a:lnTo>
                <a:lnTo>
                  <a:pt x="68" y="246"/>
                </a:lnTo>
                <a:close/>
                <a:moveTo>
                  <a:pt x="68" y="298"/>
                </a:moveTo>
                <a:lnTo>
                  <a:pt x="68" y="319"/>
                </a:lnTo>
                <a:lnTo>
                  <a:pt x="92" y="319"/>
                </a:lnTo>
                <a:lnTo>
                  <a:pt x="92" y="298"/>
                </a:lnTo>
                <a:lnTo>
                  <a:pt x="68" y="298"/>
                </a:lnTo>
                <a:lnTo>
                  <a:pt x="68" y="298"/>
                </a:lnTo>
                <a:lnTo>
                  <a:pt x="68" y="298"/>
                </a:lnTo>
                <a:close/>
                <a:moveTo>
                  <a:pt x="68" y="198"/>
                </a:moveTo>
                <a:lnTo>
                  <a:pt x="68" y="217"/>
                </a:lnTo>
                <a:lnTo>
                  <a:pt x="92" y="217"/>
                </a:lnTo>
                <a:lnTo>
                  <a:pt x="92" y="198"/>
                </a:lnTo>
                <a:lnTo>
                  <a:pt x="68" y="198"/>
                </a:lnTo>
                <a:lnTo>
                  <a:pt x="68" y="198"/>
                </a:lnTo>
                <a:lnTo>
                  <a:pt x="68" y="198"/>
                </a:lnTo>
                <a:close/>
                <a:moveTo>
                  <a:pt x="68" y="352"/>
                </a:moveTo>
                <a:lnTo>
                  <a:pt x="68" y="371"/>
                </a:lnTo>
                <a:lnTo>
                  <a:pt x="92" y="371"/>
                </a:lnTo>
                <a:lnTo>
                  <a:pt x="92" y="352"/>
                </a:lnTo>
                <a:lnTo>
                  <a:pt x="68" y="352"/>
                </a:lnTo>
                <a:lnTo>
                  <a:pt x="68" y="352"/>
                </a:lnTo>
                <a:lnTo>
                  <a:pt x="68" y="352"/>
                </a:lnTo>
                <a:close/>
                <a:moveTo>
                  <a:pt x="40" y="246"/>
                </a:moveTo>
                <a:lnTo>
                  <a:pt x="40" y="269"/>
                </a:lnTo>
                <a:lnTo>
                  <a:pt x="61" y="269"/>
                </a:lnTo>
                <a:lnTo>
                  <a:pt x="61" y="246"/>
                </a:lnTo>
                <a:lnTo>
                  <a:pt x="40" y="246"/>
                </a:lnTo>
                <a:lnTo>
                  <a:pt x="40" y="246"/>
                </a:lnTo>
                <a:lnTo>
                  <a:pt x="40" y="246"/>
                </a:lnTo>
                <a:close/>
                <a:moveTo>
                  <a:pt x="40" y="298"/>
                </a:moveTo>
                <a:lnTo>
                  <a:pt x="40" y="319"/>
                </a:lnTo>
                <a:lnTo>
                  <a:pt x="61" y="319"/>
                </a:lnTo>
                <a:lnTo>
                  <a:pt x="61" y="298"/>
                </a:lnTo>
                <a:lnTo>
                  <a:pt x="40" y="298"/>
                </a:lnTo>
                <a:lnTo>
                  <a:pt x="40" y="298"/>
                </a:lnTo>
                <a:lnTo>
                  <a:pt x="40" y="298"/>
                </a:lnTo>
                <a:close/>
                <a:moveTo>
                  <a:pt x="40" y="198"/>
                </a:moveTo>
                <a:lnTo>
                  <a:pt x="40" y="217"/>
                </a:lnTo>
                <a:lnTo>
                  <a:pt x="61" y="217"/>
                </a:lnTo>
                <a:lnTo>
                  <a:pt x="61" y="198"/>
                </a:lnTo>
                <a:lnTo>
                  <a:pt x="40" y="198"/>
                </a:lnTo>
                <a:lnTo>
                  <a:pt x="40" y="198"/>
                </a:lnTo>
                <a:lnTo>
                  <a:pt x="40" y="198"/>
                </a:lnTo>
                <a:close/>
                <a:moveTo>
                  <a:pt x="132" y="380"/>
                </a:moveTo>
                <a:lnTo>
                  <a:pt x="0" y="380"/>
                </a:lnTo>
                <a:lnTo>
                  <a:pt x="0" y="187"/>
                </a:lnTo>
                <a:lnTo>
                  <a:pt x="132" y="187"/>
                </a:lnTo>
                <a:lnTo>
                  <a:pt x="132" y="380"/>
                </a:lnTo>
                <a:lnTo>
                  <a:pt x="132" y="380"/>
                </a:lnTo>
                <a:lnTo>
                  <a:pt x="132" y="380"/>
                </a:lnTo>
                <a:close/>
                <a:moveTo>
                  <a:pt x="300" y="99"/>
                </a:moveTo>
                <a:lnTo>
                  <a:pt x="300" y="123"/>
                </a:lnTo>
                <a:lnTo>
                  <a:pt x="269" y="123"/>
                </a:lnTo>
                <a:lnTo>
                  <a:pt x="269" y="99"/>
                </a:lnTo>
                <a:lnTo>
                  <a:pt x="300" y="99"/>
                </a:lnTo>
                <a:lnTo>
                  <a:pt x="300" y="99"/>
                </a:lnTo>
                <a:lnTo>
                  <a:pt x="300" y="99"/>
                </a:lnTo>
                <a:close/>
                <a:moveTo>
                  <a:pt x="361" y="246"/>
                </a:moveTo>
                <a:lnTo>
                  <a:pt x="361" y="269"/>
                </a:lnTo>
                <a:lnTo>
                  <a:pt x="399" y="269"/>
                </a:lnTo>
                <a:lnTo>
                  <a:pt x="399" y="246"/>
                </a:lnTo>
                <a:lnTo>
                  <a:pt x="361" y="246"/>
                </a:lnTo>
                <a:lnTo>
                  <a:pt x="361" y="246"/>
                </a:lnTo>
                <a:lnTo>
                  <a:pt x="361" y="246"/>
                </a:lnTo>
                <a:close/>
                <a:moveTo>
                  <a:pt x="361" y="298"/>
                </a:moveTo>
                <a:lnTo>
                  <a:pt x="361" y="319"/>
                </a:lnTo>
                <a:lnTo>
                  <a:pt x="399" y="319"/>
                </a:lnTo>
                <a:lnTo>
                  <a:pt x="399" y="298"/>
                </a:lnTo>
                <a:lnTo>
                  <a:pt x="361" y="298"/>
                </a:lnTo>
                <a:lnTo>
                  <a:pt x="361" y="298"/>
                </a:lnTo>
                <a:lnTo>
                  <a:pt x="361" y="298"/>
                </a:lnTo>
                <a:close/>
                <a:moveTo>
                  <a:pt x="361" y="352"/>
                </a:moveTo>
                <a:lnTo>
                  <a:pt x="361" y="371"/>
                </a:lnTo>
                <a:lnTo>
                  <a:pt x="399" y="371"/>
                </a:lnTo>
                <a:lnTo>
                  <a:pt x="399" y="352"/>
                </a:lnTo>
                <a:lnTo>
                  <a:pt x="361" y="352"/>
                </a:lnTo>
                <a:lnTo>
                  <a:pt x="361" y="352"/>
                </a:lnTo>
                <a:lnTo>
                  <a:pt x="361" y="352"/>
                </a:lnTo>
                <a:close/>
                <a:moveTo>
                  <a:pt x="413" y="352"/>
                </a:moveTo>
                <a:lnTo>
                  <a:pt x="413" y="371"/>
                </a:lnTo>
                <a:lnTo>
                  <a:pt x="446" y="371"/>
                </a:lnTo>
                <a:lnTo>
                  <a:pt x="446" y="352"/>
                </a:lnTo>
                <a:lnTo>
                  <a:pt x="413" y="352"/>
                </a:lnTo>
                <a:lnTo>
                  <a:pt x="413" y="352"/>
                </a:lnTo>
                <a:lnTo>
                  <a:pt x="413" y="352"/>
                </a:lnTo>
                <a:close/>
                <a:moveTo>
                  <a:pt x="503" y="246"/>
                </a:moveTo>
                <a:lnTo>
                  <a:pt x="503" y="269"/>
                </a:lnTo>
                <a:lnTo>
                  <a:pt x="541" y="269"/>
                </a:lnTo>
                <a:lnTo>
                  <a:pt x="541" y="246"/>
                </a:lnTo>
                <a:lnTo>
                  <a:pt x="503" y="246"/>
                </a:lnTo>
                <a:lnTo>
                  <a:pt x="503" y="246"/>
                </a:lnTo>
                <a:lnTo>
                  <a:pt x="503" y="246"/>
                </a:lnTo>
                <a:close/>
                <a:moveTo>
                  <a:pt x="503" y="298"/>
                </a:moveTo>
                <a:lnTo>
                  <a:pt x="503" y="319"/>
                </a:lnTo>
                <a:lnTo>
                  <a:pt x="541" y="319"/>
                </a:lnTo>
                <a:lnTo>
                  <a:pt x="541" y="298"/>
                </a:lnTo>
                <a:lnTo>
                  <a:pt x="503" y="298"/>
                </a:lnTo>
                <a:lnTo>
                  <a:pt x="503" y="298"/>
                </a:lnTo>
                <a:lnTo>
                  <a:pt x="503" y="298"/>
                </a:lnTo>
                <a:close/>
                <a:moveTo>
                  <a:pt x="503" y="352"/>
                </a:moveTo>
                <a:lnTo>
                  <a:pt x="503" y="371"/>
                </a:lnTo>
                <a:lnTo>
                  <a:pt x="541" y="371"/>
                </a:lnTo>
                <a:lnTo>
                  <a:pt x="541" y="352"/>
                </a:lnTo>
                <a:lnTo>
                  <a:pt x="503" y="352"/>
                </a:lnTo>
                <a:lnTo>
                  <a:pt x="503" y="352"/>
                </a:lnTo>
                <a:lnTo>
                  <a:pt x="503" y="352"/>
                </a:lnTo>
                <a:close/>
                <a:moveTo>
                  <a:pt x="458" y="246"/>
                </a:moveTo>
                <a:lnTo>
                  <a:pt x="458" y="269"/>
                </a:lnTo>
                <a:lnTo>
                  <a:pt x="493" y="269"/>
                </a:lnTo>
                <a:lnTo>
                  <a:pt x="493" y="246"/>
                </a:lnTo>
                <a:lnTo>
                  <a:pt x="458" y="246"/>
                </a:lnTo>
                <a:lnTo>
                  <a:pt x="458" y="246"/>
                </a:lnTo>
                <a:lnTo>
                  <a:pt x="458" y="246"/>
                </a:lnTo>
                <a:close/>
                <a:moveTo>
                  <a:pt x="458" y="298"/>
                </a:moveTo>
                <a:lnTo>
                  <a:pt x="458" y="319"/>
                </a:lnTo>
                <a:lnTo>
                  <a:pt x="493" y="319"/>
                </a:lnTo>
                <a:lnTo>
                  <a:pt x="493" y="298"/>
                </a:lnTo>
                <a:lnTo>
                  <a:pt x="458" y="298"/>
                </a:lnTo>
                <a:lnTo>
                  <a:pt x="458" y="298"/>
                </a:lnTo>
                <a:lnTo>
                  <a:pt x="458" y="298"/>
                </a:lnTo>
                <a:close/>
                <a:moveTo>
                  <a:pt x="458" y="352"/>
                </a:moveTo>
                <a:lnTo>
                  <a:pt x="458" y="371"/>
                </a:lnTo>
                <a:lnTo>
                  <a:pt x="493" y="371"/>
                </a:lnTo>
                <a:lnTo>
                  <a:pt x="493" y="352"/>
                </a:lnTo>
                <a:lnTo>
                  <a:pt x="458" y="352"/>
                </a:lnTo>
                <a:lnTo>
                  <a:pt x="458" y="352"/>
                </a:lnTo>
                <a:lnTo>
                  <a:pt x="458" y="352"/>
                </a:lnTo>
                <a:close/>
                <a:moveTo>
                  <a:pt x="413" y="246"/>
                </a:moveTo>
                <a:lnTo>
                  <a:pt x="413" y="269"/>
                </a:lnTo>
                <a:lnTo>
                  <a:pt x="446" y="269"/>
                </a:lnTo>
                <a:lnTo>
                  <a:pt x="446" y="246"/>
                </a:lnTo>
                <a:lnTo>
                  <a:pt x="413" y="246"/>
                </a:lnTo>
                <a:lnTo>
                  <a:pt x="413" y="246"/>
                </a:lnTo>
                <a:lnTo>
                  <a:pt x="413" y="246"/>
                </a:lnTo>
                <a:close/>
                <a:moveTo>
                  <a:pt x="413" y="298"/>
                </a:moveTo>
                <a:lnTo>
                  <a:pt x="413" y="319"/>
                </a:lnTo>
                <a:lnTo>
                  <a:pt x="446" y="319"/>
                </a:lnTo>
                <a:lnTo>
                  <a:pt x="446" y="298"/>
                </a:lnTo>
                <a:lnTo>
                  <a:pt x="413" y="298"/>
                </a:lnTo>
                <a:lnTo>
                  <a:pt x="413" y="298"/>
                </a:lnTo>
                <a:lnTo>
                  <a:pt x="413" y="298"/>
                </a:lnTo>
                <a:close/>
                <a:moveTo>
                  <a:pt x="557" y="380"/>
                </a:moveTo>
                <a:lnTo>
                  <a:pt x="347" y="380"/>
                </a:lnTo>
                <a:lnTo>
                  <a:pt x="347" y="236"/>
                </a:lnTo>
                <a:lnTo>
                  <a:pt x="557" y="236"/>
                </a:lnTo>
                <a:lnTo>
                  <a:pt x="557" y="380"/>
                </a:lnTo>
                <a:lnTo>
                  <a:pt x="557" y="380"/>
                </a:lnTo>
                <a:lnTo>
                  <a:pt x="557" y="380"/>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Rectangle 92"/>
          <p:cNvSpPr/>
          <p:nvPr/>
        </p:nvSpPr>
        <p:spPr>
          <a:xfrm>
            <a:off x="248716" y="4055037"/>
            <a:ext cx="1472402" cy="400110"/>
          </a:xfrm>
          <a:prstGeom prst="rect">
            <a:avLst/>
          </a:prstGeom>
        </p:spPr>
        <p:txBody>
          <a:bodyPr wrap="square">
            <a:spAutoFit/>
          </a:bodyPr>
          <a:lstStyle/>
          <a:p>
            <a:pPr algn="ctr" fontAlgn="b"/>
            <a:r>
              <a:rPr lang="hr-BA" sz="1000" dirty="0">
                <a:solidFill>
                  <a:schemeClr val="bg2">
                    <a:lumMod val="50000"/>
                  </a:schemeClr>
                </a:solidFill>
                <a:ea typeface="ヒラギノ角ゴ Pro W3" pitchFamily="-64" charset="-128"/>
                <a:cs typeface="Arial" pitchFamily="34" charset="0"/>
              </a:rPr>
              <a:t>stanovnici velikih gradova</a:t>
            </a:r>
            <a:endParaRPr lang="hr-HR" sz="1000" dirty="0">
              <a:solidFill>
                <a:schemeClr val="bg2">
                  <a:lumMod val="50000"/>
                </a:schemeClr>
              </a:solidFill>
              <a:ea typeface="ヒラギノ角ゴ Pro W3" pitchFamily="-64" charset="-128"/>
              <a:cs typeface="Arial" pitchFamily="34" charset="0"/>
            </a:endParaRPr>
          </a:p>
        </p:txBody>
      </p:sp>
      <p:sp>
        <p:nvSpPr>
          <p:cNvPr id="94" name="Isosceles Triangle 93"/>
          <p:cNvSpPr/>
          <p:nvPr/>
        </p:nvSpPr>
        <p:spPr>
          <a:xfrm>
            <a:off x="2522470" y="3672447"/>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a:off x="1255371" y="4268988"/>
            <a:ext cx="108000" cy="108000"/>
          </a:xfrm>
          <a:prstGeom prst="triangle">
            <a:avLst/>
          </a:prstGeom>
          <a:solidFill>
            <a:srgbClr val="00C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50582" y="2968464"/>
            <a:ext cx="756654" cy="507831"/>
          </a:xfrm>
          <a:prstGeom prst="rect">
            <a:avLst/>
          </a:prstGeom>
        </p:spPr>
        <p:txBody>
          <a:bodyPr vert="horz" wrap="square" lIns="0" tIns="0" rIns="0" bIns="0" rtlCol="0">
            <a:spAutoFit/>
          </a:bodyPr>
          <a:lstStyle/>
          <a:p>
            <a:pPr marL="4763" algn="ctr"/>
            <a:r>
              <a:rPr lang="hr-HR" sz="1100" b="1" dirty="0">
                <a:solidFill>
                  <a:schemeClr val="bg2">
                    <a:lumMod val="50000"/>
                  </a:schemeClr>
                </a:solidFill>
              </a:rPr>
              <a:t>bavi se tjelesnom aktivnošću</a:t>
            </a:r>
          </a:p>
        </p:txBody>
      </p:sp>
      <p:sp>
        <p:nvSpPr>
          <p:cNvPr id="78" name="TextBox 77"/>
          <p:cNvSpPr txBox="1"/>
          <p:nvPr/>
        </p:nvSpPr>
        <p:spPr>
          <a:xfrm>
            <a:off x="4820980" y="2976145"/>
            <a:ext cx="756654" cy="507831"/>
          </a:xfrm>
          <a:prstGeom prst="rect">
            <a:avLst/>
          </a:prstGeom>
        </p:spPr>
        <p:txBody>
          <a:bodyPr vert="horz" wrap="square" lIns="0" tIns="0" rIns="0" bIns="0" rtlCol="0">
            <a:spAutoFit/>
          </a:bodyPr>
          <a:lstStyle/>
          <a:p>
            <a:pPr marL="4763" algn="ctr"/>
            <a:r>
              <a:rPr lang="hr-HR" sz="1100" b="1" dirty="0">
                <a:solidFill>
                  <a:schemeClr val="bg2">
                    <a:lumMod val="50000"/>
                  </a:schemeClr>
                </a:solidFill>
              </a:rPr>
              <a:t>ne bavi se tjelesnom aktivnošću</a:t>
            </a:r>
          </a:p>
        </p:txBody>
      </p:sp>
    </p:spTree>
    <p:extLst>
      <p:ext uri="{BB962C8B-B14F-4D97-AF65-F5344CB8AC3E}">
        <p14:creationId xmlns:p14="http://schemas.microsoft.com/office/powerpoint/2010/main" val="3425455724"/>
      </p:ext>
    </p:extLst>
  </p:cSld>
  <p:clrMapOvr>
    <a:masterClrMapping/>
  </p:clrMapOvr>
</p:sld>
</file>

<file path=ppt/theme/theme1.xml><?xml version="1.0" encoding="utf-8"?>
<a:theme xmlns:a="http://schemas.openxmlformats.org/drawingml/2006/main" name="PPT Template - Ipsos Marketing">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1_PPT Template - Ipsos Marketing">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CAB75F-B493-4309-9200-0595D3527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9AFF7C-16E5-4F9C-9697-F581EBEA45D0}">
  <ds:schemaRefs>
    <ds:schemaRef ds:uri="http://schemas.microsoft.com/sharepoint/v3/contenttype/forms"/>
  </ds:schemaRefs>
</ds:datastoreItem>
</file>

<file path=customXml/itemProps3.xml><?xml version="1.0" encoding="utf-8"?>
<ds:datastoreItem xmlns:ds="http://schemas.openxmlformats.org/officeDocument/2006/customXml" ds:itemID="{9A928C91-71A7-4B9A-BBE7-ED9CF82C1C34}">
  <ds:schemaRefs>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85c76272-7e4d-4f8f-89d1-3b227e52ef43"/>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PPT Template - Ipsos Marketing</Template>
  <TotalTime>13826</TotalTime>
  <Words>1848</Words>
  <Application>Microsoft Office PowerPoint</Application>
  <PresentationFormat>On-screen Show (16:9)</PresentationFormat>
  <Paragraphs>334</Paragraphs>
  <Slides>17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Wingdings</vt:lpstr>
      <vt:lpstr>ヒラギノ角ゴ Pro W3</vt:lpstr>
      <vt:lpstr>PPT Template - Ipsos Marketing</vt:lpstr>
      <vt:lpstr>1_PPT Template - Ipsos Marketing</vt:lpstr>
      <vt:lpstr>Sportske i rekreacijske aktivnosti</vt:lpstr>
      <vt:lpstr>Sadržaj</vt:lpstr>
      <vt:lpstr>Istraživački pristup</vt:lpstr>
      <vt:lpstr>Struktura uzorka</vt:lpstr>
      <vt:lpstr>Struktura uzorka</vt:lpstr>
      <vt:lpstr>Upravljački sažetak – sportske, rekreacijske ili druge tjelesne aktivnosti </vt:lpstr>
      <vt:lpstr>Upravljački sažetak – sjedenje</vt:lpstr>
      <vt:lpstr>Ključni uvidi</vt:lpstr>
      <vt:lpstr>Više od trećine (38%) populacije Hrvatske bavi se nekom tjelesnom aktivnošću (bilo sportskom, bilo tjelesnom aktivnošću koja nije nužno vezana uz sport).  Češće od prosjeka to su stanovnici velikih gradova, visokoobrazovani tridesetogodišnjaci na višim pozicijama i s višim prihodima te učenici i studenti u dobi od 15 do 20 godina. </vt:lpstr>
      <vt:lpstr>Većina stanovnika koji se bave sportskim, rekreacijskim ili drugim tjelesnim aktivnostima uobičajeno se bave tim aktivnostima barem jednom tjedno.  Muškarci i žene podjednako se bave sportskim, rekreacijskim ili drugim tjelesnim aktivnostima. </vt:lpstr>
      <vt:lpstr>Što su stariji, Hrvati se sve manje bave sportskim, rekreacijskim ili drugim tjelesnim aktivnostima.  Najmlađa dobna skupina (15 – 20 godina) se značajno više i češće bavi tjelesnim aktivnostima, čak 72% njih bavi se nekom tjelesnom aktivnošću barem 1 tjedno.   </vt:lpstr>
      <vt:lpstr>Većina tjelesno aktivnog stanovništva provede 30 minuta do sat vremena baveći se sportskom, rekreacijskom ili drugom tjelesnom aktivnošću.  Žene su nešto sklonije kraćim aktivnostima (do 30 minuta), dok je mlađa populacija (učenici i studenti) nešto sklonija dužim aktivnostima (91 do 120 minuta).  </vt:lpstr>
      <vt:lpstr>Otvoreni prostori su Hrvatima omiljeno mjesto za bavljenje sportskim, rekreacijskim ili drugim tjelesnim aktivnostima. Najmlađa dobna skupina (15-20 godina) nešto više preferira sportske klubove i centre. Žene su češće polaznice zdravstvenih ili fitness studija ili se rekreiraju kod kuće, dok muškarci nešto više posjećuju sportske centre.  </vt:lpstr>
      <vt:lpstr>Zdravlje je glavni motiv za bavljenje sportskim, rekreacijskim ili drugim tjelesnim aktivnostima, no primjetne su znatne razlike u razlozima za bavljenje tjelesnom aktivnošću kod različitih društvenih skupina. </vt:lpstr>
      <vt:lpstr>Za većinu stanovništva, oblik sportskih i tjelesnih aktivnosti kojima se bave ne zahtjeva nikakve novčane izdatke (većina se tjelesnim aktivnostima bavi na otvorenom).  Najmlađa dobna skupina (15-20) te osobe s višim prihodima nešto češće od prosjeka populacije za svoje aktivnosti izdvajaju između 100 i 200 kuna. </vt:lpstr>
      <vt:lpstr>Hrvati tijekom radnog dana u prosjeku provedu 4 sata sjedeći.  Vidljiva je podjela između visokoobrazovanih stručnjaka i službenika koji sjede 7 sati i duže te niže obrazovanog, kvalificiranog i nekvalificiranog radničkog stanovništva koje vrlo malo vremena provodi sjedeći.  Nema značajnih razlika između onih koji se ne bave i onih koji se bave nekom tjelesnom aktivnošću. </vt:lpstr>
      <vt:lpstr>Kontakti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Word(s)</dc:title>
  <dc:creator>Ana Odabasic</dc:creator>
  <cp:lastModifiedBy>Jelena Kolar</cp:lastModifiedBy>
  <cp:revision>1473</cp:revision>
  <dcterms:created xsi:type="dcterms:W3CDTF">2015-09-26T14:34:50Z</dcterms:created>
  <dcterms:modified xsi:type="dcterms:W3CDTF">2018-02-01T14:05:38Z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